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94" r:id="rId27"/>
    <p:sldId id="295" r:id="rId28"/>
    <p:sldId id="296" r:id="rId29"/>
    <p:sldId id="297" r:id="rId30"/>
    <p:sldId id="298" r:id="rId31"/>
    <p:sldId id="299" r:id="rId32"/>
    <p:sldId id="321" r:id="rId33"/>
    <p:sldId id="300" r:id="rId34"/>
    <p:sldId id="301" r:id="rId35"/>
    <p:sldId id="302" r:id="rId36"/>
    <p:sldId id="303" r:id="rId37"/>
    <p:sldId id="304" r:id="rId38"/>
    <p:sldId id="305" r:id="rId39"/>
    <p:sldId id="310" r:id="rId40"/>
    <p:sldId id="311" r:id="rId41"/>
    <p:sldId id="312" r:id="rId42"/>
    <p:sldId id="313" r:id="rId43"/>
    <p:sldId id="314" r:id="rId44"/>
    <p:sldId id="322" r:id="rId45"/>
    <p:sldId id="323" r:id="rId46"/>
    <p:sldId id="324" r:id="rId47"/>
    <p:sldId id="325" r:id="rId48"/>
    <p:sldId id="326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 autoAdjust="0"/>
    <p:restoredTop sz="94660"/>
  </p:normalViewPr>
  <p:slideViewPr>
    <p:cSldViewPr>
      <p:cViewPr varScale="1">
        <p:scale>
          <a:sx n="107" d="100"/>
          <a:sy n="107" d="100"/>
        </p:scale>
        <p:origin x="-84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842A-E64F-453B-B3DA-31002F9834C7}" type="datetimeFigureOut">
              <a:rPr lang="en-US" smtClean="0"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75FD-92FB-4091-9138-AD071AEA348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842A-E64F-453B-B3DA-31002F9834C7}" type="datetimeFigureOut">
              <a:rPr lang="en-US" smtClean="0"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75FD-92FB-4091-9138-AD071AEA348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842A-E64F-453B-B3DA-31002F9834C7}" type="datetimeFigureOut">
              <a:rPr lang="en-US" smtClean="0"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75FD-92FB-4091-9138-AD071AEA34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842A-E64F-453B-B3DA-31002F9834C7}" type="datetimeFigureOut">
              <a:rPr lang="en-US" smtClean="0"/>
              <a:t>12/13/2018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75FD-92FB-4091-9138-AD071AEA34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842A-E64F-453B-B3DA-31002F9834C7}" type="datetimeFigureOut">
              <a:rPr lang="en-US" smtClean="0"/>
              <a:t>12/13/2018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75FD-92FB-4091-9138-AD071AEA34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842A-E64F-453B-B3DA-31002F9834C7}" type="datetimeFigureOut">
              <a:rPr lang="en-US" smtClean="0"/>
              <a:t>12/13/2018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75FD-92FB-4091-9138-AD071AEA34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842A-E64F-453B-B3DA-31002F9834C7}" type="datetimeFigureOut">
              <a:rPr lang="en-US" smtClean="0"/>
              <a:t>12/13/2018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75FD-92FB-4091-9138-AD071AEA34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842A-E64F-453B-B3DA-31002F9834C7}" type="datetimeFigureOut">
              <a:rPr lang="en-US" smtClean="0"/>
              <a:t>12/13/2018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75FD-92FB-4091-9138-AD071AEA34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842A-E64F-453B-B3DA-31002F9834C7}" type="datetimeFigureOut">
              <a:rPr lang="en-US" smtClean="0"/>
              <a:t>12/13/2018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75FD-92FB-4091-9138-AD071AEA34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842A-E64F-453B-B3DA-31002F9834C7}" type="datetimeFigureOut">
              <a:rPr lang="en-US" smtClean="0"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75FD-92FB-4091-9138-AD071AEA34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842A-E64F-453B-B3DA-31002F9834C7}" type="datetimeFigureOut">
              <a:rPr lang="en-US" smtClean="0"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75FD-92FB-4091-9138-AD071AEA34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1C01842A-E64F-453B-B3DA-31002F9834C7}" type="datetimeFigureOut">
              <a:rPr lang="en-US" smtClean="0"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F09075FD-92FB-4091-9138-AD071AEA348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Abdominal Radiology Subsection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Emergency medicine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85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B402F5-682C-6249-8CFF-3AE343AD24F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/>
              <a:t>Acute Abdomen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5ED3FCC-5C45-CD42-83A4-E894B8F11711}"/>
              </a:ext>
            </a:extLst>
          </p:cNvPr>
          <p:cNvSpPr txBox="1">
            <a:spLocks/>
          </p:cNvSpPr>
          <p:nvPr/>
        </p:nvSpPr>
        <p:spPr>
          <a:xfrm>
            <a:off x="609600" y="1037944"/>
            <a:ext cx="8077200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Acute onset of abdominal pain with rebound, guarding, rigid abdomen</a:t>
            </a:r>
          </a:p>
          <a:p>
            <a:r>
              <a:rPr lang="en-US" dirty="0" smtClean="0"/>
              <a:t>May have fever, leukocytosis, anemia depending on underlying cause</a:t>
            </a:r>
          </a:p>
          <a:p>
            <a:r>
              <a:rPr lang="en-US" dirty="0" smtClean="0"/>
              <a:t>Many possible underlying causes: appendicitis, diverticulitis, perforated hollow viscus, cholecystitis, etc.</a:t>
            </a:r>
          </a:p>
          <a:p>
            <a:r>
              <a:rPr lang="en-US" dirty="0" smtClean="0"/>
              <a:t>How to work up?</a:t>
            </a:r>
          </a:p>
          <a:p>
            <a:pPr lvl="1"/>
            <a:r>
              <a:rPr lang="en-US" dirty="0" smtClean="0"/>
              <a:t>Start with acute abdominal series radiographs</a:t>
            </a:r>
          </a:p>
          <a:p>
            <a:pPr lvl="1"/>
            <a:r>
              <a:rPr lang="en-US" dirty="0" smtClean="0"/>
              <a:t>Includes CXR, upright abdominal XR, supine abdominal XR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73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xmlns="" id="{89744045-D3D5-3140-B764-4BDF60C30A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329057"/>
            <a:ext cx="3807180" cy="38071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177D6CB-FD38-7548-BFB8-6E71FB63D9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329057"/>
            <a:ext cx="3787205" cy="37872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93EC709-0DE0-2B47-8672-E51F534994C0}"/>
              </a:ext>
            </a:extLst>
          </p:cNvPr>
          <p:cNvSpPr txBox="1"/>
          <p:nvPr/>
        </p:nvSpPr>
        <p:spPr>
          <a:xfrm>
            <a:off x="533400" y="4343400"/>
            <a:ext cx="7901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Acute abdominal series includes CXR and upright abdominal XR, which improves detection of free air</a:t>
            </a:r>
          </a:p>
        </p:txBody>
      </p:sp>
    </p:spTree>
    <p:extLst>
      <p:ext uri="{BB962C8B-B14F-4D97-AF65-F5344CB8AC3E}">
        <p14:creationId xmlns:p14="http://schemas.microsoft.com/office/powerpoint/2010/main" val="127565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4EBDAC-5156-684E-8F3F-A054F4CD3498}"/>
              </a:ext>
            </a:extLst>
          </p:cNvPr>
          <p:cNvSpPr txBox="1">
            <a:spLocks/>
          </p:cNvSpPr>
          <p:nvPr/>
        </p:nvSpPr>
        <p:spPr>
          <a:xfrm>
            <a:off x="685800" y="125154"/>
            <a:ext cx="79248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Next step…CT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D382C0-F724-F449-80EF-8B8F4AFC2A7D}"/>
              </a:ext>
            </a:extLst>
          </p:cNvPr>
          <p:cNvSpPr txBox="1">
            <a:spLocks/>
          </p:cNvSpPr>
          <p:nvPr/>
        </p:nvSpPr>
        <p:spPr>
          <a:xfrm>
            <a:off x="685800" y="914400"/>
            <a:ext cx="7772400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CT abdomen/pelvis provides great anatomic detail, can visualize all abdominal organs and identify etiology</a:t>
            </a:r>
          </a:p>
          <a:p>
            <a:r>
              <a:rPr lang="en-US" dirty="0" smtClean="0"/>
              <a:t>But which CT to order??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07E23DC-21C5-8741-9322-306257F0E67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0039" y="2133600"/>
            <a:ext cx="5919643" cy="425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9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0F6D90-B558-4C42-B0B8-37DF2EA9794E}"/>
              </a:ext>
            </a:extLst>
          </p:cNvPr>
          <p:cNvSpPr txBox="1">
            <a:spLocks/>
          </p:cNvSpPr>
          <p:nvPr/>
        </p:nvSpPr>
        <p:spPr>
          <a:xfrm>
            <a:off x="765713" y="7805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Ordering CT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46C223-CA91-4C40-8D61-E2CA0A87109A}"/>
              </a:ext>
            </a:extLst>
          </p:cNvPr>
          <p:cNvSpPr txBox="1">
            <a:spLocks/>
          </p:cNvSpPr>
          <p:nvPr/>
        </p:nvSpPr>
        <p:spPr>
          <a:xfrm>
            <a:off x="765713" y="698807"/>
            <a:ext cx="7768687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With vs. without contrast</a:t>
            </a:r>
          </a:p>
          <a:p>
            <a:pPr lvl="1"/>
            <a:r>
              <a:rPr lang="en-US" dirty="0" smtClean="0"/>
              <a:t>Contrast almost always helpful in the abdomen due to many closely apposed structures. If renal function is OK and no allergy to iodine, likely should order with contrast</a:t>
            </a:r>
          </a:p>
          <a:p>
            <a:pPr lvl="1"/>
            <a:r>
              <a:rPr lang="en-US" dirty="0" smtClean="0"/>
              <a:t>EXCEPTION is when looking for renal stones. CT stone study = CT abdomen/pelvis without contrast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ACB12C1-B93D-C84D-B11E-3F23A51405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3200400"/>
            <a:ext cx="2915715" cy="25908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D7BD055-B58A-3940-BD83-3D0E18D316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3200400"/>
            <a:ext cx="3316094" cy="25908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0CE96C9-C8B2-FC42-A373-E062901DE37D}"/>
              </a:ext>
            </a:extLst>
          </p:cNvPr>
          <p:cNvSpPr txBox="1"/>
          <p:nvPr/>
        </p:nvSpPr>
        <p:spPr>
          <a:xfrm>
            <a:off x="1960920" y="2770577"/>
            <a:ext cx="670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0CE96C9-C8B2-FC42-A373-E062901DE37D}"/>
              </a:ext>
            </a:extLst>
          </p:cNvPr>
          <p:cNvSpPr txBox="1"/>
          <p:nvPr/>
        </p:nvSpPr>
        <p:spPr>
          <a:xfrm>
            <a:off x="5664017" y="2689810"/>
            <a:ext cx="1132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WITHOUT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86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42836C-4926-454E-8468-615CDD096ACC}"/>
              </a:ext>
            </a:extLst>
          </p:cNvPr>
          <p:cNvSpPr txBox="1">
            <a:spLocks/>
          </p:cNvSpPr>
          <p:nvPr/>
        </p:nvSpPr>
        <p:spPr>
          <a:xfrm>
            <a:off x="842709" y="152400"/>
            <a:ext cx="60198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Options for CT with contrast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9606E05-DD4E-D849-B76C-F5CB471E30DB}"/>
              </a:ext>
            </a:extLst>
          </p:cNvPr>
          <p:cNvSpPr txBox="1">
            <a:spLocks/>
          </p:cNvSpPr>
          <p:nvPr/>
        </p:nvSpPr>
        <p:spPr>
          <a:xfrm>
            <a:off x="838200" y="948531"/>
            <a:ext cx="7620000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Standard single-phase CT abdomen/pelvis with contrast</a:t>
            </a:r>
          </a:p>
          <a:p>
            <a:pPr lvl="1"/>
            <a:r>
              <a:rPr lang="en-US" dirty="0" smtClean="0"/>
              <a:t>Portal venous phase (70-80 seconds)</a:t>
            </a:r>
          </a:p>
          <a:p>
            <a:pPr lvl="1"/>
            <a:r>
              <a:rPr lang="en-US" dirty="0" smtClean="0"/>
              <a:t>Good for acute abdominal pain, many cancers, infection, bowel obstruction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41B5DFA-8546-FB40-8007-E7B39C9BA9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4600" y="2438400"/>
            <a:ext cx="3840481" cy="32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61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xmlns="" id="{860931EC-F4BA-9246-9F27-AF4E992AE4FD}"/>
              </a:ext>
            </a:extLst>
          </p:cNvPr>
          <p:cNvSpPr txBox="1">
            <a:spLocks/>
          </p:cNvSpPr>
          <p:nvPr/>
        </p:nvSpPr>
        <p:spPr>
          <a:xfrm>
            <a:off x="694816" y="120925"/>
            <a:ext cx="8445077" cy="43688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Bowel ischemia/GI bleeding protocol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93C844F-A453-1D43-96D2-365865BD9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16" y="990600"/>
            <a:ext cx="2833373" cy="18229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9BD76CF-5F6C-3E41-AD23-593A5EBE8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1" y="975087"/>
            <a:ext cx="2971800" cy="18384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5CF6C38-9AF4-2441-902F-ACEC27F43535}"/>
              </a:ext>
            </a:extLst>
          </p:cNvPr>
          <p:cNvSpPr txBox="1"/>
          <p:nvPr/>
        </p:nvSpPr>
        <p:spPr>
          <a:xfrm>
            <a:off x="5628051" y="2824468"/>
            <a:ext cx="162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 Arterial </a:t>
            </a:r>
            <a:r>
              <a:rPr lang="en-US" dirty="0"/>
              <a:t>phase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7E282BE-E4C2-F044-BD91-DCD7ED752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7994" y="3598238"/>
            <a:ext cx="3017157" cy="1869097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431B3C20-B08F-CA40-913D-65C690641D9F}"/>
              </a:ext>
            </a:extLst>
          </p:cNvPr>
          <p:cNvCxnSpPr/>
          <p:nvPr/>
        </p:nvCxnSpPr>
        <p:spPr>
          <a:xfrm>
            <a:off x="533400" y="732258"/>
            <a:ext cx="561358" cy="4856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350C2395-F39E-064A-BA5A-C73EF891CD40}"/>
              </a:ext>
            </a:extLst>
          </p:cNvPr>
          <p:cNvCxnSpPr/>
          <p:nvPr/>
        </p:nvCxnSpPr>
        <p:spPr>
          <a:xfrm>
            <a:off x="4800600" y="839197"/>
            <a:ext cx="561358" cy="4856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1A9B7E37-FC47-5346-8153-5E74F91C168B}"/>
              </a:ext>
            </a:extLst>
          </p:cNvPr>
          <p:cNvCxnSpPr/>
          <p:nvPr/>
        </p:nvCxnSpPr>
        <p:spPr>
          <a:xfrm>
            <a:off x="2697589" y="3355409"/>
            <a:ext cx="561358" cy="4856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7CE7905-CF00-9847-BA16-F909305830E9}"/>
              </a:ext>
            </a:extLst>
          </p:cNvPr>
          <p:cNvSpPr txBox="1"/>
          <p:nvPr/>
        </p:nvSpPr>
        <p:spPr>
          <a:xfrm>
            <a:off x="1315010" y="2824468"/>
            <a:ext cx="1592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r>
              <a:rPr lang="en-US" dirty="0" err="1" smtClean="0"/>
              <a:t>Noncontrast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823AFAF-E33E-344E-A6AC-D495FA191964}"/>
              </a:ext>
            </a:extLst>
          </p:cNvPr>
          <p:cNvSpPr txBox="1"/>
          <p:nvPr/>
        </p:nvSpPr>
        <p:spPr>
          <a:xfrm>
            <a:off x="3641059" y="5452616"/>
            <a:ext cx="155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3. Portal </a:t>
            </a:r>
            <a:r>
              <a:rPr lang="en-US" dirty="0"/>
              <a:t>venous</a:t>
            </a:r>
          </a:p>
        </p:txBody>
      </p:sp>
    </p:spTree>
    <p:extLst>
      <p:ext uri="{BB962C8B-B14F-4D97-AF65-F5344CB8AC3E}">
        <p14:creationId xmlns:p14="http://schemas.microsoft.com/office/powerpoint/2010/main" val="414153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xmlns="" id="{83995739-769D-FC4D-AA05-B5C9E604BC75}"/>
              </a:ext>
            </a:extLst>
          </p:cNvPr>
          <p:cNvSpPr txBox="1">
            <a:spLocks/>
          </p:cNvSpPr>
          <p:nvPr/>
        </p:nvSpPr>
        <p:spPr>
          <a:xfrm>
            <a:off x="838200" y="295422"/>
            <a:ext cx="5105400" cy="588154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AAA/aortic dissection protocol (can include chest)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026901FF-7AC7-0542-94C1-3E3A6095C6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828" y="759657"/>
            <a:ext cx="2598162" cy="2253603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25846564-56BF-294D-8A8C-6D904249D4EF}"/>
              </a:ext>
            </a:extLst>
          </p:cNvPr>
          <p:cNvCxnSpPr/>
          <p:nvPr/>
        </p:nvCxnSpPr>
        <p:spPr>
          <a:xfrm flipH="1" flipV="1">
            <a:off x="2133600" y="2543672"/>
            <a:ext cx="717453" cy="6925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4E446992-F44F-564D-89E8-02F6D02C81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2507" y="3236192"/>
            <a:ext cx="2867113" cy="23387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7C0AC0D5-A2AE-E241-A265-2F0E7E1BC99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8756" y="718428"/>
            <a:ext cx="2703162" cy="2305964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61B28A6B-3400-C849-9427-0E4D0F6220BC}"/>
              </a:ext>
            </a:extLst>
          </p:cNvPr>
          <p:cNvCxnSpPr/>
          <p:nvPr/>
        </p:nvCxnSpPr>
        <p:spPr>
          <a:xfrm flipH="1" flipV="1">
            <a:off x="7069962" y="2516538"/>
            <a:ext cx="717453" cy="6925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61B28A6B-3400-C849-9427-0E4D0F6220BC}"/>
              </a:ext>
            </a:extLst>
          </p:cNvPr>
          <p:cNvCxnSpPr/>
          <p:nvPr/>
        </p:nvCxnSpPr>
        <p:spPr>
          <a:xfrm flipH="1" flipV="1">
            <a:off x="4675431" y="4952347"/>
            <a:ext cx="717453" cy="6925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1F9080C-E0A5-124F-9652-C21264F4D2C2}"/>
              </a:ext>
            </a:extLst>
          </p:cNvPr>
          <p:cNvSpPr txBox="1"/>
          <p:nvPr/>
        </p:nvSpPr>
        <p:spPr>
          <a:xfrm>
            <a:off x="838200" y="3024392"/>
            <a:ext cx="1470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r>
              <a:rPr lang="en-US" dirty="0" err="1" smtClean="0"/>
              <a:t>Noncontrast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2146759-418F-0349-B06A-EE141B3D779E}"/>
              </a:ext>
            </a:extLst>
          </p:cNvPr>
          <p:cNvSpPr txBox="1"/>
          <p:nvPr/>
        </p:nvSpPr>
        <p:spPr>
          <a:xfrm>
            <a:off x="3433957" y="560203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3. 5 </a:t>
            </a:r>
            <a:r>
              <a:rPr lang="en-US" dirty="0"/>
              <a:t>min delay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089B2581-5F3B-154A-BCD8-D734D858A33D}"/>
              </a:ext>
            </a:extLst>
          </p:cNvPr>
          <p:cNvSpPr txBox="1"/>
          <p:nvPr/>
        </p:nvSpPr>
        <p:spPr>
          <a:xfrm>
            <a:off x="6192596" y="3078066"/>
            <a:ext cx="1122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 Arterial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54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xmlns="" id="{3A4FC910-904B-E94A-8299-FCD8D85A0497}"/>
              </a:ext>
            </a:extLst>
          </p:cNvPr>
          <p:cNvSpPr txBox="1">
            <a:spLocks/>
          </p:cNvSpPr>
          <p:nvPr/>
        </p:nvSpPr>
        <p:spPr>
          <a:xfrm>
            <a:off x="838200" y="225083"/>
            <a:ext cx="2895600" cy="59518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Trauma protocol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3FBEB3D-7307-0248-B04A-63756A5723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599" y="756981"/>
            <a:ext cx="3969089" cy="29768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DE3FDF6-9B3C-EE4C-BF21-B31411EF95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8200" y="756980"/>
            <a:ext cx="3937084" cy="2976819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xmlns="" id="{C842626A-5B4E-4140-9748-4D4323F9EE5A}"/>
              </a:ext>
            </a:extLst>
          </p:cNvPr>
          <p:cNvCxnSpPr/>
          <p:nvPr/>
        </p:nvCxnSpPr>
        <p:spPr>
          <a:xfrm flipV="1">
            <a:off x="685800" y="2855799"/>
            <a:ext cx="492369" cy="109487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C842626A-5B4E-4140-9748-4D4323F9EE5A}"/>
              </a:ext>
            </a:extLst>
          </p:cNvPr>
          <p:cNvCxnSpPr/>
          <p:nvPr/>
        </p:nvCxnSpPr>
        <p:spPr>
          <a:xfrm flipV="1">
            <a:off x="5105399" y="2781012"/>
            <a:ext cx="492369" cy="109487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78169" y="4191000"/>
            <a:ext cx="2403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Portal venous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70633" y="4191000"/>
            <a:ext cx="279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 </a:t>
            </a:r>
            <a:r>
              <a:rPr lang="en-US" dirty="0" err="1" smtClean="0"/>
              <a:t>Nephrographic</a:t>
            </a:r>
            <a:r>
              <a:rPr lang="en-US" dirty="0" smtClean="0"/>
              <a:t> (2 min delay)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36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13F77D-2AF9-6345-8313-EF2EAEB9DC60}"/>
              </a:ext>
            </a:extLst>
          </p:cNvPr>
          <p:cNvSpPr txBox="1">
            <a:spLocks/>
          </p:cNvSpPr>
          <p:nvPr/>
        </p:nvSpPr>
        <p:spPr>
          <a:xfrm>
            <a:off x="838200" y="22860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For RUQ pain…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47A836C-21BA-DB40-8060-5FC09C33009D}"/>
              </a:ext>
            </a:extLst>
          </p:cNvPr>
          <p:cNvSpPr txBox="1">
            <a:spLocks/>
          </p:cNvSpPr>
          <p:nvPr/>
        </p:nvSpPr>
        <p:spPr>
          <a:xfrm>
            <a:off x="838200" y="1027906"/>
            <a:ext cx="7467600" cy="13255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Can go straight to RUQ US if cholecystitis is suspected; however, CT alone can often make the diagnosis and may be a higher yield test if there is any ambiguity about the patient’s symptoms/diagnosis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93755C70-74E5-2A44-8CC2-A9EA463FC786}"/>
              </a:ext>
            </a:extLst>
          </p:cNvPr>
          <p:cNvSpPr txBox="1">
            <a:spLocks/>
          </p:cNvSpPr>
          <p:nvPr/>
        </p:nvSpPr>
        <p:spPr>
          <a:xfrm>
            <a:off x="838200" y="22860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/>
              <a:t>For pelvic pain in female…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3429000"/>
            <a:ext cx="7239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Pelvic US (transabdominal and transvaginal) more sensitive for pelvic pathology, i.e. ovarian torsion, ovarian cyst, ectopic pregnancy, etc.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CT of limited value and is high radiation to young female patient</a:t>
            </a:r>
          </a:p>
        </p:txBody>
      </p:sp>
    </p:spTree>
    <p:extLst>
      <p:ext uri="{BB962C8B-B14F-4D97-AF65-F5344CB8AC3E}">
        <p14:creationId xmlns:p14="http://schemas.microsoft.com/office/powerpoint/2010/main" val="4730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34 year old female with history of depression, alcohol abuse, peptic and duodenal ulcer disease, and hypertension presents to the ED with nausea, vomiting, and abdominal pain.</a:t>
            </a:r>
          </a:p>
          <a:p>
            <a:r>
              <a:rPr lang="en-US" dirty="0" smtClean="0"/>
              <a:t>On examination, she has generalized abdominal pain, particularly in the epigastric region.</a:t>
            </a:r>
          </a:p>
          <a:p>
            <a:r>
              <a:rPr lang="en-US" dirty="0" smtClean="0"/>
              <a:t> Lipase elevated to 438. AST 127. ALT 63. Alk </a:t>
            </a:r>
            <a:r>
              <a:rPr lang="en-US" dirty="0" err="1" smtClean="0"/>
              <a:t>phos</a:t>
            </a:r>
            <a:r>
              <a:rPr lang="en-US" dirty="0" smtClean="0"/>
              <a:t> 127.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51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 Axial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24000"/>
            <a:ext cx="5181600" cy="442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49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25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interstitial pancreatitis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Imaging findings</a:t>
            </a:r>
          </a:p>
          <a:p>
            <a:pPr lvl="1"/>
            <a:r>
              <a:rPr lang="en-US" dirty="0" smtClean="0"/>
              <a:t>CT</a:t>
            </a:r>
            <a:r>
              <a:rPr lang="en-US" dirty="0"/>
              <a:t>: </a:t>
            </a:r>
            <a:r>
              <a:rPr lang="en-US" dirty="0" smtClean="0"/>
              <a:t>Enlarged with loss of normal fatty lobulation, peripancreatic fat stranding and edema, development of free fluid.</a:t>
            </a:r>
          </a:p>
          <a:p>
            <a:pPr lvl="1"/>
            <a:r>
              <a:rPr lang="en-US" dirty="0" smtClean="0"/>
              <a:t>US: The pancreas is often difficult to evaluate on US in adults, due to shadowing from surrounding bowel loops. </a:t>
            </a:r>
            <a:endParaRPr lang="en-US" dirty="0"/>
          </a:p>
          <a:p>
            <a:r>
              <a:rPr lang="en-US" dirty="0"/>
              <a:t>Complications</a:t>
            </a:r>
          </a:p>
          <a:p>
            <a:pPr lvl="1"/>
            <a:r>
              <a:rPr lang="en-US" dirty="0" smtClean="0"/>
              <a:t>Necrotizing pancreatitis: loss of normal enhancement of the pancreatic tissue. Often may not be present initially</a:t>
            </a:r>
          </a:p>
          <a:p>
            <a:pPr lvl="1"/>
            <a:r>
              <a:rPr lang="en-US" dirty="0" smtClean="0"/>
              <a:t>Infected pancreatic necrosis: findings of gas in the pancreatic bed in the setting of necrotic pancreatitis. Poor prognosis</a:t>
            </a:r>
            <a:endParaRPr lang="en-US" dirty="0"/>
          </a:p>
          <a:p>
            <a:pPr lvl="1"/>
            <a:r>
              <a:rPr lang="en-US" dirty="0" smtClean="0"/>
              <a:t>Vascular pseudoaneurysm: Small contrast-filled outpouching arising from neighboring arteries (splenic, gastroduodenal, pancreaticoduodenal) and hemorrhage. </a:t>
            </a:r>
            <a:endParaRPr lang="en-US" dirty="0"/>
          </a:p>
          <a:p>
            <a:pPr lvl="1"/>
            <a:r>
              <a:rPr lang="en-US" dirty="0" smtClean="0"/>
              <a:t>Venous thrombosis: Most often involves the splenic vein, may also involve SMV and portal veins.</a:t>
            </a:r>
          </a:p>
          <a:p>
            <a:pPr lvl="1"/>
            <a:r>
              <a:rPr lang="en-US" dirty="0" smtClean="0"/>
              <a:t>Fluid collections: acute peripancreatic fluid collection, acute necrotic fluid collection, pseudocyst, walled-off necrosis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73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necrotizing pancreatitis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524000"/>
            <a:ext cx="5464666" cy="43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358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53 year old female with no relevant PMH presents with left flank pain, nausea, and vomiting. </a:t>
            </a:r>
          </a:p>
          <a:p>
            <a:r>
              <a:rPr lang="en-US" dirty="0" smtClean="0"/>
              <a:t>She endorses frank hematuria. </a:t>
            </a:r>
          </a:p>
          <a:p>
            <a:r>
              <a:rPr lang="en-US" dirty="0" smtClean="0"/>
              <a:t>Labs: large blood on urinalysis.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42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 axial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552423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78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 coronal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24000"/>
            <a:ext cx="4068920" cy="432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82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5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Obstructing ureteral calculus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Imaging </a:t>
            </a:r>
            <a:r>
              <a:rPr lang="en-US" dirty="0" smtClean="0"/>
              <a:t>findings</a:t>
            </a:r>
          </a:p>
          <a:p>
            <a:pPr lvl="1"/>
            <a:r>
              <a:rPr lang="en-US" dirty="0" smtClean="0"/>
              <a:t>US</a:t>
            </a:r>
            <a:r>
              <a:rPr lang="en-US" dirty="0"/>
              <a:t>: </a:t>
            </a:r>
            <a:r>
              <a:rPr lang="en-US" dirty="0" smtClean="0"/>
              <a:t>Renal stones are echogenic lesions with “twinkle” artifact and shadowing. With obstruction, there is proximal hydroureteronephrosis. </a:t>
            </a:r>
            <a:endParaRPr lang="en-US" dirty="0"/>
          </a:p>
          <a:p>
            <a:pPr lvl="1"/>
            <a:r>
              <a:rPr lang="en-US" dirty="0"/>
              <a:t>CT: </a:t>
            </a:r>
            <a:r>
              <a:rPr lang="en-US" dirty="0" smtClean="0"/>
              <a:t>Calcium stones are hyperdense, with attenuation at 400-600 HU. Uric acid and </a:t>
            </a:r>
            <a:r>
              <a:rPr lang="en-US" dirty="0" err="1" smtClean="0"/>
              <a:t>cystine</a:t>
            </a:r>
            <a:r>
              <a:rPr lang="en-US" dirty="0" smtClean="0"/>
              <a:t> stones are less dense, with attenuation at 100-300 HU. Other stones may be soft tissue density (matrix and Indinavir stones). As with US, when there is obstruction, there is usually hydroureteronephrosis. </a:t>
            </a:r>
          </a:p>
          <a:p>
            <a:pPr lvl="1"/>
            <a:r>
              <a:rPr lang="en-US" dirty="0"/>
              <a:t>Radiography: poor sensitivity for stones </a:t>
            </a:r>
          </a:p>
        </p:txBody>
      </p:sp>
    </p:spTree>
    <p:extLst>
      <p:ext uri="{BB962C8B-B14F-4D97-AF65-F5344CB8AC3E}">
        <p14:creationId xmlns:p14="http://schemas.microsoft.com/office/powerpoint/2010/main" val="156843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Renal US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47800"/>
            <a:ext cx="712402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23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3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41 year old female without significant PMH presents to the ED with abdominal, nausea, vomiting, and low back pain. </a:t>
            </a:r>
          </a:p>
          <a:p>
            <a:r>
              <a:rPr lang="en-US" dirty="0" smtClean="0"/>
              <a:t>On examination, she had mild epigastric tenderness. Otherwise, unremarkable examination.</a:t>
            </a:r>
          </a:p>
          <a:p>
            <a:r>
              <a:rPr lang="en-US" dirty="0" smtClean="0"/>
              <a:t>Labs: Moderate leukocyte and positive nitrite on urinalysis, leukocytosis to 14.1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2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 coronal</a:t>
            </a:r>
            <a:endParaRPr lang="en-US" dirty="0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23999"/>
            <a:ext cx="3810000" cy="4279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31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75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pyelonephritis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267200"/>
          </a:xfrm>
        </p:spPr>
        <p:txBody>
          <a:bodyPr>
            <a:normAutofit/>
          </a:bodyPr>
          <a:lstStyle/>
          <a:p>
            <a:r>
              <a:rPr lang="en-US" dirty="0"/>
              <a:t>Imaging findings</a:t>
            </a:r>
          </a:p>
          <a:p>
            <a:pPr lvl="1"/>
            <a:r>
              <a:rPr lang="en-US" dirty="0" smtClean="0"/>
              <a:t>CT</a:t>
            </a:r>
            <a:r>
              <a:rPr lang="en-US" dirty="0"/>
              <a:t>: </a:t>
            </a:r>
            <a:r>
              <a:rPr lang="en-US" dirty="0" smtClean="0"/>
              <a:t>Swelling and enlargement of the kidney, wedge-shaped or rounded areas of hypoenhancement (striated nephrogram), perinephric stranding and edema</a:t>
            </a:r>
            <a:endParaRPr lang="en-US" dirty="0"/>
          </a:p>
          <a:p>
            <a:r>
              <a:rPr lang="en-US" dirty="0"/>
              <a:t>Complications</a:t>
            </a:r>
          </a:p>
          <a:p>
            <a:pPr lvl="1"/>
            <a:r>
              <a:rPr lang="en-US" dirty="0" smtClean="0"/>
              <a:t>Renal and perirenal abscess</a:t>
            </a:r>
          </a:p>
          <a:p>
            <a:pPr lvl="1"/>
            <a:r>
              <a:rPr lang="en-US" dirty="0" smtClean="0"/>
              <a:t>Renal scarring and decreased renal function</a:t>
            </a:r>
            <a:endParaRPr lang="en-US" dirty="0"/>
          </a:p>
          <a:p>
            <a:r>
              <a:rPr lang="en-US" dirty="0" smtClean="0"/>
              <a:t>Differential consideration:</a:t>
            </a:r>
          </a:p>
          <a:p>
            <a:pPr lvl="1"/>
            <a:r>
              <a:rPr lang="en-US" dirty="0" smtClean="0"/>
              <a:t>Renal infarction, lymphoma, and vasculitis can mimic imaging findings of pyelonephritis, with wedge shaped areas of decreased enhancement</a:t>
            </a:r>
          </a:p>
          <a:p>
            <a:pPr lvl="1"/>
            <a:r>
              <a:rPr lang="en-US" dirty="0" smtClean="0"/>
              <a:t>This diagnosis is usually clinical in combination with clinical presentation and laboratory results.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37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30 year old male with episodic flare of acute abdominal pain and BRBPR</a:t>
            </a:r>
          </a:p>
          <a:p>
            <a:r>
              <a:rPr lang="en-US" dirty="0" smtClean="0"/>
              <a:t>Abdominal tenderness and guarding on exam</a:t>
            </a:r>
          </a:p>
          <a:p>
            <a:r>
              <a:rPr lang="en-US" dirty="0" smtClean="0"/>
              <a:t>Leukocytosis; labs otherwise unremarkable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30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90600"/>
            <a:ext cx="4149044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50522" y="104775"/>
            <a:ext cx="7924800" cy="919162"/>
          </a:xfrm>
        </p:spPr>
        <p:txBody>
          <a:bodyPr/>
          <a:lstStyle/>
          <a:p>
            <a:r>
              <a:rPr lang="en-US" dirty="0" smtClean="0"/>
              <a:t>CT CORONAL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6710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76" r="4590"/>
          <a:stretch/>
        </p:blipFill>
        <p:spPr bwMode="auto">
          <a:xfrm>
            <a:off x="1828800" y="1478280"/>
            <a:ext cx="5638800" cy="4374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335280"/>
            <a:ext cx="7924800" cy="1143000"/>
          </a:xfrm>
        </p:spPr>
        <p:txBody>
          <a:bodyPr/>
          <a:lstStyle/>
          <a:p>
            <a:r>
              <a:rPr lang="en-US" dirty="0" smtClean="0"/>
              <a:t>CT AXIAL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2389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0" t="20703" r="6054" b="9277"/>
          <a:stretch/>
        </p:blipFill>
        <p:spPr bwMode="auto">
          <a:xfrm>
            <a:off x="1981200" y="1452562"/>
            <a:ext cx="5326547" cy="427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2073" y="152400"/>
            <a:ext cx="7924800" cy="1143000"/>
          </a:xfrm>
        </p:spPr>
        <p:txBody>
          <a:bodyPr/>
          <a:lstStyle/>
          <a:p>
            <a:r>
              <a:rPr lang="en-US" dirty="0" smtClean="0"/>
              <a:t>CT AXIAL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5663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5918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ULCERATIVE COLITIS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Imaging findings</a:t>
            </a:r>
          </a:p>
          <a:p>
            <a:pPr lvl="1"/>
            <a:r>
              <a:rPr lang="en-US" dirty="0" err="1" smtClean="0"/>
              <a:t>Pancolitis</a:t>
            </a:r>
            <a:r>
              <a:rPr lang="en-US" dirty="0" smtClean="0"/>
              <a:t> classically involving the rectum (vs ischemic colitis)</a:t>
            </a:r>
          </a:p>
          <a:p>
            <a:pPr lvl="1"/>
            <a:r>
              <a:rPr lang="en-US" dirty="0" smtClean="0"/>
              <a:t>Terminal ileum typically not involved (vs Crohn’s disease)</a:t>
            </a:r>
          </a:p>
          <a:p>
            <a:pPr lvl="1"/>
            <a:r>
              <a:rPr lang="en-US" dirty="0" smtClean="0"/>
              <a:t>Can progress to toxic megacolon (dilated colon, </a:t>
            </a:r>
            <a:r>
              <a:rPr lang="en-US" dirty="0" err="1" smtClean="0"/>
              <a:t>pneumatosis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“Lead pipe” colon on barium enema</a:t>
            </a:r>
          </a:p>
          <a:p>
            <a:r>
              <a:rPr lang="en-US" dirty="0" smtClean="0"/>
              <a:t>Etiology and Demographic</a:t>
            </a:r>
          </a:p>
          <a:p>
            <a:pPr lvl="1"/>
            <a:r>
              <a:rPr lang="en-US" dirty="0" smtClean="0"/>
              <a:t>Idiopathic, but often associated with primary </a:t>
            </a:r>
            <a:r>
              <a:rPr lang="en-US" dirty="0" err="1" smtClean="0"/>
              <a:t>sclerosing</a:t>
            </a:r>
            <a:r>
              <a:rPr lang="en-US" dirty="0" smtClean="0"/>
              <a:t> cholangitis, ankylosing spondylitis, RA</a:t>
            </a:r>
          </a:p>
          <a:p>
            <a:pPr lvl="1"/>
            <a:r>
              <a:rPr lang="en-US" dirty="0" smtClean="0"/>
              <a:t>Bimodal peak (15-40 and 55-65)</a:t>
            </a:r>
          </a:p>
          <a:p>
            <a:pPr lvl="1"/>
            <a:r>
              <a:rPr lang="en-US" dirty="0" smtClean="0"/>
              <a:t>Increased risk of colon CA, will often have </a:t>
            </a:r>
            <a:r>
              <a:rPr lang="en-US" dirty="0" err="1" smtClean="0"/>
              <a:t>PPx</a:t>
            </a:r>
            <a:r>
              <a:rPr lang="en-US" dirty="0" smtClean="0"/>
              <a:t> colectomy</a:t>
            </a:r>
          </a:p>
        </p:txBody>
      </p:sp>
    </p:spTree>
    <p:extLst>
      <p:ext uri="{BB962C8B-B14F-4D97-AF65-F5344CB8AC3E}">
        <p14:creationId xmlns:p14="http://schemas.microsoft.com/office/powerpoint/2010/main" val="33873596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Companion case – Crohn’s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8" t="25450" r="6607" b="16291"/>
          <a:stretch/>
        </p:blipFill>
        <p:spPr bwMode="auto">
          <a:xfrm>
            <a:off x="457200" y="2193802"/>
            <a:ext cx="3886200" cy="268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2" t="27997" r="7939" b="14739"/>
          <a:stretch/>
        </p:blipFill>
        <p:spPr bwMode="auto">
          <a:xfrm>
            <a:off x="4730784" y="2193802"/>
            <a:ext cx="3885996" cy="268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640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17 year old male involved in an MVA</a:t>
            </a:r>
          </a:p>
          <a:p>
            <a:r>
              <a:rPr lang="en-US" dirty="0" smtClean="0"/>
              <a:t>Complaining of abdominal pain and flank pain</a:t>
            </a:r>
          </a:p>
          <a:p>
            <a:r>
              <a:rPr lang="en-US" dirty="0" smtClean="0"/>
              <a:t>Diminished urine output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0512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 AXIAL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2" t="27442" r="11914" b="16309"/>
          <a:stretch/>
        </p:blipFill>
        <p:spPr bwMode="auto">
          <a:xfrm>
            <a:off x="304800" y="1828800"/>
            <a:ext cx="4487861" cy="3352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5" t="24511" r="12206" b="18653"/>
          <a:stretch/>
        </p:blipFill>
        <p:spPr bwMode="auto">
          <a:xfrm>
            <a:off x="4768848" y="1951530"/>
            <a:ext cx="4195762" cy="323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52600" y="5410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Portal venous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00800" y="5410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Delayed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1606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 AXIAL 2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7" t="27442" r="10449" b="16016"/>
          <a:stretch/>
        </p:blipFill>
        <p:spPr bwMode="auto">
          <a:xfrm>
            <a:off x="381000" y="1676400"/>
            <a:ext cx="4287139" cy="32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7" t="23340" r="10742" b="19141"/>
          <a:stretch/>
        </p:blipFill>
        <p:spPr bwMode="auto">
          <a:xfrm>
            <a:off x="4644326" y="1681162"/>
            <a:ext cx="4394146" cy="340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0700" y="5376862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Portal venous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400800" y="5376862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Delayed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5395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1697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924800" cy="884238"/>
          </a:xfrm>
        </p:spPr>
        <p:txBody>
          <a:bodyPr/>
          <a:lstStyle/>
          <a:p>
            <a:r>
              <a:rPr lang="en-US" dirty="0" smtClean="0"/>
              <a:t>TRAUMATIC SOLID ORGAN INJURY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76400"/>
            <a:ext cx="7924800" cy="2057400"/>
          </a:xfrm>
        </p:spPr>
        <p:txBody>
          <a:bodyPr/>
          <a:lstStyle/>
          <a:p>
            <a:r>
              <a:rPr lang="en-US" dirty="0" smtClean="0"/>
              <a:t>Imaging findings:</a:t>
            </a:r>
          </a:p>
          <a:p>
            <a:pPr lvl="1"/>
            <a:r>
              <a:rPr lang="en-US" dirty="0" err="1" smtClean="0"/>
              <a:t>Hypodensities</a:t>
            </a:r>
            <a:r>
              <a:rPr lang="en-US" dirty="0"/>
              <a:t> </a:t>
            </a:r>
            <a:r>
              <a:rPr lang="en-US" dirty="0" smtClean="0"/>
              <a:t>in liver, kidneys, spleen which do not fill in on delayed imaging</a:t>
            </a:r>
          </a:p>
          <a:p>
            <a:pPr lvl="1"/>
            <a:r>
              <a:rPr lang="en-US" dirty="0" err="1" smtClean="0"/>
              <a:t>Subcapsular</a:t>
            </a:r>
            <a:r>
              <a:rPr lang="en-US" dirty="0" smtClean="0"/>
              <a:t> hematoma</a:t>
            </a:r>
          </a:p>
          <a:p>
            <a:pPr lvl="1"/>
            <a:r>
              <a:rPr lang="en-US" dirty="0" smtClean="0"/>
              <a:t>Free fluid in pelvis</a:t>
            </a:r>
          </a:p>
          <a:p>
            <a:pPr lvl="1"/>
            <a:r>
              <a:rPr lang="en-US" dirty="0" smtClean="0"/>
              <a:t>Injury to renal collecting system/pelvis with urine extravasation/urinoma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23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1000"/>
            <a:ext cx="5172075" cy="457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3000" y="60960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Anselmo</a:t>
            </a:r>
            <a:r>
              <a:rPr lang="en-US" sz="1400" dirty="0" smtClean="0"/>
              <a:t> da Costa et al. </a:t>
            </a:r>
            <a:r>
              <a:rPr lang="en-US" sz="1400" i="1" dirty="0" smtClean="0"/>
              <a:t>Contemporary management of acute kidney trauma. </a:t>
            </a:r>
            <a:r>
              <a:rPr lang="en-US" sz="1400" dirty="0" smtClean="0"/>
              <a:t>Journal of Acute Disease 2016 5(1): 29-36.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1498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84 year old female with LLQ pain, BRBPR</a:t>
            </a:r>
          </a:p>
          <a:p>
            <a:r>
              <a:rPr lang="en-US" dirty="0" smtClean="0"/>
              <a:t>Guarding and rebound tenderness in the LLQ on exam</a:t>
            </a:r>
          </a:p>
          <a:p>
            <a:r>
              <a:rPr lang="en-US" dirty="0" smtClean="0"/>
              <a:t>Mild leukocytosis; labs otherwise unremarkable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5252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 AXIAL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47" r="4590" b="7519"/>
          <a:stretch/>
        </p:blipFill>
        <p:spPr bwMode="auto">
          <a:xfrm>
            <a:off x="1447800" y="1524000"/>
            <a:ext cx="6092698" cy="443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908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 CORONAL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4" t="22174" r="8304"/>
          <a:stretch/>
        </p:blipFill>
        <p:spPr bwMode="auto">
          <a:xfrm>
            <a:off x="1676400" y="1524000"/>
            <a:ext cx="5629747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9627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2224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DIVERTICULITIS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Imaging findings:</a:t>
            </a:r>
          </a:p>
          <a:p>
            <a:pPr lvl="1"/>
            <a:r>
              <a:rPr lang="en-US" dirty="0" smtClean="0"/>
              <a:t>First must see diverticulosis, outpouchings from colonic wall, </a:t>
            </a:r>
            <a:r>
              <a:rPr lang="en-US" dirty="0" err="1" smtClean="0"/>
              <a:t>antimesenteric</a:t>
            </a:r>
            <a:r>
              <a:rPr lang="en-US" dirty="0" smtClean="0"/>
              <a:t> side. If no diverticula are seen, consider alternate diagnosis!</a:t>
            </a:r>
          </a:p>
          <a:p>
            <a:pPr lvl="1"/>
            <a:r>
              <a:rPr lang="en-US" dirty="0" smtClean="0"/>
              <a:t>Mucosal thickening, </a:t>
            </a:r>
            <a:r>
              <a:rPr lang="en-US" dirty="0" err="1" smtClean="0"/>
              <a:t>hyperenhancement</a:t>
            </a:r>
            <a:r>
              <a:rPr lang="en-US" dirty="0" smtClean="0"/>
              <a:t>, surrounding fat stranding and thickening of peritoneal lining. Typically in sigmoid colon.</a:t>
            </a:r>
          </a:p>
          <a:p>
            <a:pPr lvl="1"/>
            <a:r>
              <a:rPr lang="en-US" dirty="0" smtClean="0"/>
              <a:t>Look for perforation, abscess</a:t>
            </a:r>
          </a:p>
          <a:p>
            <a:r>
              <a:rPr lang="en-US" dirty="0" smtClean="0"/>
              <a:t>Etiology and demographic</a:t>
            </a:r>
          </a:p>
          <a:p>
            <a:pPr lvl="1"/>
            <a:r>
              <a:rPr lang="en-US" dirty="0" smtClean="0"/>
              <a:t>Typically older patients, low fiber diet, obesity</a:t>
            </a:r>
          </a:p>
          <a:p>
            <a:pPr lvl="1"/>
            <a:r>
              <a:rPr lang="en-US" dirty="0" smtClean="0"/>
              <a:t>Can be difficult to distinguish from colon CA. If recurrent or marked wall thickening or adenopathy, recommend colonoscopy after resolution.</a:t>
            </a:r>
          </a:p>
          <a:p>
            <a:r>
              <a:rPr lang="en-US" dirty="0" smtClean="0"/>
              <a:t>Treatment: ABX, IVF, bowel rest. Consider surgical resection if recurrent.</a:t>
            </a:r>
          </a:p>
        </p:txBody>
      </p:sp>
    </p:spTree>
    <p:extLst>
      <p:ext uri="{BB962C8B-B14F-4D97-AF65-F5344CB8AC3E}">
        <p14:creationId xmlns:p14="http://schemas.microsoft.com/office/powerpoint/2010/main" val="1973399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</a:t>
            </a:r>
            <a:r>
              <a:rPr lang="en-US" dirty="0"/>
              <a:t>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28 year old female with acute onset LLQ pain</a:t>
            </a:r>
          </a:p>
          <a:p>
            <a:r>
              <a:rPr lang="en-US" dirty="0" smtClean="0"/>
              <a:t>Pelvic exam reveals tenderness in the left adnexal region</a:t>
            </a:r>
          </a:p>
          <a:p>
            <a:r>
              <a:rPr lang="en-US" dirty="0" smtClean="0"/>
              <a:t>Pregnancy test negative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7205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– L ovary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1" t="23334" r="20208" b="14028"/>
          <a:stretch/>
        </p:blipFill>
        <p:spPr bwMode="auto">
          <a:xfrm>
            <a:off x="152400" y="1447800"/>
            <a:ext cx="4633839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8" t="14407" r="15294" b="20108"/>
          <a:stretch/>
        </p:blipFill>
        <p:spPr bwMode="auto">
          <a:xfrm>
            <a:off x="4776714" y="3581400"/>
            <a:ext cx="4114800" cy="302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3161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– R ovary for comparison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5" t="22500" r="30937" b="19028"/>
          <a:stretch/>
        </p:blipFill>
        <p:spPr bwMode="auto">
          <a:xfrm>
            <a:off x="152400" y="1447800"/>
            <a:ext cx="3712442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7" t="24861" r="28229" b="17361"/>
          <a:stretch/>
        </p:blipFill>
        <p:spPr bwMode="auto">
          <a:xfrm>
            <a:off x="4868559" y="1371601"/>
            <a:ext cx="3865866" cy="342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9991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5674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Ovarian torsion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Imaging findings</a:t>
            </a:r>
          </a:p>
          <a:p>
            <a:pPr lvl="1"/>
            <a:r>
              <a:rPr lang="en-US" dirty="0" smtClean="0"/>
              <a:t>US: best imaging test, involved ovary will be enlarged (edematous) with follicles displaced peripherally</a:t>
            </a:r>
          </a:p>
          <a:p>
            <a:pPr lvl="1"/>
            <a:r>
              <a:rPr lang="en-US" dirty="0" smtClean="0"/>
              <a:t>Doppler may demonstrate lack of blood flow and swirling of adnexal vessels</a:t>
            </a:r>
          </a:p>
          <a:p>
            <a:pPr lvl="1"/>
            <a:r>
              <a:rPr lang="en-US" dirty="0" smtClean="0"/>
              <a:t>CT: not as sensitive, but ovary may be enlarged and positioned more medially than is typical</a:t>
            </a:r>
          </a:p>
          <a:p>
            <a:r>
              <a:rPr lang="en-US" dirty="0" smtClean="0"/>
              <a:t>Management</a:t>
            </a:r>
          </a:p>
          <a:p>
            <a:pPr lvl="1"/>
            <a:r>
              <a:rPr lang="en-US" dirty="0" smtClean="0"/>
              <a:t>Surgical emergency due to risk </a:t>
            </a:r>
            <a:r>
              <a:rPr lang="en-US" smtClean="0"/>
              <a:t>for infarction</a:t>
            </a:r>
            <a:endParaRPr lang="en-US" dirty="0" smtClean="0"/>
          </a:p>
          <a:p>
            <a:pPr lvl="1"/>
            <a:r>
              <a:rPr lang="en-US" dirty="0" smtClean="0"/>
              <a:t>Can be primary (idiopathic due to laxity of adnexal structures) or secondary to an ovarian lesion that acts as a lead 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868869"/>
      </p:ext>
    </p:extLst>
  </p:cSld>
  <p:clrMapOvr>
    <a:masterClrMapping/>
  </p:clrMapOvr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762</TotalTime>
  <Words>1262</Words>
  <Application>Microsoft Office PowerPoint</Application>
  <PresentationFormat>On-screen Show (4:3)</PresentationFormat>
  <Paragraphs>152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Horizon</vt:lpstr>
      <vt:lpstr>Emergency medicine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1</vt:lpstr>
      <vt:lpstr>CT Axial</vt:lpstr>
      <vt:lpstr>Diagnosis?</vt:lpstr>
      <vt:lpstr>Acute interstitial pancreatitis</vt:lpstr>
      <vt:lpstr>Acute necrotizing pancreatitis</vt:lpstr>
      <vt:lpstr>Case 2</vt:lpstr>
      <vt:lpstr>CT axial</vt:lpstr>
      <vt:lpstr>Ct coronal</vt:lpstr>
      <vt:lpstr>Diagnosis?</vt:lpstr>
      <vt:lpstr>Obstructing ureteral calculus</vt:lpstr>
      <vt:lpstr>Renal US</vt:lpstr>
      <vt:lpstr>Case 3 </vt:lpstr>
      <vt:lpstr>CT coronal</vt:lpstr>
      <vt:lpstr>Diagnosis?</vt:lpstr>
      <vt:lpstr>Acute pyelonephritis</vt:lpstr>
      <vt:lpstr>CASE 4</vt:lpstr>
      <vt:lpstr>CT CORONAL</vt:lpstr>
      <vt:lpstr>CT AXIAL</vt:lpstr>
      <vt:lpstr>CT AXIAL 2</vt:lpstr>
      <vt:lpstr>DIAGNOSIS?</vt:lpstr>
      <vt:lpstr>ULCERATIVE COLITIS</vt:lpstr>
      <vt:lpstr>Companion case – Crohn’s</vt:lpstr>
      <vt:lpstr>CASE 5</vt:lpstr>
      <vt:lpstr>CT AXIAL</vt:lpstr>
      <vt:lpstr>CT AXIAL 2</vt:lpstr>
      <vt:lpstr>DIAGNOSIS?</vt:lpstr>
      <vt:lpstr>TRAUMATIC SOLID ORGAN INJURY</vt:lpstr>
      <vt:lpstr>PowerPoint Presentation</vt:lpstr>
      <vt:lpstr>CASE 6</vt:lpstr>
      <vt:lpstr>CT AXIAL</vt:lpstr>
      <vt:lpstr>CT CORONAL</vt:lpstr>
      <vt:lpstr>DIAGNOSIS?</vt:lpstr>
      <vt:lpstr>DIVERTICULITIS</vt:lpstr>
      <vt:lpstr>CASE 7</vt:lpstr>
      <vt:lpstr>US – L ovary</vt:lpstr>
      <vt:lpstr>US – R ovary for comparison</vt:lpstr>
      <vt:lpstr>DIAGNOSIS?</vt:lpstr>
      <vt:lpstr>Ovarian torsion</vt:lpstr>
    </vt:vector>
  </TitlesOfParts>
  <Company>WFUHS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WFBMC</dc:creator>
  <cp:lastModifiedBy>WFBMC</cp:lastModifiedBy>
  <cp:revision>8</cp:revision>
  <dcterms:created xsi:type="dcterms:W3CDTF">2018-03-18T05:01:08Z</dcterms:created>
  <dcterms:modified xsi:type="dcterms:W3CDTF">2018-12-13T09:29:12Z</dcterms:modified>
</cp:coreProperties>
</file>