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0" r:id="rId5"/>
    <p:sldId id="261" r:id="rId6"/>
    <p:sldId id="262" r:id="rId7"/>
    <p:sldId id="263" r:id="rId8"/>
    <p:sldId id="267" r:id="rId9"/>
    <p:sldId id="265"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8" r:id="rId29"/>
    <p:sldId id="286"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p:scale>
          <a:sx n="80" d="100"/>
          <a:sy n="80" d="100"/>
        </p:scale>
        <p:origin x="-102" y="-6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1292840" y="0"/>
            <a:ext cx="914400" cy="6858000"/>
          </a:xfrm>
          <a:prstGeom prst="rect">
            <a:avLst/>
          </a:pr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6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24DF6D9B-0DE9-4955-A8B7-1F7568D1F948}" type="datetimeFigureOut">
              <a:rPr lang="en-US" smtClean="0"/>
              <a:t>12/15/2018</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vert="horz" lIns="45720" tIns="45720" rIns="45720" bIns="45720" rtlCol="0" anchor="ctr">
            <a:normAutofit/>
          </a:bodyPr>
          <a:lstStyle>
            <a:lvl1pPr>
              <a:defRPr lang="en-US"/>
            </a:lvl1pPr>
          </a:lstStyle>
          <a:p>
            <a:fld id="{62FBAF01-B984-49EB-B58A-101654CC5471}" type="slidenum">
              <a:rPr lang="en-US" smtClean="0"/>
              <a:t>‹#›</a:t>
            </a:fld>
            <a:endParaRPr lang="en-US"/>
          </a:p>
        </p:txBody>
      </p:sp>
      <p:sp>
        <p:nvSpPr>
          <p:cNvPr id="7" name="Rectangle 6"/>
          <p:cNvSpPr/>
          <p:nvPr/>
        </p:nvSpPr>
        <p:spPr>
          <a:xfrm>
            <a:off x="0" y="0"/>
            <a:ext cx="457200" cy="6858000"/>
          </a:xfrm>
          <a:prstGeom prst="rect">
            <a:avLst/>
          </a:pr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79523043"/>
      </p:ext>
    </p:extLst>
  </p:cSld>
  <p:clrMapOvr>
    <a:masterClrMapping/>
  </p:clrMapOvr>
  <p:extLst>
    <p:ext uri="{DCECCB84-F9BA-43D5-87BE-67443E8EF086}">
      <p15:sldGuideLst xmlns=""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DF6D9B-0DE9-4955-A8B7-1F7568D1F948}"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4212347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1292840" y="0"/>
            <a:ext cx="914400" cy="6858000"/>
          </a:xfrm>
          <a:prstGeom prst="rect">
            <a:avLst/>
          </a:pr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DF6D9B-0DE9-4955-A8B7-1F7568D1F948}"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AF01-B984-49EB-B58A-101654CC5471}" type="slidenum">
              <a:rPr lang="en-US" smtClean="0"/>
              <a:t>‹#›</a:t>
            </a:fld>
            <a:endParaRPr lang="en-US"/>
          </a:p>
        </p:txBody>
      </p:sp>
      <p:sp>
        <p:nvSpPr>
          <p:cNvPr id="7" name="Rectangle 6"/>
          <p:cNvSpPr/>
          <p:nvPr/>
        </p:nvSpPr>
        <p:spPr>
          <a:xfrm>
            <a:off x="0" y="0"/>
            <a:ext cx="457200" cy="6858000"/>
          </a:xfrm>
          <a:prstGeom prst="rect">
            <a:avLst/>
          </a:pr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0190358"/>
      </p:ext>
    </p:extLst>
  </p:cSld>
  <p:clrMapOvr>
    <a:masterClrMapping/>
  </p:clrMapOvr>
  <p:extLst>
    <p:ext uri="{DCECCB84-F9BA-43D5-87BE-67443E8EF086}">
      <p15:sldGuideLst xmlns=""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DF6D9B-0DE9-4955-A8B7-1F7568D1F948}"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19558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7879"/>
            <a:ext cx="4480560" cy="731520"/>
          </a:xfrm>
        </p:spPr>
        <p:txBody>
          <a:bodyPr anchor="b">
            <a:normAutofit/>
          </a:bodyPr>
          <a:lstStyle>
            <a:lvl1pPr marL="0" indent="0">
              <a:spcBef>
                <a:spcPts val="0"/>
              </a:spcBef>
              <a:buNone/>
              <a:defRPr sz="2000" b="0">
                <a:solidFill>
                  <a:schemeClr val="tx1">
                    <a:lumMod val="6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13"/>
          </p:nvPr>
        </p:nvSpPr>
        <p:spPr>
          <a:xfrm>
            <a:off x="6126480" y="1717879"/>
            <a:ext cx="4480560" cy="731520"/>
          </a:xfrm>
        </p:spPr>
        <p:txBody>
          <a:bodyPr anchor="b">
            <a:normAutofit/>
          </a:bodyPr>
          <a:lstStyle>
            <a:lvl1pPr marL="0" indent="0">
              <a:spcBef>
                <a:spcPts val="0"/>
              </a:spcBef>
              <a:buFontTx/>
              <a:buNone/>
              <a:defRPr lang="en-US" sz="2000" b="0" kern="1200" spc="10" baseline="0" dirty="0">
                <a:solidFill>
                  <a:schemeClr val="tx1">
                    <a:lumMod val="65000"/>
                  </a:schemeClr>
                </a:solidFill>
                <a:latin typeface="+mn-lt"/>
                <a:ea typeface="+mn-ea"/>
                <a:cs typeface="+mn-cs"/>
              </a:defRPr>
            </a:lvl1pPr>
          </a:lstStyle>
          <a:p>
            <a:pPr lvl="0"/>
            <a:r>
              <a:rPr lang="en-US" smtClean="0"/>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DF6D9B-0DE9-4955-A8B7-1F7568D1F948}" type="datetimeFigureOut">
              <a:rPr lang="en-US" smtClean="0"/>
              <a:t>12/15/2018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3442755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DF6D9B-0DE9-4955-A8B7-1F7568D1F948}" type="datetimeFigureOut">
              <a:rPr lang="en-US" smtClean="0"/>
              <a:t>12/15/2018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351404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DF6D9B-0DE9-4955-A8B7-1F7568D1F948}" type="datetimeFigureOut">
              <a:rPr lang="en-US" smtClean="0"/>
              <a:t>12/15/2018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145691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DF6D9B-0DE9-4955-A8B7-1F7568D1F948}"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1587874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tx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DF6D9B-0DE9-4955-A8B7-1F7568D1F948}"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53183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DF6D9B-0DE9-4955-A8B7-1F7568D1F948}"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1793383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DF6D9B-0DE9-4955-A8B7-1F7568D1F948}"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BAF01-B984-49EB-B58A-101654CC5471}" type="slidenum">
              <a:rPr lang="en-US" smtClean="0"/>
              <a:t>‹#›</a:t>
            </a:fld>
            <a:endParaRPr lang="en-US"/>
          </a:p>
        </p:txBody>
      </p:sp>
    </p:spTree>
    <p:extLst>
      <p:ext uri="{BB962C8B-B14F-4D97-AF65-F5344CB8AC3E}">
        <p14:creationId xmlns:p14="http://schemas.microsoft.com/office/powerpoint/2010/main" val="3475007479"/>
      </p:ext>
    </p:extLst>
  </p:cSld>
  <p:clrMapOvr>
    <a:masterClrMapping/>
  </p:clrMapOvr>
  <p:extLst>
    <p:ext uri="{DCECCB84-F9BA-43D5-87BE-67443E8EF086}">
      <p15:sldGuideLst xmlns=""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1">
                    <a:lumMod val="50000"/>
                  </a:schemeClr>
                </a:solidFill>
              </a:defRPr>
            </a:lvl1pPr>
          </a:lstStyle>
          <a:p>
            <a:fld id="{24DF6D9B-0DE9-4955-A8B7-1F7568D1F948}" type="datetimeFigureOut">
              <a:rPr lang="en-US" smtClean="0"/>
              <a:t>12/15/2018</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rgbClr val="969696"/>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rgbClr val="777777"/>
                </a:solidFill>
              </a:defRPr>
            </a:lvl1pPr>
          </a:lstStyle>
          <a:p>
            <a:fld id="{62FBAF01-B984-49EB-B58A-101654CC5471}" type="slidenum">
              <a:rPr lang="en-US" smtClean="0"/>
              <a:t>‹#›</a:t>
            </a:fld>
            <a:endParaRPr lang="en-US"/>
          </a:p>
        </p:txBody>
      </p:sp>
    </p:spTree>
    <p:extLst>
      <p:ext uri="{BB962C8B-B14F-4D97-AF65-F5344CB8AC3E}">
        <p14:creationId xmlns:p14="http://schemas.microsoft.com/office/powerpoint/2010/main" val="378229994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7.xml"/><Relationship Id="rId4" Type="http://schemas.openxmlformats.org/officeDocument/2006/relationships/image" Target="../media/image13.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smtClean="0">
                <a:solidFill>
                  <a:schemeClr val="accent5">
                    <a:lumMod val="60000"/>
                    <a:lumOff val="40000"/>
                  </a:schemeClr>
                </a:solidFill>
              </a:rPr>
              <a:t>General Surgery Clerkship</a:t>
            </a:r>
            <a:endParaRPr lang="en-US" sz="3600" dirty="0">
              <a:solidFill>
                <a:schemeClr val="accent5">
                  <a:lumMod val="60000"/>
                  <a:lumOff val="40000"/>
                </a:schemeClr>
              </a:solidFill>
            </a:endParaRPr>
          </a:p>
        </p:txBody>
      </p:sp>
      <p:sp>
        <p:nvSpPr>
          <p:cNvPr id="3" name="Subtitle 2"/>
          <p:cNvSpPr>
            <a:spLocks noGrp="1"/>
          </p:cNvSpPr>
          <p:nvPr>
            <p:ph type="subTitle" idx="1"/>
          </p:nvPr>
        </p:nvSpPr>
        <p:spPr/>
        <p:txBody>
          <a:bodyPr/>
          <a:lstStyle/>
          <a:p>
            <a:r>
              <a:rPr lang="en-US" dirty="0" smtClean="0"/>
              <a:t>Abdominal Imaging Subsection</a:t>
            </a:r>
            <a:endParaRPr lang="en-US" dirty="0"/>
          </a:p>
        </p:txBody>
      </p:sp>
    </p:spTree>
    <p:extLst>
      <p:ext uri="{BB962C8B-B14F-4D97-AF65-F5344CB8AC3E}">
        <p14:creationId xmlns:p14="http://schemas.microsoft.com/office/powerpoint/2010/main" val="355170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Imaging</a:t>
            </a:r>
            <a:endParaRPr lang="en-US" dirty="0"/>
          </a:p>
        </p:txBody>
      </p:sp>
      <p:sp>
        <p:nvSpPr>
          <p:cNvPr id="3" name="Content Placeholder 2"/>
          <p:cNvSpPr>
            <a:spLocks noGrp="1"/>
          </p:cNvSpPr>
          <p:nvPr>
            <p:ph idx="1"/>
          </p:nvPr>
        </p:nvSpPr>
        <p:spPr/>
        <p:txBody>
          <a:bodyPr>
            <a:normAutofit lnSpcReduction="10000"/>
          </a:bodyPr>
          <a:lstStyle/>
          <a:p>
            <a:r>
              <a:rPr lang="en-US" dirty="0" smtClean="0"/>
              <a:t>Imaging used routinely for acute abdomen - acutely ill with either diffuse or localized abdominal pain. May also have fever, leukocytosis, and other lab derangements depending on etiology (e.g. elevated bilirubin, creatinine, lactic acid)</a:t>
            </a:r>
          </a:p>
          <a:p>
            <a:r>
              <a:rPr lang="en-US" dirty="0" smtClean="0"/>
              <a:t>Imaging also used to look for postoperative complications</a:t>
            </a:r>
          </a:p>
          <a:p>
            <a:r>
              <a:rPr lang="en-US" dirty="0" smtClean="0">
                <a:solidFill>
                  <a:schemeClr val="accent5">
                    <a:lumMod val="60000"/>
                    <a:lumOff val="40000"/>
                  </a:schemeClr>
                </a:solidFill>
              </a:rPr>
              <a:t>How to work up with imaging?</a:t>
            </a:r>
          </a:p>
          <a:p>
            <a:pPr lvl="1"/>
            <a:r>
              <a:rPr lang="en-US" sz="1800" dirty="0" smtClean="0">
                <a:solidFill>
                  <a:schemeClr val="accent5">
                    <a:lumMod val="60000"/>
                    <a:lumOff val="40000"/>
                  </a:schemeClr>
                </a:solidFill>
              </a:rPr>
              <a:t>CT is the workhorse of acute surgical imaging</a:t>
            </a:r>
          </a:p>
          <a:p>
            <a:pPr lvl="1"/>
            <a:r>
              <a:rPr lang="en-US" sz="1800" dirty="0" smtClean="0">
                <a:solidFill>
                  <a:schemeClr val="accent5">
                    <a:lumMod val="60000"/>
                    <a:lumOff val="40000"/>
                  </a:schemeClr>
                </a:solidFill>
              </a:rPr>
              <a:t>US for gallbladder pathology, torsion (ovarian and testicular) and transplant evaluation (vascular flow in </a:t>
            </a:r>
            <a:r>
              <a:rPr lang="en-US" sz="1800" dirty="0" err="1" smtClean="0">
                <a:solidFill>
                  <a:schemeClr val="accent5">
                    <a:lumMod val="60000"/>
                    <a:lumOff val="40000"/>
                  </a:schemeClr>
                </a:solidFill>
              </a:rPr>
              <a:t>realtime</a:t>
            </a:r>
            <a:r>
              <a:rPr lang="en-US" sz="1800" dirty="0" smtClean="0">
                <a:solidFill>
                  <a:schemeClr val="accent5">
                    <a:lumMod val="60000"/>
                    <a:lumOff val="40000"/>
                  </a:schemeClr>
                </a:solidFill>
              </a:rPr>
              <a:t>)</a:t>
            </a:r>
          </a:p>
          <a:p>
            <a:pPr lvl="1"/>
            <a:r>
              <a:rPr lang="en-US" sz="1800" dirty="0" smtClean="0">
                <a:solidFill>
                  <a:schemeClr val="accent5">
                    <a:lumMod val="60000"/>
                    <a:lumOff val="40000"/>
                  </a:schemeClr>
                </a:solidFill>
              </a:rPr>
              <a:t>Plain film may be used to serially follow ileus/SBO or quickly look for free air</a:t>
            </a:r>
          </a:p>
          <a:p>
            <a:pPr lvl="1"/>
            <a:r>
              <a:rPr lang="en-US" sz="1800" dirty="0" err="1" smtClean="0">
                <a:solidFill>
                  <a:schemeClr val="accent5">
                    <a:lumMod val="60000"/>
                    <a:lumOff val="40000"/>
                  </a:schemeClr>
                </a:solidFill>
              </a:rPr>
              <a:t>Fluoro</a:t>
            </a:r>
            <a:r>
              <a:rPr lang="en-US" sz="1800" dirty="0" smtClean="0">
                <a:solidFill>
                  <a:schemeClr val="accent5">
                    <a:lumMod val="60000"/>
                    <a:lumOff val="40000"/>
                  </a:schemeClr>
                </a:solidFill>
              </a:rPr>
              <a:t> for anastomotic leaks, esophageal perforation, identifying site of obstruction, urethral injury, identify if abscess connects to bowel, etc…</a:t>
            </a:r>
          </a:p>
          <a:p>
            <a:pPr lvl="1"/>
            <a:r>
              <a:rPr lang="en-US" sz="1800" dirty="0" smtClean="0">
                <a:solidFill>
                  <a:schemeClr val="accent5">
                    <a:lumMod val="60000"/>
                    <a:lumOff val="40000"/>
                  </a:schemeClr>
                </a:solidFill>
              </a:rPr>
              <a:t>MRI typically not used acutely except appendicitis in pregnant females</a:t>
            </a:r>
          </a:p>
          <a:p>
            <a:pPr lvl="1"/>
            <a:endParaRPr lang="en-US" dirty="0" smtClean="0"/>
          </a:p>
        </p:txBody>
      </p:sp>
    </p:spTree>
    <p:extLst>
      <p:ext uri="{BB962C8B-B14F-4D97-AF65-F5344CB8AC3E}">
        <p14:creationId xmlns:p14="http://schemas.microsoft.com/office/powerpoint/2010/main" val="131742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0F6D90-B558-4C42-B0B8-37DF2EA9794E}"/>
              </a:ext>
            </a:extLst>
          </p:cNvPr>
          <p:cNvSpPr txBox="1">
            <a:spLocks/>
          </p:cNvSpPr>
          <p:nvPr/>
        </p:nvSpPr>
        <p:spPr>
          <a:xfrm>
            <a:off x="2289713" y="78058"/>
            <a:ext cx="10515600" cy="1325563"/>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Ordering CT	</a:t>
            </a:r>
          </a:p>
        </p:txBody>
      </p:sp>
      <p:sp>
        <p:nvSpPr>
          <p:cNvPr id="3" name="Content Placeholder 2">
            <a:extLst>
              <a:ext uri="{FF2B5EF4-FFF2-40B4-BE49-F238E27FC236}">
                <a16:creationId xmlns="" xmlns:a16="http://schemas.microsoft.com/office/drawing/2014/main" id="{F546C223-CA91-4C40-8D61-E2CA0A87109A}"/>
              </a:ext>
            </a:extLst>
          </p:cNvPr>
          <p:cNvSpPr txBox="1">
            <a:spLocks/>
          </p:cNvSpPr>
          <p:nvPr/>
        </p:nvSpPr>
        <p:spPr>
          <a:xfrm>
            <a:off x="2289714" y="698807"/>
            <a:ext cx="7768687" cy="4351338"/>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dirty="0"/>
              <a:t>With vs. without contrast</a:t>
            </a:r>
          </a:p>
          <a:p>
            <a:pPr lvl="1"/>
            <a:r>
              <a:rPr lang="en-US" dirty="0"/>
              <a:t>Contrast almost always helpful in the abdomen due to many closely apposed structures. If renal function is OK and no allergy to iodine, likely should order with contrast</a:t>
            </a:r>
          </a:p>
          <a:p>
            <a:pPr lvl="1"/>
            <a:r>
              <a:rPr lang="en-US" dirty="0"/>
              <a:t>EXCEPTION is when looking for renal stones. CT stone study = CT abdomen/pelvis without contrast</a:t>
            </a:r>
          </a:p>
        </p:txBody>
      </p:sp>
      <p:pic>
        <p:nvPicPr>
          <p:cNvPr id="4" name="Picture 3">
            <a:extLst>
              <a:ext uri="{FF2B5EF4-FFF2-40B4-BE49-F238E27FC236}">
                <a16:creationId xmlns="" xmlns:a16="http://schemas.microsoft.com/office/drawing/2014/main" id="{8ACB12C1-B93D-C84D-B11E-3F23A51405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62201" y="3200401"/>
            <a:ext cx="2915715" cy="2590801"/>
          </a:xfrm>
          <a:prstGeom prst="rect">
            <a:avLst/>
          </a:prstGeom>
        </p:spPr>
      </p:pic>
      <p:pic>
        <p:nvPicPr>
          <p:cNvPr id="5" name="Picture 4">
            <a:extLst>
              <a:ext uri="{FF2B5EF4-FFF2-40B4-BE49-F238E27FC236}">
                <a16:creationId xmlns="" xmlns:a16="http://schemas.microsoft.com/office/drawing/2014/main" id="{CD7BD055-B58A-3940-BD83-3D0E18D316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3200401"/>
            <a:ext cx="3316094" cy="2590801"/>
          </a:xfrm>
          <a:prstGeom prst="rect">
            <a:avLst/>
          </a:prstGeom>
        </p:spPr>
      </p:pic>
      <p:sp>
        <p:nvSpPr>
          <p:cNvPr id="6" name="TextBox 5">
            <a:extLst>
              <a:ext uri="{FF2B5EF4-FFF2-40B4-BE49-F238E27FC236}">
                <a16:creationId xmlns="" xmlns:a16="http://schemas.microsoft.com/office/drawing/2014/main" id="{20CE96C9-C8B2-FC42-A373-E062901DE37D}"/>
              </a:ext>
            </a:extLst>
          </p:cNvPr>
          <p:cNvSpPr txBox="1"/>
          <p:nvPr/>
        </p:nvSpPr>
        <p:spPr>
          <a:xfrm>
            <a:off x="3484921" y="2770578"/>
            <a:ext cx="1264879" cy="369332"/>
          </a:xfrm>
          <a:prstGeom prst="rect">
            <a:avLst/>
          </a:prstGeom>
          <a:noFill/>
        </p:spPr>
        <p:txBody>
          <a:bodyPr wrap="square" rtlCol="0">
            <a:spAutoFit/>
          </a:bodyPr>
          <a:lstStyle/>
          <a:p>
            <a:r>
              <a:rPr lang="en-US" dirty="0"/>
              <a:t>WITH</a:t>
            </a:r>
          </a:p>
        </p:txBody>
      </p:sp>
      <p:sp>
        <p:nvSpPr>
          <p:cNvPr id="8" name="TextBox 7">
            <a:extLst>
              <a:ext uri="{FF2B5EF4-FFF2-40B4-BE49-F238E27FC236}">
                <a16:creationId xmlns="" xmlns:a16="http://schemas.microsoft.com/office/drawing/2014/main" id="{20CE96C9-C8B2-FC42-A373-E062901DE37D}"/>
              </a:ext>
            </a:extLst>
          </p:cNvPr>
          <p:cNvSpPr txBox="1"/>
          <p:nvPr/>
        </p:nvSpPr>
        <p:spPr>
          <a:xfrm>
            <a:off x="7188018" y="2689811"/>
            <a:ext cx="1562282" cy="369332"/>
          </a:xfrm>
          <a:prstGeom prst="rect">
            <a:avLst/>
          </a:prstGeom>
          <a:noFill/>
        </p:spPr>
        <p:txBody>
          <a:bodyPr wrap="square" rtlCol="0">
            <a:spAutoFit/>
          </a:bodyPr>
          <a:lstStyle/>
          <a:p>
            <a:r>
              <a:rPr lang="en-US" dirty="0"/>
              <a:t>WITHOUT</a:t>
            </a:r>
          </a:p>
        </p:txBody>
      </p:sp>
    </p:spTree>
    <p:extLst>
      <p:ext uri="{BB962C8B-B14F-4D97-AF65-F5344CB8AC3E}">
        <p14:creationId xmlns:p14="http://schemas.microsoft.com/office/powerpoint/2010/main" val="952202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 CONTRAST</a:t>
            </a:r>
            <a:endParaRPr lang="en-US" dirty="0"/>
          </a:p>
        </p:txBody>
      </p:sp>
      <p:sp>
        <p:nvSpPr>
          <p:cNvPr id="3" name="Content Placeholder 2"/>
          <p:cNvSpPr>
            <a:spLocks noGrp="1"/>
          </p:cNvSpPr>
          <p:nvPr>
            <p:ph idx="1"/>
          </p:nvPr>
        </p:nvSpPr>
        <p:spPr/>
        <p:txBody>
          <a:bodyPr/>
          <a:lstStyle/>
          <a:p>
            <a:r>
              <a:rPr lang="en-US" dirty="0" smtClean="0"/>
              <a:t>Positive contrast = iodinated. Best to identify anastomotic leak. Bad if concern for ischemia, cannot see mucosa.</a:t>
            </a:r>
          </a:p>
          <a:p>
            <a:r>
              <a:rPr lang="en-US" dirty="0" smtClean="0"/>
              <a:t>Negative contrast = water or </a:t>
            </a:r>
            <a:r>
              <a:rPr lang="en-US" dirty="0" err="1" smtClean="0"/>
              <a:t>Volumen</a:t>
            </a:r>
            <a:r>
              <a:rPr lang="en-US" dirty="0" smtClean="0"/>
              <a:t>. Distends bowel and provides detail of mucosa. Cannot evaluate for leak.</a:t>
            </a:r>
            <a:endParaRPr lang="en-US" dirty="0"/>
          </a:p>
        </p:txBody>
      </p:sp>
      <p:pic>
        <p:nvPicPr>
          <p:cNvPr id="4" name="Picture 5" descr="BROWN, DOROTHY I"/>
          <p:cNvPicPr>
            <a:picLocks noChangeAspect="1" noChangeArrowheads="1"/>
          </p:cNvPicPr>
          <p:nvPr/>
        </p:nvPicPr>
        <p:blipFill>
          <a:blip r:embed="rId2">
            <a:extLst>
              <a:ext uri="{28A0092B-C50C-407E-A947-70E740481C1C}">
                <a14:useLocalDpi xmlns:a14="http://schemas.microsoft.com/office/drawing/2010/main" val="0"/>
              </a:ext>
            </a:extLst>
          </a:blip>
          <a:srcRect l="12209" t="26945" r="21512" b="13672"/>
          <a:stretch>
            <a:fillRect/>
          </a:stretch>
        </p:blipFill>
        <p:spPr bwMode="auto">
          <a:xfrm>
            <a:off x="1917700" y="3297237"/>
            <a:ext cx="3149600" cy="2739307"/>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84500" y="6072983"/>
            <a:ext cx="1841500" cy="369332"/>
          </a:xfrm>
          <a:prstGeom prst="rect">
            <a:avLst/>
          </a:prstGeom>
          <a:noFill/>
        </p:spPr>
        <p:txBody>
          <a:bodyPr wrap="square" rtlCol="0">
            <a:spAutoFit/>
          </a:bodyPr>
          <a:lstStyle/>
          <a:p>
            <a:r>
              <a:rPr lang="en-US" dirty="0" smtClean="0"/>
              <a:t>Positive</a:t>
            </a:r>
            <a:endParaRPr lang="en-US" dirty="0"/>
          </a:p>
        </p:txBody>
      </p:sp>
      <p:pic>
        <p:nvPicPr>
          <p:cNvPr id="6" name="Picture 4" descr="BROWN, DOROTHY I"/>
          <p:cNvPicPr>
            <a:picLocks noChangeAspect="1" noChangeArrowheads="1"/>
          </p:cNvPicPr>
          <p:nvPr/>
        </p:nvPicPr>
        <p:blipFill>
          <a:blip r:embed="rId3">
            <a:extLst>
              <a:ext uri="{28A0092B-C50C-407E-A947-70E740481C1C}">
                <a14:useLocalDpi xmlns:a14="http://schemas.microsoft.com/office/drawing/2010/main" val="0"/>
              </a:ext>
            </a:extLst>
          </a:blip>
          <a:srcRect l="18965" t="30267" r="21214" b="17807"/>
          <a:stretch>
            <a:fillRect/>
          </a:stretch>
        </p:blipFill>
        <p:spPr bwMode="auto">
          <a:xfrm>
            <a:off x="6159500" y="3292450"/>
            <a:ext cx="3263900" cy="274409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264400" y="6036544"/>
            <a:ext cx="1295400" cy="369332"/>
          </a:xfrm>
          <a:prstGeom prst="rect">
            <a:avLst/>
          </a:prstGeom>
          <a:noFill/>
        </p:spPr>
        <p:txBody>
          <a:bodyPr wrap="square" rtlCol="0">
            <a:spAutoFit/>
          </a:bodyPr>
          <a:lstStyle/>
          <a:p>
            <a:r>
              <a:rPr lang="en-US" dirty="0" smtClean="0"/>
              <a:t>Negative</a:t>
            </a:r>
            <a:endParaRPr lang="en-US" dirty="0"/>
          </a:p>
        </p:txBody>
      </p:sp>
    </p:spTree>
    <p:extLst>
      <p:ext uri="{BB962C8B-B14F-4D97-AF65-F5344CB8AC3E}">
        <p14:creationId xmlns:p14="http://schemas.microsoft.com/office/powerpoint/2010/main" val="2957800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42836C-4926-454E-8468-615CDD096ACC}"/>
              </a:ext>
            </a:extLst>
          </p:cNvPr>
          <p:cNvSpPr txBox="1">
            <a:spLocks/>
          </p:cNvSpPr>
          <p:nvPr/>
        </p:nvSpPr>
        <p:spPr>
          <a:xfrm>
            <a:off x="2366709" y="152401"/>
            <a:ext cx="6019800" cy="1325563"/>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Options </a:t>
            </a:r>
            <a:r>
              <a:rPr lang="en-US" dirty="0" smtClean="0"/>
              <a:t>for IV Contrast</a:t>
            </a:r>
            <a:endParaRPr lang="en-US" dirty="0"/>
          </a:p>
        </p:txBody>
      </p:sp>
      <p:sp>
        <p:nvSpPr>
          <p:cNvPr id="3" name="Content Placeholder 2">
            <a:extLst>
              <a:ext uri="{FF2B5EF4-FFF2-40B4-BE49-F238E27FC236}">
                <a16:creationId xmlns="" xmlns:a16="http://schemas.microsoft.com/office/drawing/2014/main" id="{69606E05-DD4E-D849-B76C-F5CB471E30DB}"/>
              </a:ext>
            </a:extLst>
          </p:cNvPr>
          <p:cNvSpPr txBox="1">
            <a:spLocks/>
          </p:cNvSpPr>
          <p:nvPr/>
        </p:nvSpPr>
        <p:spPr>
          <a:xfrm>
            <a:off x="2362200" y="948531"/>
            <a:ext cx="7620000" cy="4351338"/>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dirty="0"/>
              <a:t>Standard single-phase CT abdomen/pelvis with contrast</a:t>
            </a:r>
          </a:p>
          <a:p>
            <a:pPr lvl="1"/>
            <a:r>
              <a:rPr lang="en-US" dirty="0"/>
              <a:t>Portal venous phase (70-80 seconds)</a:t>
            </a:r>
          </a:p>
          <a:p>
            <a:pPr lvl="1"/>
            <a:r>
              <a:rPr lang="en-US" dirty="0"/>
              <a:t>Good for acute abdominal pain, many cancers, infection, bowel obstruction</a:t>
            </a:r>
          </a:p>
        </p:txBody>
      </p:sp>
      <p:pic>
        <p:nvPicPr>
          <p:cNvPr id="4" name="Picture 3">
            <a:extLst>
              <a:ext uri="{FF2B5EF4-FFF2-40B4-BE49-F238E27FC236}">
                <a16:creationId xmlns="" xmlns:a16="http://schemas.microsoft.com/office/drawing/2014/main" id="{041B5DFA-8546-FB40-8007-E7B39C9BA9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38601" y="2438400"/>
            <a:ext cx="3840481" cy="3276214"/>
          </a:xfrm>
          <a:prstGeom prst="rect">
            <a:avLst/>
          </a:prstGeom>
        </p:spPr>
      </p:pic>
    </p:spTree>
    <p:extLst>
      <p:ext uri="{BB962C8B-B14F-4D97-AF65-F5344CB8AC3E}">
        <p14:creationId xmlns:p14="http://schemas.microsoft.com/office/powerpoint/2010/main" val="1784253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860931EC-F4BA-9246-9F27-AF4E992AE4FD}"/>
              </a:ext>
            </a:extLst>
          </p:cNvPr>
          <p:cNvSpPr txBox="1">
            <a:spLocks/>
          </p:cNvSpPr>
          <p:nvPr/>
        </p:nvSpPr>
        <p:spPr>
          <a:xfrm>
            <a:off x="2218817" y="120926"/>
            <a:ext cx="8445077" cy="4368863"/>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dirty="0"/>
              <a:t>Bowel ischemia/GI bleeding protocol</a:t>
            </a:r>
          </a:p>
        </p:txBody>
      </p:sp>
      <p:pic>
        <p:nvPicPr>
          <p:cNvPr id="3" name="Picture 2">
            <a:extLst>
              <a:ext uri="{FF2B5EF4-FFF2-40B4-BE49-F238E27FC236}">
                <a16:creationId xmlns="" xmlns:a16="http://schemas.microsoft.com/office/drawing/2014/main" id="{D93C844F-A453-1D43-96D2-365865BD96D5}"/>
              </a:ext>
            </a:extLst>
          </p:cNvPr>
          <p:cNvPicPr>
            <a:picLocks noChangeAspect="1"/>
          </p:cNvPicPr>
          <p:nvPr/>
        </p:nvPicPr>
        <p:blipFill>
          <a:blip r:embed="rId2"/>
          <a:stretch>
            <a:fillRect/>
          </a:stretch>
        </p:blipFill>
        <p:spPr>
          <a:xfrm>
            <a:off x="2218817" y="990601"/>
            <a:ext cx="2833373" cy="1822917"/>
          </a:xfrm>
          <a:prstGeom prst="rect">
            <a:avLst/>
          </a:prstGeom>
        </p:spPr>
      </p:pic>
      <p:pic>
        <p:nvPicPr>
          <p:cNvPr id="4" name="Picture 3">
            <a:extLst>
              <a:ext uri="{FF2B5EF4-FFF2-40B4-BE49-F238E27FC236}">
                <a16:creationId xmlns="" xmlns:a16="http://schemas.microsoft.com/office/drawing/2014/main" id="{B9BD76CF-5F6C-3E41-AD23-593A5EBE806E}"/>
              </a:ext>
            </a:extLst>
          </p:cNvPr>
          <p:cNvPicPr>
            <a:picLocks noChangeAspect="1"/>
          </p:cNvPicPr>
          <p:nvPr/>
        </p:nvPicPr>
        <p:blipFill>
          <a:blip r:embed="rId3"/>
          <a:stretch>
            <a:fillRect/>
          </a:stretch>
        </p:blipFill>
        <p:spPr>
          <a:xfrm>
            <a:off x="6477001" y="975087"/>
            <a:ext cx="2971800" cy="1838430"/>
          </a:xfrm>
          <a:prstGeom prst="rect">
            <a:avLst/>
          </a:prstGeom>
        </p:spPr>
      </p:pic>
      <p:sp>
        <p:nvSpPr>
          <p:cNvPr id="5" name="TextBox 4">
            <a:extLst>
              <a:ext uri="{FF2B5EF4-FFF2-40B4-BE49-F238E27FC236}">
                <a16:creationId xmlns="" xmlns:a16="http://schemas.microsoft.com/office/drawing/2014/main" id="{05CF6C38-9AF4-2441-902F-ACEC27F43535}"/>
              </a:ext>
            </a:extLst>
          </p:cNvPr>
          <p:cNvSpPr txBox="1"/>
          <p:nvPr/>
        </p:nvSpPr>
        <p:spPr>
          <a:xfrm>
            <a:off x="7152050" y="2824469"/>
            <a:ext cx="2296751" cy="369332"/>
          </a:xfrm>
          <a:prstGeom prst="rect">
            <a:avLst/>
          </a:prstGeom>
          <a:noFill/>
        </p:spPr>
        <p:txBody>
          <a:bodyPr wrap="square" rtlCol="0">
            <a:spAutoFit/>
          </a:bodyPr>
          <a:lstStyle/>
          <a:p>
            <a:r>
              <a:rPr lang="en-US" dirty="0"/>
              <a:t>2. Arterial phase</a:t>
            </a:r>
          </a:p>
        </p:txBody>
      </p:sp>
      <p:pic>
        <p:nvPicPr>
          <p:cNvPr id="6" name="Picture 5">
            <a:extLst>
              <a:ext uri="{FF2B5EF4-FFF2-40B4-BE49-F238E27FC236}">
                <a16:creationId xmlns="" xmlns:a16="http://schemas.microsoft.com/office/drawing/2014/main" id="{27E282BE-E4C2-F044-BD91-DCD7ED752541}"/>
              </a:ext>
            </a:extLst>
          </p:cNvPr>
          <p:cNvPicPr>
            <a:picLocks noChangeAspect="1"/>
          </p:cNvPicPr>
          <p:nvPr/>
        </p:nvPicPr>
        <p:blipFill>
          <a:blip r:embed="rId4"/>
          <a:stretch>
            <a:fillRect/>
          </a:stretch>
        </p:blipFill>
        <p:spPr>
          <a:xfrm>
            <a:off x="4431995" y="3598239"/>
            <a:ext cx="3017157" cy="1869097"/>
          </a:xfrm>
          <a:prstGeom prst="rect">
            <a:avLst/>
          </a:prstGeom>
        </p:spPr>
      </p:pic>
      <p:cxnSp>
        <p:nvCxnSpPr>
          <p:cNvPr id="7" name="Straight Arrow Connector 6">
            <a:extLst>
              <a:ext uri="{FF2B5EF4-FFF2-40B4-BE49-F238E27FC236}">
                <a16:creationId xmlns="" xmlns:a16="http://schemas.microsoft.com/office/drawing/2014/main" id="{431B3C20-B08F-CA40-913D-65C690641D9F}"/>
              </a:ext>
            </a:extLst>
          </p:cNvPr>
          <p:cNvCxnSpPr/>
          <p:nvPr/>
        </p:nvCxnSpPr>
        <p:spPr>
          <a:xfrm>
            <a:off x="2057400" y="732258"/>
            <a:ext cx="561358" cy="48565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 xmlns:a16="http://schemas.microsoft.com/office/drawing/2014/main" id="{350C2395-F39E-064A-BA5A-C73EF891CD40}"/>
              </a:ext>
            </a:extLst>
          </p:cNvPr>
          <p:cNvCxnSpPr/>
          <p:nvPr/>
        </p:nvCxnSpPr>
        <p:spPr>
          <a:xfrm>
            <a:off x="6324600" y="839197"/>
            <a:ext cx="561358" cy="48565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 xmlns:a16="http://schemas.microsoft.com/office/drawing/2014/main" id="{1A9B7E37-FC47-5346-8153-5E74F91C168B}"/>
              </a:ext>
            </a:extLst>
          </p:cNvPr>
          <p:cNvCxnSpPr/>
          <p:nvPr/>
        </p:nvCxnSpPr>
        <p:spPr>
          <a:xfrm>
            <a:off x="4221589" y="3355409"/>
            <a:ext cx="561358" cy="485658"/>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 xmlns:a16="http://schemas.microsoft.com/office/drawing/2014/main" id="{17CE7905-CF00-9847-BA16-F909305830E9}"/>
              </a:ext>
            </a:extLst>
          </p:cNvPr>
          <p:cNvSpPr txBox="1"/>
          <p:nvPr/>
        </p:nvSpPr>
        <p:spPr>
          <a:xfrm>
            <a:off x="2451100" y="2824469"/>
            <a:ext cx="1980894" cy="369332"/>
          </a:xfrm>
          <a:prstGeom prst="rect">
            <a:avLst/>
          </a:prstGeom>
          <a:noFill/>
        </p:spPr>
        <p:txBody>
          <a:bodyPr wrap="square" rtlCol="0">
            <a:spAutoFit/>
          </a:bodyPr>
          <a:lstStyle/>
          <a:p>
            <a:r>
              <a:rPr lang="en-US" dirty="0"/>
              <a:t>1. </a:t>
            </a:r>
            <a:r>
              <a:rPr lang="en-US" dirty="0" err="1"/>
              <a:t>Noncontrast</a:t>
            </a:r>
            <a:endParaRPr lang="en-US" dirty="0"/>
          </a:p>
        </p:txBody>
      </p:sp>
      <p:sp>
        <p:nvSpPr>
          <p:cNvPr id="11" name="TextBox 10">
            <a:extLst>
              <a:ext uri="{FF2B5EF4-FFF2-40B4-BE49-F238E27FC236}">
                <a16:creationId xmlns="" xmlns:a16="http://schemas.microsoft.com/office/drawing/2014/main" id="{D823AFAF-E33E-344E-A6AC-D495FA191964}"/>
              </a:ext>
            </a:extLst>
          </p:cNvPr>
          <p:cNvSpPr txBox="1"/>
          <p:nvPr/>
        </p:nvSpPr>
        <p:spPr>
          <a:xfrm>
            <a:off x="5165060" y="5452617"/>
            <a:ext cx="2284092" cy="369332"/>
          </a:xfrm>
          <a:prstGeom prst="rect">
            <a:avLst/>
          </a:prstGeom>
          <a:noFill/>
        </p:spPr>
        <p:txBody>
          <a:bodyPr wrap="square" rtlCol="0">
            <a:spAutoFit/>
          </a:bodyPr>
          <a:lstStyle/>
          <a:p>
            <a:r>
              <a:rPr lang="en-US" dirty="0"/>
              <a:t>3. Portal venous</a:t>
            </a:r>
          </a:p>
        </p:txBody>
      </p:sp>
    </p:spTree>
    <p:extLst>
      <p:ext uri="{BB962C8B-B14F-4D97-AF65-F5344CB8AC3E}">
        <p14:creationId xmlns:p14="http://schemas.microsoft.com/office/powerpoint/2010/main" val="3036336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3A4FC910-904B-E94A-8299-FCD8D85A0497}"/>
              </a:ext>
            </a:extLst>
          </p:cNvPr>
          <p:cNvSpPr txBox="1">
            <a:spLocks/>
          </p:cNvSpPr>
          <p:nvPr/>
        </p:nvSpPr>
        <p:spPr>
          <a:xfrm>
            <a:off x="2362200" y="225083"/>
            <a:ext cx="2895600" cy="5951880"/>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a:t>Trauma protocol</a:t>
            </a:r>
            <a:endParaRPr lang="en-US" dirty="0"/>
          </a:p>
        </p:txBody>
      </p:sp>
      <p:pic>
        <p:nvPicPr>
          <p:cNvPr id="3" name="Picture 2">
            <a:extLst>
              <a:ext uri="{FF2B5EF4-FFF2-40B4-BE49-F238E27FC236}">
                <a16:creationId xmlns="" xmlns:a16="http://schemas.microsoft.com/office/drawing/2014/main" id="{13FBEB3D-7307-0248-B04A-63756A5723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52600" y="756981"/>
            <a:ext cx="3969089" cy="2976818"/>
          </a:xfrm>
          <a:prstGeom prst="rect">
            <a:avLst/>
          </a:prstGeom>
        </p:spPr>
      </p:pic>
      <p:pic>
        <p:nvPicPr>
          <p:cNvPr id="4" name="Picture 3">
            <a:extLst>
              <a:ext uri="{FF2B5EF4-FFF2-40B4-BE49-F238E27FC236}">
                <a16:creationId xmlns="" xmlns:a16="http://schemas.microsoft.com/office/drawing/2014/main" id="{CDE3FDF6-9B3C-EE4C-BF21-B31411EF95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2200" y="756981"/>
            <a:ext cx="3937084" cy="2976819"/>
          </a:xfrm>
          <a:prstGeom prst="rect">
            <a:avLst/>
          </a:prstGeom>
        </p:spPr>
      </p:pic>
      <p:cxnSp>
        <p:nvCxnSpPr>
          <p:cNvPr id="5" name="Straight Arrow Connector 4">
            <a:extLst>
              <a:ext uri="{FF2B5EF4-FFF2-40B4-BE49-F238E27FC236}">
                <a16:creationId xmlns="" xmlns:a16="http://schemas.microsoft.com/office/drawing/2014/main" id="{C842626A-5B4E-4140-9748-4D4323F9EE5A}"/>
              </a:ext>
            </a:extLst>
          </p:cNvPr>
          <p:cNvCxnSpPr/>
          <p:nvPr/>
        </p:nvCxnSpPr>
        <p:spPr>
          <a:xfrm flipV="1">
            <a:off x="2209801" y="2855800"/>
            <a:ext cx="492369" cy="10948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 xmlns:a16="http://schemas.microsoft.com/office/drawing/2014/main" id="{C842626A-5B4E-4140-9748-4D4323F9EE5A}"/>
              </a:ext>
            </a:extLst>
          </p:cNvPr>
          <p:cNvCxnSpPr/>
          <p:nvPr/>
        </p:nvCxnSpPr>
        <p:spPr>
          <a:xfrm flipV="1">
            <a:off x="6629400" y="2781013"/>
            <a:ext cx="492369" cy="10948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702170" y="4191000"/>
            <a:ext cx="2403231" cy="369332"/>
          </a:xfrm>
          <a:prstGeom prst="rect">
            <a:avLst/>
          </a:prstGeom>
          <a:noFill/>
        </p:spPr>
        <p:txBody>
          <a:bodyPr wrap="square" rtlCol="0">
            <a:spAutoFit/>
          </a:bodyPr>
          <a:lstStyle/>
          <a:p>
            <a:r>
              <a:rPr lang="en-US" dirty="0"/>
              <a:t>1. Portal venous</a:t>
            </a:r>
          </a:p>
        </p:txBody>
      </p:sp>
      <p:sp>
        <p:nvSpPr>
          <p:cNvPr id="8" name="TextBox 7"/>
          <p:cNvSpPr txBox="1"/>
          <p:nvPr/>
        </p:nvSpPr>
        <p:spPr>
          <a:xfrm>
            <a:off x="6894633" y="4191001"/>
            <a:ext cx="2794084" cy="646331"/>
          </a:xfrm>
          <a:prstGeom prst="rect">
            <a:avLst/>
          </a:prstGeom>
          <a:noFill/>
        </p:spPr>
        <p:txBody>
          <a:bodyPr wrap="square" rtlCol="0">
            <a:spAutoFit/>
          </a:bodyPr>
          <a:lstStyle/>
          <a:p>
            <a:r>
              <a:rPr lang="en-US" dirty="0"/>
              <a:t>2. </a:t>
            </a:r>
            <a:r>
              <a:rPr lang="en-US" dirty="0" err="1"/>
              <a:t>Nephrographic</a:t>
            </a:r>
            <a:r>
              <a:rPr lang="en-US" dirty="0"/>
              <a:t> (2 min delay)</a:t>
            </a:r>
          </a:p>
        </p:txBody>
      </p:sp>
    </p:spTree>
    <p:extLst>
      <p:ext uri="{BB962C8B-B14F-4D97-AF65-F5344CB8AC3E}">
        <p14:creationId xmlns:p14="http://schemas.microsoft.com/office/powerpoint/2010/main" val="1691107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 xmlns:a16="http://schemas.microsoft.com/office/drawing/2014/main" id="{83995739-769D-FC4D-AA05-B5C9E604BC75}"/>
              </a:ext>
            </a:extLst>
          </p:cNvPr>
          <p:cNvSpPr txBox="1">
            <a:spLocks/>
          </p:cNvSpPr>
          <p:nvPr/>
        </p:nvSpPr>
        <p:spPr>
          <a:xfrm>
            <a:off x="1117600" y="295423"/>
            <a:ext cx="6807200" cy="5881541"/>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smtClean="0"/>
              <a:t>AAA/aortic dissection protocol (can include chest)</a:t>
            </a:r>
            <a:endParaRPr lang="en-US" dirty="0"/>
          </a:p>
        </p:txBody>
      </p:sp>
      <p:pic>
        <p:nvPicPr>
          <p:cNvPr id="13" name="Picture 12">
            <a:extLst>
              <a:ext uri="{FF2B5EF4-FFF2-40B4-BE49-F238E27FC236}">
                <a16:creationId xmlns="" xmlns:a16="http://schemas.microsoft.com/office/drawing/2014/main" id="{026901FF-7AC7-0542-94C1-3E3A6095C61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6437" y="759658"/>
            <a:ext cx="3464216" cy="2253603"/>
          </a:xfrm>
          <a:prstGeom prst="rect">
            <a:avLst/>
          </a:prstGeom>
        </p:spPr>
      </p:pic>
      <p:cxnSp>
        <p:nvCxnSpPr>
          <p:cNvPr id="14" name="Straight Arrow Connector 13">
            <a:extLst>
              <a:ext uri="{FF2B5EF4-FFF2-40B4-BE49-F238E27FC236}">
                <a16:creationId xmlns="" xmlns:a16="http://schemas.microsoft.com/office/drawing/2014/main" id="{25846564-56BF-294D-8A8C-6D904249D4EF}"/>
              </a:ext>
            </a:extLst>
          </p:cNvPr>
          <p:cNvCxnSpPr/>
          <p:nvPr/>
        </p:nvCxnSpPr>
        <p:spPr>
          <a:xfrm flipH="1" flipV="1">
            <a:off x="2844801" y="2543672"/>
            <a:ext cx="956604" cy="6925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4E446992-F44F-564D-89E8-02F6D02C81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90010" y="3236192"/>
            <a:ext cx="3822817" cy="2338704"/>
          </a:xfrm>
          <a:prstGeom prst="rect">
            <a:avLst/>
          </a:prstGeom>
        </p:spPr>
      </p:pic>
      <p:pic>
        <p:nvPicPr>
          <p:cNvPr id="16" name="Picture 15">
            <a:extLst>
              <a:ext uri="{FF2B5EF4-FFF2-40B4-BE49-F238E27FC236}">
                <a16:creationId xmlns="" xmlns:a16="http://schemas.microsoft.com/office/drawing/2014/main" id="{7C0AC0D5-A2AE-E241-A265-2F0E7E1BC99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38341" y="718428"/>
            <a:ext cx="3604216" cy="2305964"/>
          </a:xfrm>
          <a:prstGeom prst="rect">
            <a:avLst/>
          </a:prstGeom>
        </p:spPr>
      </p:pic>
      <p:cxnSp>
        <p:nvCxnSpPr>
          <p:cNvPr id="17" name="Straight Arrow Connector 16">
            <a:extLst>
              <a:ext uri="{FF2B5EF4-FFF2-40B4-BE49-F238E27FC236}">
                <a16:creationId xmlns="" xmlns:a16="http://schemas.microsoft.com/office/drawing/2014/main" id="{61B28A6B-3400-C849-9427-0E4D0F6220BC}"/>
              </a:ext>
            </a:extLst>
          </p:cNvPr>
          <p:cNvCxnSpPr/>
          <p:nvPr/>
        </p:nvCxnSpPr>
        <p:spPr>
          <a:xfrm flipH="1" flipV="1">
            <a:off x="9426617" y="2516538"/>
            <a:ext cx="956604" cy="6925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 xmlns:a16="http://schemas.microsoft.com/office/drawing/2014/main" id="{61B28A6B-3400-C849-9427-0E4D0F6220BC}"/>
              </a:ext>
            </a:extLst>
          </p:cNvPr>
          <p:cNvCxnSpPr/>
          <p:nvPr/>
        </p:nvCxnSpPr>
        <p:spPr>
          <a:xfrm flipH="1" flipV="1">
            <a:off x="6233909" y="4952347"/>
            <a:ext cx="956604" cy="6925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 xmlns:a16="http://schemas.microsoft.com/office/drawing/2014/main" id="{11F9080C-E0A5-124F-9652-C21264F4D2C2}"/>
              </a:ext>
            </a:extLst>
          </p:cNvPr>
          <p:cNvSpPr txBox="1"/>
          <p:nvPr/>
        </p:nvSpPr>
        <p:spPr>
          <a:xfrm>
            <a:off x="1117600" y="3024392"/>
            <a:ext cx="1960437" cy="369332"/>
          </a:xfrm>
          <a:prstGeom prst="rect">
            <a:avLst/>
          </a:prstGeom>
          <a:noFill/>
        </p:spPr>
        <p:txBody>
          <a:bodyPr wrap="square" rtlCol="0">
            <a:spAutoFit/>
          </a:bodyPr>
          <a:lstStyle/>
          <a:p>
            <a:r>
              <a:rPr lang="en-US" dirty="0" smtClean="0"/>
              <a:t>1. </a:t>
            </a:r>
            <a:r>
              <a:rPr lang="en-US" dirty="0" err="1" smtClean="0"/>
              <a:t>Noncontrast</a:t>
            </a:r>
            <a:endParaRPr lang="en-US" dirty="0"/>
          </a:p>
        </p:txBody>
      </p:sp>
      <p:sp>
        <p:nvSpPr>
          <p:cNvPr id="21" name="TextBox 20">
            <a:extLst>
              <a:ext uri="{FF2B5EF4-FFF2-40B4-BE49-F238E27FC236}">
                <a16:creationId xmlns="" xmlns:a16="http://schemas.microsoft.com/office/drawing/2014/main" id="{E2146759-418F-0349-B06A-EE141B3D779E}"/>
              </a:ext>
            </a:extLst>
          </p:cNvPr>
          <p:cNvSpPr txBox="1"/>
          <p:nvPr/>
        </p:nvSpPr>
        <p:spPr>
          <a:xfrm>
            <a:off x="4578609" y="5602030"/>
            <a:ext cx="2133600" cy="369332"/>
          </a:xfrm>
          <a:prstGeom prst="rect">
            <a:avLst/>
          </a:prstGeom>
          <a:noFill/>
        </p:spPr>
        <p:txBody>
          <a:bodyPr wrap="square" rtlCol="0">
            <a:spAutoFit/>
          </a:bodyPr>
          <a:lstStyle/>
          <a:p>
            <a:r>
              <a:rPr lang="en-US" dirty="0" smtClean="0"/>
              <a:t>3. 5 </a:t>
            </a:r>
            <a:r>
              <a:rPr lang="en-US" dirty="0"/>
              <a:t>min delay</a:t>
            </a:r>
          </a:p>
        </p:txBody>
      </p:sp>
      <p:sp>
        <p:nvSpPr>
          <p:cNvPr id="22" name="TextBox 21">
            <a:extLst>
              <a:ext uri="{FF2B5EF4-FFF2-40B4-BE49-F238E27FC236}">
                <a16:creationId xmlns="" xmlns:a16="http://schemas.microsoft.com/office/drawing/2014/main" id="{089B2581-5F3B-154A-BCD8-D734D858A33D}"/>
              </a:ext>
            </a:extLst>
          </p:cNvPr>
          <p:cNvSpPr txBox="1"/>
          <p:nvPr/>
        </p:nvSpPr>
        <p:spPr>
          <a:xfrm>
            <a:off x="8256795" y="3078066"/>
            <a:ext cx="1496804" cy="369332"/>
          </a:xfrm>
          <a:prstGeom prst="rect">
            <a:avLst/>
          </a:prstGeom>
          <a:noFill/>
        </p:spPr>
        <p:txBody>
          <a:bodyPr wrap="square" rtlCol="0">
            <a:spAutoFit/>
          </a:bodyPr>
          <a:lstStyle/>
          <a:p>
            <a:r>
              <a:rPr lang="en-US" dirty="0" smtClean="0"/>
              <a:t>2. Arterial</a:t>
            </a:r>
            <a:endParaRPr lang="en-US" dirty="0"/>
          </a:p>
        </p:txBody>
      </p:sp>
    </p:spTree>
    <p:extLst>
      <p:ext uri="{BB962C8B-B14F-4D97-AF65-F5344CB8AC3E}">
        <p14:creationId xmlns:p14="http://schemas.microsoft.com/office/powerpoint/2010/main" val="1553546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3A4FC910-904B-E94A-8299-FCD8D85A0497}"/>
              </a:ext>
            </a:extLst>
          </p:cNvPr>
          <p:cNvSpPr txBox="1">
            <a:spLocks/>
          </p:cNvSpPr>
          <p:nvPr/>
        </p:nvSpPr>
        <p:spPr>
          <a:xfrm>
            <a:off x="1665514" y="1502229"/>
            <a:ext cx="8164286" cy="3853543"/>
          </a:xfrm>
          <a:prstGeom prst="rect">
            <a:avLst/>
          </a:prstGeom>
        </p:spPr>
        <p:txBody>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r>
              <a:rPr lang="en-US" sz="2400" dirty="0" smtClean="0"/>
              <a:t>Don’t need to know details, but there are specific protocols for pancreas, liver, kidney, urinary collecting system (most commonly used to evaluate tumors of these organs). Just know they exist!</a:t>
            </a:r>
            <a:endParaRPr lang="en-US" sz="2400" dirty="0"/>
          </a:p>
        </p:txBody>
      </p:sp>
    </p:spTree>
    <p:extLst>
      <p:ext uri="{BB962C8B-B14F-4D97-AF65-F5344CB8AC3E}">
        <p14:creationId xmlns:p14="http://schemas.microsoft.com/office/powerpoint/2010/main" val="831663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US" dirty="0"/>
          </a:p>
        </p:txBody>
      </p:sp>
      <p:sp>
        <p:nvSpPr>
          <p:cNvPr id="7" name="Content Placeholder 6"/>
          <p:cNvSpPr>
            <a:spLocks noGrp="1"/>
          </p:cNvSpPr>
          <p:nvPr>
            <p:ph sz="quarter" idx="4294967295"/>
          </p:nvPr>
        </p:nvSpPr>
        <p:spPr>
          <a:xfrm>
            <a:off x="812800" y="1600200"/>
            <a:ext cx="10566400" cy="4114800"/>
          </a:xfrm>
          <a:prstGeom prst="rect">
            <a:avLst/>
          </a:prstGeom>
        </p:spPr>
        <p:txBody>
          <a:bodyPr/>
          <a:lstStyle/>
          <a:p>
            <a:r>
              <a:rPr lang="en-US" dirty="0" smtClean="0"/>
              <a:t>65 year old female with no significant PMH presents to the ED with right upper quadrant pain.</a:t>
            </a:r>
          </a:p>
          <a:p>
            <a:r>
              <a:rPr lang="en-US" dirty="0" smtClean="0"/>
              <a:t>On abdominal exam, she had tenderness in the right upper quadrant of the abdomen. Negative Murphy’s sign on ED examination.</a:t>
            </a:r>
          </a:p>
          <a:p>
            <a:r>
              <a:rPr lang="en-US" dirty="0" smtClean="0"/>
              <a:t>Labs were unremarkable. </a:t>
            </a:r>
          </a:p>
          <a:p>
            <a:endParaRPr lang="en-US" dirty="0"/>
          </a:p>
        </p:txBody>
      </p:sp>
      <p:sp>
        <p:nvSpPr>
          <p:cNvPr id="4" name="AutoShape 2" descr="data:image/png;base64,iVBORw0KGgoAAAANSUhEUgAAAtAAAALQCAYAAAC5V0ecAAAgAElEQVR4XuzdabN1S1bW/RsooERARUH6vm+ktyE0xAhfqV/U8JXhJ9AIsUNQaaWXpgBRRKWngCf++/FXMdyeos4+Z9c5973PtSJ2rL3Wypkz8585Z15j5Micn/Lq1as/fbXXCIzACIzACIzACIzACIzA2yLwKRPQb4vTEo3ACIzACIzACIzACIzAA4EJ6HWE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eCEEvv7rv/7Vn/zJn7z6mZ/5mRdSo1VjBEZgBEZgBF5PAhPQr2e7rFQj8GQC3/3d3/1wzI/8yI+8+qM/+qNXf/qnf/rkPHbACIzACIzACIzAJyYwAf2JGS3FCLwRBL7yK7/y1ad/+qe/+o3f+I1Xv/3bv/3qox/96BtR7hVyBEZgBEZgBN40AhPQb1qLrbwj8HEIfPjDH34Q0J/yKZ/y6nd+53de/fEf//FYjcAIjMAIjMAIfBIITEB/EqAuyxF4vwh82qd92qsPfehDDyEcxUPvNQ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dA4EMf+tCrT//0T3/1qZ/6qa/+8A//8NUf/dEfvYBarQojMAIjMALPQWAC+jkoLo8RGIFPKoFP+ZRuVa9e/emf/unbOk+i99M+7dNeJYLvsX/yJ3/ykEd/f/zHf/yx/98q0w9/+MOvPvuzP/shn9/+7d9+9Tu/8ztv69xLNAIjMAIj8PIJTEC//DZeDUfgjSaQAP7Mz/zMV4nfPMFv5/VZn/VZr77oi77o4a//e/3+7//+x4TwH/zBH7z6rd/6rQdR/PE8y5038dyrc/e31wiMwAiMwAhEYAJ6/WAERuC1J1AoRQI2r/HbeX3GZ3zGq8/5nM959bmf+7mv+j+P80c/+tFXCecEc38J6gT5283z7Zx3aUZgBEZgBD4YBCagPxjtvFqOwAiMwLsmUGhMnvkZHe8a5TIYgRF4wwlMQL/hDbjij8AIjMB7RaBQmmYDfvd3f3chLe8V9J1nBEbgtSQwAf1aNssKNQIjMAKvH4E80P1ZgPn6lXAlGoERGIH3hsAE9HvDeWcZgREYgREYgREYgRF4IQQmoF9IQ64aIzACIzACIzACIzAC7w2BCej3hvPOMgIjMAIjMAIjMAIj8EIITEC/kIZcNUZgBEZgBP5sAm1p2C4ibWe41wiMwAi8GwIT0O+G3o4dgREYgRF4Ywj0UJ0ejvN7v/d7D7uIeCrlG1OBFXQERuC1ITAB/do0xQoyAiMwAiPwySTQNnz9JaLbiq8H6uwJk59M4st7BF4ugQnol9u2q9kIjMAIjMAh0BZ8iWcPg/nwhz/88MTKRHSCOs/0HhKzLjMCI/B2CExAvx1KSzMCIzACI/DiCBTScQV0j3cX1tH7XiMwAiPw8QhMQK9vjMAIjMAIjMCrVw+e6Q996EOvPvrRjz4I6b1GYARGYAJ6fWAERmAERmAEPgGBRPTE87rJCIzAJyIwD/QnIrTfR2AERmAERmAERmAERuAQmIBedxiBERiBERiBERiBERiBJxCYgH4CrCUdgREYgREYgREYgREYgQno9YERGIERGIERGIERGIEReAKBCegnwFrSERiBERiBERiBERiBEZiAXh8YgREYgREYgREYgREYgScQmIB+AqwlHYERGIERGIERGIERGIEJ6PWBERiBERiBERiBERiBEXgCgQnoJ8Ba0hEYgREYgREYgREYgRGYgF4fGIERGIERGIERGIERGIEnEJiAfgKsJR2BERiBxwQ+9VM/9VV/vf7kT/7k4f8PfehDrz760Y9+7JHQPR66V4+ILo3XHhm9/vSmEvjcz/3ch77+W7/1W29qFVbuEXhXBCag3xW+HTwCI/CmEEjEftqnfdrD36d/+qe/+ozP+IwHodtn76VJ1CYMev/jP/7jh9+J30Rxn0vXX+n6LH3i2Hn+8A//8GOC+v5eHp2vtP3fS369972/zl85CO0/+IM/eFW+fe+3N4X/yvmyCPzFv/gXH/r9b/7mb76siq02I/A2CUxAv01QSzYCI/B6EuDdJULfqpTE7p/7c3/u1Z//83/+1ed8zue8+st/+S+/+uzP/uxXfdf7hz/84Y8J20RxAvX3f//3X33WZ33WQ5YJ19/5nd95SJf4JrwTwwmJP/qjP/q/hG/Hdt5+J4wJ38qQeP693/u9B3FMdJe28/jr944hqH/jN37j1f/8n//zoRx+e1xfYvvx++vZeivVCIzACLyZBCag38x2W6lHYAT+j+c2MfqX/tJfevV5n/d5D+L4Mz/zMx9Ea388yH2X6OXNTfD2Gw9yaXmZeZHz9iaCE8x91///+3//7wdBfc9BeJc+UVzazlP6XteD3efOWVl6EcZXjCfEy6c/5VefRLPyJboT2qUXNtLn//W//teDwO6v8v6P//E/PubBXqd5WQTMhpjJeFm1W21G4PUmMAH9erfPSjcCH3gCCcW/8Bf+woOnmHDtfyK0cIxEbeK578Uk93uCUkhG6RIaQiASuP2WOBWuQfz2mYglxDvud3/3dx/CP/wRwwkZAtr5ErbXu0w8d6zvhYzc0BJl7L38S88A6BwdU936rjKVrv8J/cpY3fpLcCekeccZCf3W99Ip6we+s71hAOof9YcMrWZR6r+1/14jMAKffAIT0J98xjvDCIzA2yQgPjlBaGFeAuGLv/iLXxVzyftb+EX/JxwSf7y2CVOxxwnP/k8k9s7rTBjz3CZGb5jEXdgnPES8cuk6nogVGsIb7DcxzoRy5xCmUbkSwgS1c1T30pVHv/dHPBPQid7yLF3GAs9jxkM8+l68dfkLIYmBsnV8YSD//b//9wdv9W//9m8/MLrGw1stbuS9v6Eh8cD7xmq/zeZesmck8AVf8AUP/bgZh/pNL/31GU+zrEZgBP4PgQnodYURGIHXhkChGF/yJV/y6iu/8isfPGpii3tPUOZRTQgWw5xI7TMvbAIwwVC6u/hPKAbBSmAm+Ah2IpDo9M6bTXQTyvdYQp9YqRzlS2gS24kaCw4JVnHbHStdx1ksmHAmnhPHhWSomzjtjhO6khc6Yc2D3nvfEdrKYAEiT7aY7rtIkQDjUecZxyoDJCH+K7/yKx8T4QsleP8uJX2rNu4aqt0ykIqbfyuD6P0r6c48Ai+DwAT0y2jH1WIE3kgCeZb/yl/5Kw8C8HpbE40JwxvOkOhserrveFoTq1f8EtxCFu7iPeEahIbt5EyBE828ysI65OH3u/vFjasmaHmdCdDOUzq7fhDI1+NL3FdvXnX1FLZSGosOCXSCNZFsZxGhLbzq4rsZA8QUj3eC2/E8yrzzNza78vZ9vL06vzbB5/6uzDzqtWHbnuVJ3+v5CZhxyPjsxYBifIrLf/4zL8cR+OARmID+4LX5ajwC7wuBBFx7xxZqIO44T3NTz4k4ArTBPk9rYvEuzLNgjvAUH1waolW+hDdRx+t8t6wTlnHzsxiv4+RBUIs37Tfe7hv+kdC9r8oktIS4vdvj2ZGDx7qyl+5+z6io3NVf6AdWBDRxzht+vewMh2tMEFpiuS1S7HshMf2mTNL1m9jxK9h58nu3+4jFk4WI1JbirRPQfSf+20JKeYtRf1866Qs7aX3y8z//8x/Ym12wLuCFVXXVGYH3nMAE9HuOfCccgQ8WATG+Debf9m3f9hCeUTxzA7mY30IBhCckIBNYeSlvTHFC0A4UHVu+CW8hG4QiEW2bN6JZKMLdt7n8LaDruMqTN1bYR+chDm1Xdz3jFhhW5o67e0TfUIx+I26Ff/A0906g3tCPeknHZHD0vUV/dg8hPCtPbEvDIy80hEgtf7+VLya+Z0QQ5n2OLU9+6TJ+7PLR9xYuqjcDozR9ZxbhzgaUj20AS48/z/Sv/uqvvvqv//W/PvB/HHawMIR3d9+oHxX61L7NtcleIzAC747ABPS747ejR2AEPg6BxFJC+Wu/9msfwjQSTg3i4plb7CRkoDCAu1PEDWNIzPEME5hiiIU8CMcg4vqcCHPc3fmCB1leQjKcRwyxaW9eYAsDCVU7YhCyBDYRneDjTbVDxlt5yhO5BCdBHguxzomeysCTyyt/F1kS+Tc8pN+vsVCeGRU8ywyGG7vNQClNYTUZNrHOsGgnlPLI0En4KvPjeO/yKz1xzkDRFo+92jzVvRPU2sQsQHVv0ePE3zu/3cS3v+248s4Z7sgRuAQmoNcfRmAEno1A4qiQjERfAiyv5Rd+4Rc+/E/cJeISRAnou+fxjQm+Mb6JqV68tP3P6/w4rrffxDR3nrtI7u4ikTC7ez93XN/dOGnivnNYZFcaAlmoBc8ocfw4DISgvJAJet7oDAue3IyJK5IT9BZMikFWfl753oWQ3CcgesIiIWpnD9/bmeSxEcETXxsR0LVh6cTR3tjsu10gD/cNV8HmhsNUBtsR+j8uZiyuF738C/1I0PPMazNGirAaoS7irvWfZ+vky2gERmAEGmtaZzASIzACI/BuCJiWTwh+y7d8y4NobiFTIihBWPjB9aDeHTUeL7q7MbviiH1HYBGvxKn4Xl5kYSB2pei9F8EpNIRY8xtvLG+y9IS63TKEQNx40tKWb2k7HyGvTES4UBLCu3N5EmJpeX2voCd0GRlEqoV9CWthIh3nnDzQPLsMAN9baMi4qMw8lZ2zdquO4p3x4MVWrtKJ5TYLcIVw5eWpV28hOHYGYSjcsJO+44F3HKOoz4n5+hWPffXrs+35er8e1455PLvxbvr9jh2BEfjgEpiA/uC2/Wo+As9G4Lu+67tefcVXfMXDNH+CULhAAicvJiEm7ICIEYvZMXcBGxFHhF4PJq8tD2Se0dLxPIqBTrjzbJaGCJanBXnCJpSN57J09tO93mse5oRc9SOqy8cCOmUiUKuPPayJdYv1Ok8Cuvz6LlY80B3PW9xxV8DfGOLqbiEmUU0Mqxcv9OVA8DNAHsdp3y0Bbwx4XEorVEZIDfEsrTAUovixYPcUx+omZtrizvLqu1gKLSlf2/qJRdcfiPwbhvJ41iG+ebJ/4Rd+4VXx1s1S7DUCIzAC74TABPQ7obZjRmAEHgRz+80mDFvpTwDyOBOXxcx6kEfi54qvu+MC4U208dhaNEf4PfYee+hK6cQ9J5yIowRYsdieUkigWbT4OD6a+L/i9XpohXR0Xk/54031FDjhDjzGN1yhrkM8MyAIaDuNMAZ4q4l2sd7lwcPLS28hIS+6cAnGh+/FHN+yEdBCZ/qtMhPy4qUZOrp/edqbm1ec8dN5PcCGMMeesL4PftEOQjGuJ1ybP17QeWPfiWtpzAKIBWeIENG1FYOkegorKtZ6O4HsBjcCI/CJCExAfyJC+30ERuBjBBJ6idHEyDd8wzc87KiRCEpE3afbJUiEESSeLRC8MckJG4JRaAHPdMdfYdz5bjwvLyNRfb2sxKBY4MRsTy4sFIDX+u4mIZxBJRN+nV+ZCc5+J8bs63w9650nUdbxiXXhHZXHwjkCtd+EWpS+spWnhYn9HjdxxJ37xmxf8Wvx3eP9n8Vq2+qOEcDjzjBRfyEYvMQ86h1v9wxlEFfcb9f7rJ7CWeyWIp7Z953rhoEom3ppV153MdryEcoj/Q09uQKaqC+9OPPK2HH6Yr/FPc904tkuIMKE6tuMwN0KRmAERgCBCej1hREYgbdN4Ju/+Ztf/a2/9bceQjV6JSATHHnvbD1HRIoT5lHmMeUp9ChqC+N4A3loCVcC7gouAlQ4BmF7F54RZZ2nxYyJ//ISonH3lSYihW0ITbhb4RGk6tU746D/y1/6xBkBfT2yj2OwxRB3bPUrv/iIWeaV54EVIsGTa7cLYQwMEEK29OKDCXmhHxYiXnGLJ9FtOzkLBp3/Ct7qSag67/WgC99wzDVEbniKB7KUXjy3mGXhGoQ7T7hyEtzXsCKyiWuLNOVZnTJc6huMNUKbN7wy/dzP/dyrH/uxH3v1i7/4i2/7OlnCERiBl09gAvrlt/FqOALvmECP1m5BYKEaeVj7nOAgllukldeOkORhJJISIsIViB8eQtvFWVzG42uxmDhanuzyFJZwd6kgzAnE0hFrdpOwjRzPcmmIJOW6i9QqYyJQmAcP+F2cx0dEw2sAACAASURBVPPLc5sIlr+wiev19b/zXTEq/jfBJqyB11noRXxu+IXPvML9xmsqnKM8GArqXP6YdwwvLhFMhDuucgp/wVroxA0LYVgIKVFPceQ829fY0Vb9ZncPscw3nMSxN4RFqAcRzhi54TbVlYDHSX3t6iKmWhvXV+rjRHwcMoz8/fqv//qrj3zkI69632sERuCDS2AC+oPb9qv5CLwlgc/7vM972IougdH+zf0lnHvx4LYwMLHXXyKap5In9y5U4y19vL0acSMtT+kV2ry3RA9PKw90nwkjgvOKPALaNH3l7djytbBQKAVxxtPd97zpdoqwowMjgOi24K1j5CdU4C7Uq4wE9xXXxJ+t95TBkw5t9ydPxsb1SPv/Ln4kPLVPxxfKwAsrROR67subl14M9hXkV3D3f+mVlyCvztpRO9tV5Hrk9Q3ciFgx3/Ei0nVWZcfvsSBX59LbfeWGsagrY4jXXBuXXwI6o4HIVr/O2axL/f+//bf/9tCXfu3Xfu3h/71GYAQ+WAQmoD9Y7b3ajsD/Q4Dn0OK+Ypu/4zu+42FaO7HVq/jQ3/iN33h494RA4umKLeEZRC3xyCsprvdxOMT1Btstgsc0EUQUmY4nqh6HIVwRbaEaEVRasaxCLq4XmYAWHnBFpu8I2Y7jNe6cRJlYXQLw1uUKR6EZtp+7McMEXcIz/ne3DuEdOIr9Fjvd7xbPMTL67u6bnadc2xGfysZAMqPgd+8MAMK6fEprcSivsTKXzv7UROzlQDhfb3rnEiPd+RgtV/heL77QH2XkhSeg9T19kZGXsVKeHoOujTv+Pi2xfLR3hmQGZsZX6ZuJ+aEf+qFXP/7jP/5wnQhHUtfdbkZgBF4ugQnol9u2q9kIvC0C7aDxZV/2Za++6qu+6iEmNIGVOLAfcUIj0Zz45MEloHoX75oYeSyk7IpB6ImXVTAhGTcWNgFjZ4e+T6wQMdIRSbzWjAAxsIQecdv5E0oJnrtThnjgK8KU9YaG+M55r4AW19y5eKQJ/cfGgBAMHufKX1ohFTzs1bPyVncis98YGrjKTxrHVE7hJB3D+6/cwjTEG1+DhwjsXWyweO4bdkLoJqA9bly/KL1zypsRRED3fj3pN5wE+xuOcWcWhMhUBsYEIczIsVCQccKgch7x5sJTbp+8/ZE3XShLbdIagMS00CDe7J/6qZ969TM/8zOvfumXfultXXtLNAIj8OYSmIB+c9tuJR+Bd0yggT9PWrto/NW/+lcfBEHfJSr82Y9YLOwVVgRiBbATQ8LkPgzjfk803QVnjr1T/byAzklQCpGojI+n8Due4CTSeKjFyXYuW8vJm6f2xlgT3LzRwkuAvmEDpvx9R0A7N29x3Ah44k0YRO+8x1ecEroJUwvoKvdjQ0M7MASEaJQvDzShqw6lIaBLp82uiO9/4SSd4/F+0Pjge1kSrFd4ajOGEIPE4kghEsp1DRExzNfLfwU2LmYEHi+alGfnru6Ml8eea23NCHCOG45Su5gZsPDTQsTaqnCm/jLSmq0pvKNY6Viq0zu+aHfgCIzAa0VgAvq1ao4VZgQ+eQQSKYnIBvpiPItz/qZv+qaPeTkb8NtRI88zD/CNPSbSeE1NhfN2EtDXK8o7SPjZ1sxn4R/iaBNiFp0lXIj28uy3RBKBRugQRgmbO10vFtn7fWiH6XyC2TmJYWKy3+8iuCsAH8feEnqVOX6VmceawCfe7vZuiS0hHxgzGIQKlE/pxDfb5UPdE8GVWQiH2OIbloIbQS1cw+4UV1CK9VUnDHn6harwvl9+6iwNo+GGcNwyMC7KQ5trH0JbPRgpV9xWBmEv17jSP+WpLa9BcWOvr0HkKuw8jDLn7nhhQZUrAd3Wjq4tszi/+Zu/+bBzR97oZm/q6xmlCey9RmAE3nwCE9BvfhuuBiPwtgi0GPAbv/EbH/7sUyw0Q2iDaX+hB7xmYll5TE2P3xhiwoKw7Bj7QRNeN1bXDh2JbOkSc57Y51yVMYHEe2jqnyDzG+F+hRsRe8MZhJncBYEWul2DgbiqPNeLWbkJS571673keVcOIpd3nXcXL2L6hokQynk5K2/H3Mdq137yL98+l86OEgyJjvN96bH0u8+d+3peS1ufuGEYwmOkZWSYQeAhJtQJert+3L3BxUpfT39cec477+M24QlmfKnDTXfDbu45ytdMgP7Sd2ZbbujRvZi0s+/UlUFE6CtTdajNxEknpsXw54n+iZ/4iVf/7t/9u7d1vS7RCIzA601gAvr1bp+VbgTeFYEG8wSzJ/E1wDegJybyaOYpTSj1TmBc7x7PI8HMI8djTEATT95vOALhRcxe794NG7hihOgkwm98LEHJMyiOujTKJ16YZ5RXmLczUdz5xNI6lvi7nwktMcGE/PVGq3ff8ew+FmzqTcw5/r4T0wyOytn5Kpe44urAG0/wC91QX21YPgySeNXOV6gnoC8/7UlY3n2tr8ffNoJE7W3j8mOc3N0r7O4hDIIBpR0tNhTDzOBgKEhnmz8clbnf7bpxLxr1jZ9+KfRE3nfrQKKZIUg0377hQTqMrOvJZgTmkc6wiX9CuvpUN17oYqX7u971d3Wx7+ARGIH3lMAE9HuKeyd7kwgQFnZCsE/t616HBv4WOPVXmMZXf/VXP3ghExCFaVj0RwT1zgt8H2BxY1l5oHkfEwy8buJYhT8kOIgPXkCCDjtT/33mveVR5oW0KKw0RFlpCGjil3jTXgSJh4wIm8hQ6NX3CZsraMvrhp5cz3JsPPb5xngT6Y/DDIRP3JAFwtZv11MqfKPydC7iuXLiZyYA6xh4MIyQGm2nbdQzIWfxYWnxZBhog84ljCLhXFkIaHHTpa0sfS+WXFy7NheGIrTihmt0fuEW8iTC8dfv7Apz49rjVr16iTXv/8rQ54Qqo+LW65ZJGzz2fuu/6kjoM7QcJ8yoPIUYmeHg3RZKUx61lRCP2qz26Lhf/uVffgjvqNyFeBQ61d9eIzACbwaBCeg3o51WyveIgGl1g2gDdg8SSXz1wJDX+WXwboBvK7qv//qvf/VFX/RFD+ERxWO2V21/Yl152gipPGM8eEQwcVPax+L6CpzrqRamIU6UB/WeF98roAmfG2rAm9d39+EpxKnpcWL6hlYQ4AR0IqXfCbgba30NgptHxzIweDhvaMBlQpyqk7AP3ntCsvzsbqHOwkLugrjS8GaXV+WWt3h2vzMAeGU9ZS/BxovN+NGHhUDwyva9WOprVPHSEqk82cJ8xGZfo0O9sCJ2xSXfshCuhLhZBHtPP/bYV/fyu39EroWiHcMwY+gxwiwyZPjoE7zSylP/qQzK7hx2qXksnjv+1k+/j6snOXpIS4+Wtwix437lV37l1c///M8/PPVQfW9/ep3vOyvbCHxQCUxAf1BbfvV+SwJ5sBKfDX6JzZ/92Z998MrxPr3O2L7ma77mYVeNBL8wgwZhnq0EZJ7DXsQ2sSDEwbQ5gXu3GUuIEYE3j/7noe1/YQhxszMCsXOFkzAJQkcansHeefKuN7z0eUd5xbVJQugKNw/C6PvET4u3bqgBgcajWr59RxRjcD2WvMVCKnhZr6eYJ1YsdAyv1zQ+Fu49zrt8+o3wTcjau9q5bzx457/ceKqF6tRmcUhYEnGdk1jEGCOe6souDIOAVA6GkLLzRhPxQnXKkyCXBzEb246/MfFipB97erHW56pT7S8++3rzy/9x3LZ+WD52E+Hdx0G9lbPvMez/u6PJXVR6veOPtwrEgTFqhqRzi5EWn37DgjJkf/Inf/Lh8eF7jcAIvL4EJqBf37ZZyd5jAnmFCnsQ85jXuYeHvM6vBuOmh9vD+Uu/9Esf/m8wTix63HZig/ghIHmHCQZCoLqK5yVGeD8t1hILy3NZ+gQ0rx+BJRSBwHEOIk9+/c57Kf7VE/jkZSGaOGnijlfWOXhJy0/8aXUSf8v7WPobn2vXDF7H670mzHmUhRp0ro4j8gkk6e0w0nEENO/i3fbNdzyYdknJmCuv2rL2I8SFEFyvf2XRLurFs5p4rl/Yq/mGcWBfXupyjRWGQccU/lM7l1bb8UbfBYKul/oHAc2wueEqj0XpjacW6nHDahgrnbvzEaw3XKhz91tp9Rm/MxwIccZgdWDM9RuuFgpqd7MerhHHm7EQ0sIIEjbiONdLv9cmRDxOGU3tjlP79aTDtsDr2O5BGfML73id78Qr2weRwAT0B7HVV+ePETCgN6jluU2c9DAEIvp1RVW5G2zzZCWcv+3bvu1h4E0sN/gWbuIR2wSuRVTCVCy+ukLkenPzjvFAm5q+4voKkivgpOFt5mHuewK381i4RVgktjqfxXpCBPrsiYi8eQSZcxExnqAn5CRGztu7WFXeUtP4jxfvVZb6ApEjrCDvoGN4teNeeoKVALUw87GXunNdzzzRRkAmnP1VBovOEq/imsW0M4DMLPS7kA0hB33OOFTGGBCH+PVd/aV25pUV1lJ9zWQQ0NWZuGUoMM4YPc5hRoGQJTw7rtf16vOoK7vfXY8EP/F9jbkr9jvOlodmWfQd/a00/XZnJfqNoScm3LluyIj4aEZP5RLSQRDfdlUP5xb+xAtfu3lAS21l+8KO+8hHPvIQL52Qrn/XH7T363p/WrlG4INAYAL6g9DKq+PHJZBA6SEieX/y8CQ+X3fxXGUq9/d93/e9+rqv+7oH72IDa3s48xJa+GY7MJ5X3jOC+PH0P1HES0fICO0ghu0oQGCX/oZPCI9wXmKKGOGtvp5MT4QjzHmjK+MNq+hczmvq+3p9eacTKQloArBzEehXgBONPI/lJZTDe8cmtixEJPTyDEtT3lfQi0+uzsIIKnsCiLjDgQBLoNae9Uee5uqf2LyPnr4C3P7CQlrE6KqPuNsbpmAXCbMB5XE9nLzit59UNqETjz34PNCMB4KRV57gtEiRB5kR5QLVLn1mlGkfbAlfwtgxVwxf8a4/XdaO7V0ZzWY8FtD2RGesMIjURUiN9q68GS0MEfndvsHj3W/1KXwYSMJuEtPdn/SXX/iFX3h4bPhP//RP764+AiPwPhOYgH6fG2Cnf/8I9PjqBqxEkOl4XrH3r1R/9pkTVy0MrOw9QbCBl/jxsAYDNgFKXPKQ3jMQm7yDiQMiU6wnscHrWD5e0hPeV5DwNBIudl0gJK43mbdT+IF68Vjz2PFAJuQ6xmexteJnCfe7yM/CPaKxPJTBvsqm24WfqDNvNGHJW3y9tBY5Xg/sDfu4nmsshKSIl61MCWACuvMRdv322FtKsApbqI4efc7IEJYSK8z6Tmw/T2kCGRsCltBTX15WcdyYEtC8/Tcf4TlXNOqjPLLeiV1lNVPAqJVOH7xhQYwa4h1vffWGFlUWfZ941V/v9/1mJuGtyhAXfbbfzWTcnWI6f7+5Nu76g7h5tHz53LCOPieeE+O1qZCeBHeLgju2MI8M5z2c5XW9Y69cL5nABPRLbt3V7S0JJJa++Iu/+GHga3BsMLqL4F5HbMqcaO6BKHlWG5Rtf9UAesXf9bDxDvO0EbAEB2FBMJuS7zgeSF63xyLQlDcP9ePQCt5CQrdzEbt3kRpvI09tokE5iFQCjEgTy3vFrrqKeXZM5eR1JfYtfuuYxAmh89gD2fcJImEdldXfNTzsXHGFK8Y82MIZhBvc0AQey8S6c1V3i/9ujDCByuuqDUvrwS9icm8ZCfYr4tS79L2IUyE/6tAxlZGxaQFc+RPmwmSuJ/kukNNHbx+85bux0tcYuzHW5afeBDZDwozJ9fb6/xof4vs7rvPfXVGu57vf+sw46rPr5MZK3/AR18plqW37rnMzXm74S3nU9upW2j6LsU9MF7LFG935C9USrtU9rPvBxPTreAdfmV4igQnol9iqq9P/Q+DGpyZAv//7v//Vv/yX//JhH9bX+UUc5nWuzA2ghQB4PLBpdTGRBKhwAnGcxFdCiygmqHlzDeyltS+074gWglhYQue7bK+nzXmIxtL1O48dAdL7FaQJBAYC8WJRH88kTyUP8l0Q+HjqvDKLsy1voQwEZunz8BFBV3gKlSBiEto3pIIxULkw806o91uC+Bo1N/Sk+hOWxCRvJPFOgBOzRDrepeuYBJet/TwoByNCmVebZ/vmqVxmFm6ZxaF3bgsOec7v7ISZD+K2OhGFt1/irY/bWUVb6T+Vuz5/xb/6l9bWdTe8RKiRtq8Nbnn6Xh7CUbTXzZvRwNgicmPoMfW84lfU3/M69w0RssDRTIlZmvpbL32C+HcdWwwqbMiTKkufJ7oQD1vhCc96ne9vK9sIvMkEJqDf5NZb2d82gQacb/7mb37w0ORxbkCyyO5tZ/IeJ0yUFKrR9nR5zBt0G8jFahMMBvzeDfA35lmcKS8dEdzAz9PLg8hrVlqxnwSg4wzMhA7hVjqeX6KaWL0i7Qrr+3/1uSEZbxU7SoxUFuEapuBNm6t73xMtBA3Bf/lUD54+Ap03lqAUm0pE9nuijvgrDwvsOifvOi/q3VKvcvNiCgmRXmw5sddx/WlDwkp73TAdaasLkWvBGWFe/TqncuMjNEPsOhFHQHecrff8puyx8IAZ9SXsq6fYYWW+Blx5KQvPqXCdvpf2zhDpS7zBvMT6DzFfusoWU8L0rWZmKt8N77nlZCC4FhiUjCiim3i+oSgMB33vCloGKTbXyGPoXCGPhbh4gtrsRMfoJ5Ulr3RPOWwB4l4jMAKfHAIT0J8crsv1fSbQYNKuGnloGlgTnf2foOj/1/2pgnnJ25ou4ZzXuQE34d9fg3mDJE+jJ8aJ37a4iTjinRV+wXtbEzUAS0cs3HALU+dECdHKk01QEHj9bm9fwuge83ghF2FAEBMSV8DxJhI/PgsnqLw8cv12p9uJcPm/FQMCmrjmXVRWBkJ9iki3qI+QKQ8CjgB6HHNbPjzLnoTIw273kOqo/P1vP2ixsXdHiL7rHIwBez73fYKTB5qn9LYHz/mNbe68j3cdwa3z8G4TxfVDiwEtXBS+cLnf8AoC84ZYKEsCmuFF8DNgxMITrtdLra8I6SHACXztpy6+Lw8hI46R1zUAzZAID+G5N2twPc9+c30QzTzZzsf77trTp5XpzqK4fl2X17Bwm+083SfETNc2LYjuXhe7dvHIebDXCIzA8xGYgH4+lsvpfSZgOrcBpmndwh5axd6im6Y2m+I0yL7PRf24p68O7UXdUwS/9Vu/9UGw2Zqu8iegG1wTS8VDN6jeRUVE342X5cW7sZdEdOczrU5MVziDNA9n34nb9B0xSHiKnRWyQQzzson3vYKYoCrtDR9QPh5NgkP4Ae/eXWRI4ArBIIbAfuyNvrGm18tLpBFM4oqlKX/ef4ZF5Sn99X7GSawxJonQhM7dXi+xk2FHRBOm5edJjLy/N+wk0cpjnpC10LH6emgOgUt88XzrE5jcWYUbM1y98BCbncjuuAQ6A8u2azznd8bBrIH27zd9g1DuvX7Mq3z7YGVlhPGsM0ZuWYnOO6uhv1TmXsR8rHmP77l46M0SqCvPv9Al/Q+3208JdTMyHXvDZeRNyDvWdWE2QnmFL+nHjAd1MXtg9xazHR6eUxl/9Ed/9NWv//qvP4jp+pq2eF3vgyvXCLwJBCag34RWWhnfFoFE5bd/+7c/iJO2c/vhH/7hB4FhMH/dBw3i4R/9o3/06su//Ms/9gjuxJCHovTewNugmnGQuGtQTFzfxU+PxWIciJV4EK5CLvruxukSzAZxQuRO21/P7BXJVyw85i98gFggjuzq0Pl4VXkm+04+BFrH+Y5H3l66RFD53CcvduwNlfA5VvUd0/iPRaX4Zx5YuzIQgdebSujyWhI7BJjFoIkdi8F4s3uvfLV3Ikd7WsDYsQR0ZTczUT0JQjMA1ztcnoykKzyFOPBMM1JuqME1VDz85YaRxMCOHtpDG/e58r7VNdh3vL5X1PYdLvqsvopp5WNsOb9+yYjRB3l8b1sR/9WH2K0MFpkySnih7dZCxIuL108ZR7e/6lvCMAh4hqGQErMHV4AzSpTZrACvvlkPoULOUR+WtjQZWBnjGdqMqh4Z/h/+w3+YN/ptjShLNAJ/NoEJ6PWQF0HgK77iK1599Vd/9YOnmSh83Z8ieMEXspHH/Eu+5EseQjcaAHv6WLGMFjCZlhe+wTPVoEzU9T9P8PUI8ygTB3c6/8YMO4bwux42AopYJoIqB5FW2QigO11NGCsfUcVbSEAQNImDO43Pu8jDTlz1bvGZWFeCts8WSBLhREm/XS+9p/RheQWac/Em80ybbr+hMuWjTH2vfsIy8goWltNUOw8h0StNbdkfjzSRWHphLOWbgDaDUN8gWBPfxLidQWozBlrtVdq+EyNMuPa9YzqX2YXqImTkxqoTc+XFo3898dpGe/db/+t/t72JWG1zRaVYev1RP5IPEa7Mt22u8Lwi38JMZSKArwFR+e7uJIxPRjnxTGxfY+EatGZvGPHO7bq57aM/ORdjkTHrs77No8+Qqe69qk9GVyK6/iZs6Fd/9Vcf1n80m/WzP/uz80a/iBFwlXg/CExAvx/Ud85nIUDkEZ95XH7wB3/wwXv3prwa5L7gC77gVQZA4jnPZAOoWG3b05lGT1jxBhOFBCPvlkHdQHs9do8FNOHhGN6+6+UiNAl24uSen2DjySaMrmB+q/LyKMeBqHO+P0tAEwm8qPLh6SPur0jGjTFBqJTX9a4mTIgpHlhciBrnJ4DkbZGhR5sT4oRkIqb2rq8miEt/Q2PkZ3szoSKdrx1ALBrrmGZaepUmr3VpOq5Zint8fYnAsy/2NUhubHZs7E1cWYjtWHVuxunj8B1eWv1JTDxhf/soI+aG5XQcA6W0vKqlLZ3FjdpbvD9vsP52DSvCWR+4oUZmQAhhol7+DALXi77ovvI4dEN+DFDXK6Old+Vx3+LR5tHXZ7UNUS1vCw/9bnZF37x91r2g3+pjGVuEtPN2b2mhYW3X/xnre43ACLx9AhPQb5/VUr5GBBoYGqQTIt/zPd/z4K1NPL9Jr4RBnqG//bf/9oN4rk55h6qLRY68nbx7hJFQBMLo8XQ44XoF4BWBV1xfkStN73e/WYLmLsjCujLex1YLYyCm+p1H7O7y0HcWHPa9cJTyIvrFqfZOtBDy5S8tYUtQ8coRbtISaQQNfjyCRM7j48U2x0EdSuvhIzibmjcN73wdh2lCuPNZ+NhnHlb1EZJQ/gniypNxxZPY8Ynx2PZ7IUs8t7Y2dKzdQkqfmBIKwatMlPPmijO+jy3vO0/X6//aWMgLr/3tq0IoLGC8Mxu86Ly1+gbjxwzH9UCXHzFvcWTHVY7HsxraTp/Qph5lrt8qh3dtyGhRLrMIyutaJMxvzPUV0sJXhCldw/YamB3DmNPPb2iH2YHqatGp2HbGT3nfchLZlVUIUAYbo83TVzt34rknG7p/OvZNupeurCPwfhCYgH4/qO+c75pAXrw8cBbQJCLetFXmPYb7e7/3ex+EUWIlEVQdWj3fAHkHeJ44O2+U3hPMGjh5/AhGIuStQh54ungbDeydj0ghXohF8ZbXe0ZsXy8vT/AVG36vDoQjwW9XiX7zABDe7CtUhYn0W2IqIdD5bzzyDQ0gvIn3x17N6/GU9sar+o5o53GtnAkxoqhdDohweRJiFhGqh0V+5SUsgBEohMSiSAKrafb6RW10p+IZEYk9W9WVr9kLISBXDHb+xLpdW6pbHC2OJMAsNEtYEYtEc+Xqu8fe3Ls7COF6BTKPKMONoC5ffdsCR2n1JbMT2oS3u+Mc44ZCTF9RTEDHuO87p5jx671lVNkyz3Xi/OWt3ZyPl1j/ci3Gmii+3mj1dvw18FyzncM1KQyDgVfZsC6Ndui6ILSF2jg/zzSxzagrXf1BaIdQsZ//+Z9/1Z+2edc362UwAi+UwAT0C23Yl1qtBqgGQlPRFl29KTf7xFSCOQOgWOf2eW7wK147sUS89J1pZGKgujfg9V66jIYbU0rImeolRIUsXO8yISNOU3+5ApqHkoC4YpToucLUoH/jVa+gF//Jeylkg0g1kPOA2luYSCEwehf60P8EB3HyOBTA9Lvz3Cn9683m1bfzRXXsu8uVqCJchChcL6PZkfjzOtfuYlQrn50QOq562sVC2YQW1CdqZ3UmeIlyQlkISSwSvh480vdEcOfveB7ovo9jferOGlSn8mCgde7Ow+gh7nmced1LF6/bJ/VF7IU08FALdSHu1FuZpb9e4/LSr/peP3rcP/VHopoHPUad1zkfG0v9fj3Jtw+L/9bH8K0c+rfZAd+V3+PFlPrkFefCY/BzDmFAfS8uXl31Q4twGWlXZAuVcc7H95Pa3wLE8stgK5yj/tvi5Ax6M2IvdVxZvUbgnRCYgH4n1HbM+0agG3yeuESFAf59K8wTT9wgVbx28c49HCXhwXOeJ1M4QIOVBWW8Z0SAJ4/xvhooeft4wHrnnb+DNWHAk0g09pl3+Xpk7/cGXmKNCCL6CP4EoThL4rN8eLF5yggTHkdCQWiEh0YQsnBb+Eb8EtDEzK1H5xSaQJwR3ddjRxRWptql2Q0e+tLx4j3mTOw4nmiurYmOjiU+/X8950I5+u2KfMYhodo57nS+8pWOJ7Y+lACqX0lfOhyuUDa9n0F3BXziuf5YWYQUNDNS3XnXCffysH1g/wstIHx5TvWdysSAKv/yrd1Kdxf18faaFcHXdaDvEdMWPqqz/iZ99RCSJAzCrAKD9M6GMCSFM1Sf/o+vvMrv8fVpxufOnjAq9POO0Q/UQ+w7g9bvDLPa715n+oS+qS3NRLl/mA0wo8TYuOW84UTdWxlUlbNFhu0hXX+wMwzD5Im3vyUfgRdHYAL6xTXpy66QQfx6ft6UGn/Hd3zHw9MQP//zP//Bw1ess32deYerly3IDKqEKRHHo2w6mudLCEJ58d6+1YDpXB1PNBhonYPQJuj6neg2WJfmfidt4oGAlq/8rkf3ihTtSaAK1SBy7kK40jwWUoQOQcVoIBQITF5qYQi8fMIXeA8TdNjcCQAAIABJREFUEaW1oNA2d31ndoChgY3f5I2HuhExQgWIIN6/WMq7dhEHK0b57uqg3Kbpq1/HxokHujQEM0OpdLZvU85EU4ZZvxGJjLkbOqB/dc4EOgOh8tt9hFjk3dXXrtHEUBJKoRyVq//Lv7pUjxhWhisktT0vddzsUNP/laVzEJG1y22re+9QFp7d26+UhYFSXcST65e46t/alNf3GonCP/RFs0BmBBhj+kllq+0ZJX3fd5VRW1g7IGxDn7vXrfozfq6n/nqnK5cY6d4ZVh0X33/7b//tg5h+kxZpvyljw8r5ZhKYgH4z222lfkMINHglxr7zO7/zYfuyBvcGP14+jxO/nmGeKu88T8TInb4m3nhpbxwvD658eAWvqDV4E5r3HLxjpTfQmo7m+XLeK7z7zgBO7PadchvQDfo8WoTlnaInhK8gEBZAaFjMxiBwLiKTh41Yqi7KT+irtzCHK6A7t8dkV3YPECHg8CwN/teLb5eMG2rCM+98FtCJ78W5uiRm+p04U1aedCLT4roMMCEKdhe5MxW+Kx9seIB5nHk8GTTOfQ3YylYej3f24GWOsXbrfyKbEXO9wwQpLzaBfo1BgpvRwGjqGA+j6dzEtgW3+htvsXLffqfd9CnXjDY2g1C5tB0xi0llZfTc48ws3Lj368WtXJcvYc2bLhRL3Qj7Pl9PtXUTvOU4ube4Fm+IjfZVJ8Z511QLDZuJsd1ixn6e6Az/n/zJn/x/4sHfkFvyijkCz0ZgAvrZUC6jEfi/CSSo8uK0w0Y7hTTwNb1eXOEN0TDw3eliHtEGvzt9e72dhMD1fvFaC0UglohKAskxRCcBfQUvoVpa4jMRYGcFv4uPFYpQXupHZCj3rVe/ES6dN5HCWOj/jrliX92IaoO/RXB9trUXkWwHAmEGhAIvpVjyuxuIJ7rxQJdG/HJixzZxhEzl6TxtFcZzTJjHqvTiSK/nu2Py/CZUHnsWCWgCkldfO5aPxYNXQBNwcShPHmSe4Y4n1v3PQBISQ6Df0APtcI0Sorv3a/TFzdPwiN7ag0Gn3cpTOIdYXt5VQtWMQL/HxC4lxKF+pV8yKuLuj+GmTxKmVzRfr3Tpr6AVytJx5XGvJbMwRLQ+ikftpl+bfWEM3ZkJ6bHrHJXB9W8Wyvmukckgkb+ZBNfSY4P7Gi6MDdfFne0Sb9+14v/avzb4iZ/4iYd7WQ6A/vYagQ8igQnoD2Krr86fVAI8Xgnnb/mWb3n1Dd/wDQ+DeZ6bHqf7a7/2aw+eucRDA5MBu8GZcDDVTqSa1r4xkgZOYrFKESCdTx68ZwbfBlrerL7jGSWqr5C/sZYWixEvnb96CK9INCUIexGZhCdhTvzykpkC5/nq2DtVfYX39bgSY0SYUIViasvLeStzAqByEZP9LsY5MZBnLaOmMuV5Lk5dPYRUEDRi1isLYVS+ie4ehGPruPK1q0p8+hMK0LmJ7s5XSE+v671W1+onhINBwbuZKLdjRGkYD8I5tOc1Um7YQN/z+itP5SCS+188vjbRtxkmQluuoVP/qQzEWWUUg20RbHlXx1hoO30b6/qTRXGVqTyUWb9U1s7fbxZR6n+VnzhN6BGZHcdIwcdNAWfG3t2VwzWkXxKrjBBGh/oyPInlju8Y6WJwRbI+yAi93vpr5LqerlfdNW226LE3nMGtrNjdsCf3BuEjvbvOa/OeathMWtfHL/3SLz14ontM+O2bn9Sb6zIfgdeIwAT0a9QYK8rLINAjtr/pm77pYbFgg04DcOLZE+Y8Kc5ipN4NtLxGd7AjmHg8b3hE6RrgEhoGu9KJYTV1TpgS2FdkOqeBlYA2cN4QEKKMl1KZxFWWbyLpxnWqi4HdwN1nAodYud4ygkF4CNHQIH+9pf1OaMWY2HsswBgYpU+48Wp6iETfJwwSwwSbGOjElq0Gxf7yvHZM3uc8yQl4j+JOmBOP8cLXQtCOr9ydz8I2hhWBSdyYKbhir/Pgx0OtXe82bRkBRK2dKGxlRwhew0ZYACFOVPEcVzYhF8IWGDIMQjHP1VF8Mpb6AxEuxrk8eLWVx7VhJqV69J1wCOL7hkEQ/cSl2QA7n7iehLrY6s91QNQKw6n8V3g7vnzvDMsVxtqaAHad9PnGK0t3Pd76FRH++Jpwzd8wE9cjT3jvlfl63RmpzunzNcpvf4htf53HotSu7WLmr+EfxxYb5hh407YSfRkjzmrxfhGYgH6/yO+8L5JA3pm2p+ux4omVBp68zgno62EzFUw435hi8ZE80zy+PEwNckQ04WoqnIjmOTUlzEPEq9j3PNTyM7Xrc+9Ek98M3spyp5SrX+VqkOVh7vP1ahEUzn89V1hcb/XjxWc3rIQgNs1vsCe8iWqGgDhgHugEdudn2FRmovYKkNJb1Nb2XgQWkU1UVNbau/xqF7sWEJfEifJil5DkXeXZxkA79v1dTNbveJevhWkEaGVglBCb1TeRH5/KVlnNAPCM3vhbu1aY3r/eeEZN5UqAEr9CYxhunqzJM3/jgDNi5CPcxMwBgwMz8dNEqzawIPIanvd//Rc/hmRpeKmx1w9iwnsujlpoA4FKRF8jU3hUaRkJRDxPf99XV+W4/f/mrd5ELsNVOTpeaNe9FontjhdOIhTkzvJcoS2EzPXn3Dcky1aKjJ7S2n6xdmw2pPvcRz7ykYctOd2XXuRNfpUagf9DYAJ6XWEE3iUBAiPPYosFv/Irv/JhkMwD2cBiC6gbZ3sHZIMtL5IBkaftChfT+aVpgCTWLHJLgBCvhLcB2yDsGJ5rnuE76PGYXc8kwcpDzTvIU2crMSLIgH3FvPhP3jUexD7b+ou4IGZ5H69Xk0Ao735PYN0HnBDoRE0iTxhF3+VBE05wvbwME9PqBB8PtMcd49L5hYhUbtP9hD4xVRnvzIEFh7UFkUeUXZEn5pchcj2Vt7/oMwR05fJ7Ze/81TdBq5w82MIiGBxmD3j2a5fyTUQxAoXDCC26swU82F0PhafwzMbfdnjVP09mda6cHXPDOxgQRCLjiIGh73WccAjC760uZ0ahvsrA4dHu98pGVHf+GJpBuKEZjFSzOUSyMitH74wcBg7hykAQqnOvs+vt1o+FxJiBcG7tIUxLX5KOQL8zR/oXY1gfvwK647TjrYd8eLFrs/a0L+wpXj1JtbCO7n2cBO/y9rrDR+C1JTAB/do2zQr2phBo8Co28O/8nb/zIKYSPQmtYmDv9C9Pz32k8PUME6g8iokUU/u8SDzVBmT7RycwbEXWIHq9mry+vIydhyDr/XodebBKY+rfcTymvF8GfQYEMSVP3sUrvJW7NHHKIyq2mlBTnuokDMM5eM373Pl4Wq/nkjAwvW4q+8Zbl0+8GBfqVH72JtY2nYensd+Ii469CyrjQdAQzGJf73S7ulhgePlgjCUxRZxpu36/oQ/l32eL1hgF2jEhm8jhgRbyYBFlx8cj3na0qB08tIigFBLw2Nsq3tZMBQ/ljXHuN7uM9HtGTO2gf1Y2LG7fEoJhqzkLQhmKPODyISb1cW3AaHNcdRfy0rE39IOxIxaZ+O9dW+rDd6bmepQZeaVj2JoV0N/iGTuinOHaZzMADMf6FAY86oQyge14RhGhfq9xRhijixhmXNz7BeNAu7gnu08oZ21XH7OQ9gd+4Ade/ef//J/flFv4yjkC74jABPQ7wraDRuD/38KreOc8zoVtNHjkwcr7koC2n7PpZuLKE/cw5AUjChvgGhBLd4XuHdgM/OJLeVU7rgGxY4kwgpL3yGBKCPQ7r9mdAja49xthdr1shAOBfQdvnjaC+faXK3ASbZ4qaBrfMeJsO7f8SlP6XhaNXU/sFdrVk+BglPBEPvZ4E8nl6VHqBIYQlI4l1gjZ2pQH9Rod4ocxImiw19ZimIkagl7beC99x8bLsfb6Vv/E6t0Rg0FSGRI4N/b6ikjeag9TEW5BQJsZqIz9Vpn7jshUbzuQ6O9mIHgyO2fH3pkRBkNlrF3VhdD0LhyhvBlmj72t+i4haHFs5XMenlsPsolXXIRsMAC0ecfxRAvxcM2JodY3XUNmaPp82+96gRkwWBD5rpPqqC9cfozwzqn/69vOy4B1vnt/4U1WT8JeHfr+vq7ReT3tBDtDoDJmoLWQtn7UNfQrv/IrD7HRFm9uzBiBl0ZgAvqltejq854QSEAkSjxVMA90HmdhG3kq7yBJ9FQ4IoewbVC7g50FYMIbDK6PxWv58K72GwHUeYnvKyKu1+gKFwO/8vROaNxFaoSsQVYYCgEtFIS3lmeLEDVFTBiX/nqZb+iHc5TGYK38PHOPDQDl8WCPjr1PT8MdM0KeZxQToQ2VuzLfOOR4agexs8Rt9U1UESwe802EdT7nvKKfYdV3QiMYE0Si3zLSyqNz2CqOULWziDYX2sKDyRsp1OV6SHmE+85+0uVri8D+vwK6vkZAMyxuzO01DokzYqt8XBvXQ48jI4MQtOhOnvqB/iq8AneGHI/znbURylMb8+IXhsBIkDfDiCEklKTvm/XJULaN4J2p4C0nPF1Lfe8ady8gsIVx3JmbK7YZztLzzt8Y+Jj5XPobysXo0Je0W5+rt74ofwa1/uE6viIf074TZlT/S0RbExCDn/u5n3vY4SaHwhYYvidD007yHhKYgH4PYe9UL4NAA0+C+Vu/9VsfPC59bkD18Ie7KO2xN4qY5OHi+SIGEjLENy+06V0DnQGXUOCBSjgSOg2gva6INxDeMIrrRebxugO7eGnxyLx7VwAxCnjNGkgbzO/UegO1p5wRAEIQhGU08BKHRFF5E4/q029Eo1CC67Etzrcy2NotQUjs8PTKk5ixly0jQFxo6TrWTg28tbygxCpm6lw9PGq+c3QcY4A3XygCj67PlTGvaDHCxC9Wfdf/5UkI6ztXIAkLuDsp9F3n0v6En34h7MRiRd5+hocY91jHl6js/DyjPNsMoPLQT60BkEa8uJjrxwaH+HAhTzyxBDlhKfSCYDbr0O/CUnjjhWI4d23Sb6UTa38XmzJS9fvqwChTbp5ofUx5rmEaD9excCwGDa9+HO9MT59rK5y75lzjQjhuGwr3IW7NXukL16tPRF9P8mPvM2OgtIwbBoHrst/0ecZwx9VPu0cWH51ToX2jbXf3MkaB1WIEXr2agF4vGIEnEvi2b/u2V1/7tV/7EL6RN6oBQtwsQccr83hQMt3Pk8kryyvX8R3LK9mAehcOihm9oR08pcR4xzbwy9ugZwpWHjxKfU/YE1d+E2PZAHo9waaAeaqt2G+AzwvFK5ng8FsCOqFyB39eWR59Xm4CWplNPQsBINYJtOvlTNwJB+h428+1E8r18tn6r7wzfojr8rrevStE+v+xd49QEgdMnF8PaN/dPY0t6Ou9c1UPHmNiize6diUe7ywAY4MRdAVbeTJMemd01bf0wfJk4FXnK/AYePoRb+TtJ9fIIQqvccYj3PkqT+c2+1A+CUeGT+VrBodnV6x56YXsXK/s3b5OXLY+6/rpHPW3K45v+IU+1DlqB55u57bjxPUwE+eMFlwI6wwxO7E8NjLNWFwh3Hc3zKi21r8YZe4FldfOMcJlMGFc6gtuaUQwo5V33/Haw/V1Z0Zc4/1GRJfv7WfuLdcQZ9zxRCemy6tt7v71v/7XexT4E8ebJX99CUxAv75ts5K9ZgQayIt1/vqv//qHeOcGvwaFhFmDZoOPKdF+E2fJw3fFRwPSYyFDkBDTBAiRyYN0BzGDGQ+Z8ITrob2iu4H+eppNWd9BkmePh+wOytLzpt7wBJ68BHTfK0uCVqxzwqfvYyNUxSDukdWPp7jjcL3IuKkzvry0YqrFgHeejk+gaQN59N4r0WTave+uUeEzY0IICSPoTs3fxYwMBx7jBIVt1/q/P6E2ykM0E2gMMB5A5a3OyiVN9e3Fw4trn3lLY2HqXhyzy+wKRTHh5XH7ASF/ww7KT4jC7Wu334jXJcg7J5GuP2eMNt3fdmhthcZoE15B3PXO+35jldXzitwbIlQZedFrO17p3muL6tb3xe9WP7MmOHcsr7gQGyI3XoSzGSizMDza1kTw4FdvaQjUznWNEPcCYRlE/l3MaTbEveDOemnTGwZyxfb1Vrs3PA6RIcL1k2usyr/yO78+0HvX9Bd+4Rc+7P7ScXmi/8t/+S8PIR23/V+zW/2KMwJvi8AE9NvCtEQfdAINxF/6pV/66u/9vb/3MBAkuBrkbX1FmNw4XlO6DRQGlSvciFy/NVha5U8wXWFCfBJ3N26TJ6gBmbAzoBFyhOhtS97SviP4r1gzmPJWyrN62kXBQMiLKvSgPKuTh4wkoq+w5oG8XrdrCFzvWqIm1ratk870Nu9cjPAUr0oMmuIm2Hicq1OeQ6zVvzpaqEdE8NSauhaHrO4JBSLHI8FNw9uRovPdGYLHXkPtiz0vLY+g7wk7XnphJwSVGYjy5/2MQcfdLesYfUI3eN+JRAL6Gi53N4hbHh5O3mCGmTowELAmiktX/2vh2S/8wi+8+sVf/MWPbXGnf7he9FkzBcJUeOTvrAlBqv+K0yaQCWw7slT3xB0Pvn2tGcT1WZ59xg9B6uFFV6jbb9uOK3a2MRPDkGQQ3dkh4rk6mIVgXGqja3i5JvRV/UL7MKLuDMe9jiobY++KaJ7062UW1kM4X+NT/2fYtlak2bp26YhZ29y1Q0cGrRCoD/r4svq/mQQmoN/Mdlup32MC3/Vd3/Xqe77nex4Gz4RzXuc8ZgSrKWziK1HSq4GzQdIAyRNkQOQNFopg31neN2EZDZQJVoNg73ZVKK1z8AjxQpauAVPs5OO9WQkqQsagS/BUh8rWua8HvHP2XfUUxsGLJoTCVHTH991dAEf4KjevrvCO2F6RdeNcCaUrHHklPUWQp1Z9KwMRWZvx4BEAwl7kbfq+AZ+Ht/rzkhP31UkbdqydMMqPsOt3wkvaKxwrww3lYaRcwVoZPObduXl+tTkRQ3D6XXwyb6lQHF7gBE7f8c5iwyi4Bp7LTljL9dTzZmrbGwJwBdn15Otn8unaSkAnsNSnchOtYvvVufI4b+9CHAhnnBmY1xjhTRffT9x7YiGOHcNTfOPV7eUtz8rLMKo+tZeZk4w/Ylkcvb5uoW7nYyQzQIjn+BGw+vH1COs/t18J03AdEdblY3GotjJ7gZ/PDCAzZvpe57uGimtRe2DC4Oy66dpMRHdtxaYdOn7+53/+wXjdawTeRAIT0G9iq63M7wmBBrME0pd/+Ze/+rIv+7KHAUDMczd9cc4NHjdGkIhuQLzev+tNJqh5xqQV70i0EQwENVHU+W64gJ0iCAfpCO7HsaxXgCj7jU+9AomALg/n5F0iwnhzq0fMhCuULkFSHvHzRDkDLgFfvtUhrnmm4kywE5S30a/IjBXxYSeK68HnQcPCwE8MeBdrXht4ME3vREz9gYeZUCGgiRtGg3AcIu2xoeKcHUdQ8S5WTiEyGFRHe1479w3Z0M9uv9KneD2vgL6eYdu4MTYItM5p9qJ3wrJ2qAxXKOsXvML6A+81Ac14wePueNKis34vLOrHfuzHPrYWoPa7YUza0zXBi1ma2sc1wMvOK1657zWpXa8XV72u4UXcx6xz3fQMVNeT9ioNwdx79bS7iUV3N86fYW3W5rajtu3cN2wJU22pPuqrfVzf0nUOMyvVU//oeAtJzSrdGaEr2NWXQC79nTnxP2OtfOpDXZ/uA6X5pV/6pYfZhmYe9hqBN43ABPSb1mIr73tCIFHRCvLEc/s8N2DYps4iJYMGMXe9bL4zoBJvBi+D2h0Q70DIW2Ta2qB4PUzXO2WwJCQJF1PP15tJbBMUBjtiiagngvp8H9HMW66MRL/BNC+TmNLEgsdfe2IfEcOrpmwJjBZkWpRpkR9jwS4VvMaO4+nkpVQvoQm8h6bE/U7cioUlfksvZttvvJsJgBuj6rO6EKk8kH1/vaZX5Ggj/CoXryTB8dhouGJQ2NCdhie8eG0JwuvpNauhDyqfsAXl8DnutV1GzRVW+mtchY10LEHLiHGddL5EeO3My53HuXrU1t/0Td/0ILIK1/nxH//xj6UTeoPxDTHpuIwuwpYxIMTobvV3Q1LK07WpnLcOd5cOLEtPMHdMbK9w7DMjufOXllffTh3CZDqu/5WDISrGus+up7jpw+WrD7jfCBl5q77lGi0/ord0+rq47H7Dh4HSMX3XeYh9eZhxY9gQ4R2jrxHkjHkGWTMeGZ7dJzp/IvqnfuqnHq57RuF7cpPfSUbgXRKYgH6XAHf4yyTwLd/yLa++8Ru/8dWXfMmXfGyhYAK6G75B4noyr6eFFylhYLBq0BOeYRBEjiDllSVoGkzKwxRz6a6Xp7y9eMcarBINFqs18Hp8cmUojytweEL73jSwKXHi78ZQC1khFIgaIq7PDY4dE58Whd0pcV5uHnGi1kAfI9Pd9uftt/73pLPrMeu8Caj7HY9lAzVjwO+Vq7/KUTrGgToTJ8JQ+v6KaCKlYx9vP1fd+44wrVzaX5/AVCgHjoQ3McTDzzgg9nm6y8c2ebdMpv5jfwXjFbtEUGViDOB/RRjhKha8aXdhFaVXh2uQVS7T/VgKY6gfJI6J6PLrc6+M1e/+7u9+EOpxa/9gfa132ykSk7zP9XNrDfRrgrc+U376mrAcISmY9tl1QBgT0Hi4ZvUj6aqDa5KxUn6du3LwOhPb2se2l3Ym6d13rn8zK72L3b5edcbM9YxfTzbxy+DATNk7jgdaX8CC6NUvOQCUvzz1L+E/+qb2d+0wGvrevaR2iVELjkvXvfWf//N//mCk7TUCbwqBCeg3paVWzveEQKKr/Z3bbSNvVoLoV3/1Vz/mFTW1e70/19tMiPHE9W5w5q3iReZlsiDH4CR8g+gSiyoel7f5xrLeae0bu1oe9/HDd6o5gUPsdcwVl9Wv8/CC3UGdN4oYJrwrd/nxnpYuds4vD0Ke4cCTzLPc97FPMBc72e+dq8WJHvds79zO8ZGPfORBqCe8lOnuvkBIVB9xyTz71dmuHcIQCAMeSaK3vLUND2JphHs89lBmCCi7tiQu+l6bXa+ifkM46z93+p3w4+mT9orrmD8WRUTy9aI+ngHRJwkoYS0dK1ZXmrcKFVCn25e7ZvIutrtGgln/5ZWNa0LqG77hGx76WyEcP/zDP/xwTGmIdY8j7/xEvdj8BFj51wf06fK9T1+0wLRjq1fn0v4MLccq/525YSzqp5WDkUHE8iBXLosMqy9h2rE3pIPo52EWr06w8si6Du0+wpvv3qNMxLH+XRmJ/uthdg8yy3Tb1G9E+51BuAb7NbQ5E/RT4V7lxXFgdkzZOr7rOWO1etU3Ct0pLnqvEXgTCExAvwmttDK+JwQSaIVrfPu3f/vDDd3A30BuiyreHOLkTtkTS4TX4zhQgyGhxXNln1veSIMoD/MdPE2nloaQEgpA3BmgeN4IXsKpsvM4E7wGPAN0eSXClFleRBMvH+84cVa5Egi8cUSQ9J2bgOahyhOV11qaeBDLFu11HO9V57wevAbctsYqHCCRdD2Pns5I7PTZ7iFEmPAUPE2/406wVW4eWNPzpemcwkV01OshZmDoK6UhuIj6x0bI9TwT3wkRHlGGQu2nHxHn5cUTToAzVqQnvHgs77S7OlzvuTjtWwfiW569E1v6AUOnRbcJ47tugHhkhNRu/Z4xlAc6A6Q0+NdHipNuR4dEF5Ea/wR0xlrhQgRj5TOLES97gxNy1VnYT22OCVY4CCUiLHnc9Q9t2fXCWOw68tAb94XeO9biYwLVPeWGddQv+nwXGJoJcQ8ws9P53QP0j+tlLg/XvJmX+7t2fDwboi0ZPM7DIHV/Ipr1IddE6eoTZkpc74z43oV1FRddWxUL/TM/8zOvfvmXf/lj+7K/Jzf/nWQE3gGBCeh3AG2HvCwC3fAb8IrBLGyjgS9vSH+mrQ1oBrVu/g26PLU8V1fg8E7x9BKjDcgWGHVcXhiDWIOO7d2IXN4wwrxjGohNyfJu8UCKce3ddPX1DF4B3f8EIFHWdw3qDfTKwqPLS80zyat1F0wlZoj18uHJrjy8f86ZEOppjsWaE8k8uoRHQqm6MUgadIUFJA7aWzbBlUjL4xhPIrlBuRdR1fn63dT+3QKN2KxutiTDlsAVr1yb+B9nXAkLApGxRXgQxNjwjBJiV8DazaXy24Wjdu+c1YHXX5vxqvrsHOpxZzcIGcKnPiKkQ13KT3/TDryNPLLaWj6VNfHb9VObCN2oXwhlEP9rVqJ2zHvsmvt4d5jK0EOM2lJS21bm2qtjOwdhKZSC8VfbKyOPc+fBrPQEdXXGKs63jRiWhHiMr0HXsZ2zsJT6Wse6B9iPHGce6cpBbDKghYAI1XC/cS1gyBDgLa9u7jX3XlEZSkMo66f6pftH9blGSOmVwT2CgXyNcv1JiFR1ql3Lz6zUvRdWNkZr13zhcrVp/eBf/at/9XD/uYbgyxp1VpuXQGAC+iW04urwrgh08/67f/fvPgzKDRBXPN+HHxCsvGI8LAYRIlg6gw6vLcHVgNwxtrlK9JkO7V2cNY+NwZUQ5e0lpAjtK6CJaEKIF8l0OEFsYCMyLHriFWMYdA6P4o5XYsRAXT3yLnqanwG3czbQOlfHZ5z0lzfRDhbxSGiU3oBa3a730aInHtPrVe/pZnmgEye2ZCufBvLO0TG8cJ07D6anoxEdscav8j6O9bZrARFLjFwB8djzFgfxn1fclI4X8XqgS8/LzEPIG6rNeUl5hwnkytP/+p462/GBQVF/IAy10w1J4I1nINzfhBppF2JYrLc6FUrRn60exQHHIs5imuvn5dn3CV91vCL/8YXdOWvXngZaO3Zugp4YtbjyLgSt/RK0/UYAa/POxyAp7/4XOqLdCOgrcnn8y7O/66nl/a6f5V2NP+O7tPadLg/3hY63QBkDnnzMb8iF9lN+wrg+wzDQB/XX+k/lUK/S8Sy7B7kH9L37SGV2TWnDWxYecEYw4c4YcF07vzJ3HKeDxYUxq71HRHDrAAAgAElEQVT+03/6Tw9b3dWP9hqB15HABPTr2Cor03tGIO9nMc89XbAbuaehNTCL3bvT3gYnAsYASCxeEXvFzp3+N11sj2ghDby5RCuPGC8ggXS9jgam6zk01WwKllDgIWpwIoYTBvIzBX9DT5SNt+0uyCLSCtOwWNC0bOfsPKZmEwyJ7kRP/wulIPBv2ATPpnAJnuveed+IlQbof/Nv/s1DHHTf8eZrnwR0dTRIVyaPd+bRZ/jw2iWiTEszWoiLx4L59g0zGYQlw4cIJRYIE3VQPwL0zmZoS6ETdxpd37uLyW5ehF3luMJYv3wskjt//NT/Pt78sjez0vk7h5CE2iJxWl/wWG6L1O5uDwR0aXkyGThv98L/iq/4io8ZR/YS71jhFbWXhaBmJRLQecbNrFzjpGP1beKv76p37SR8Qnmvh7pzClW513zHeGR718G9V/S9a1Y/d94bOlUZOr9+xiOrP7hWeXYJZ0Y7kf1YQDPQGFT6TQy0T+XS7p3XNcC41Tc7B8NW/zTjRUDLv2Owe8y/a9NDV3p6YY6MtrhLRJvVerv9Y+lG4L0gMAH9XlDeOV5LAomrxPPf+Bt/46F8xU9ajHYXqfHSGCh4+RogiRCDoAHMgOKzKeO+J8I75nGIQ4NUgw3haqBrYGow8iLUCUPTu3cgM8Vr2pVgFBd6Y6Sv2LpeIWmcBwtivPI3uBEuldvCoMRyBopHeSdkbG93B3DeMOKY4LzCUygKsR+7hFNi6Ed+5EceFpz1sqisuopD7Zz3QTCV0VS9fAkVHvorGLHmgcOVEMC8dyEJxAdvM28lD9ydveg3097ECZFduUy18xwSMtfAY8AxwsqH97s8GBHEdr/ru9qy72orYSNXQPcbwS92184R9u5OnNoRgyeVkKqswqEsmBMb+05uDrWnp9vdhYPEPeOtdyI2z2ZlqL/amUZ/dhyjB8/YVxdcLfgkSBnGdo9RF97g0tfvWyTJMOw32+3FnvFA7Fa2256372vTfmcg6yv6oz6sXXl79VP3Kn3zlrVzlbf7gZCP258Zl8p1nQf3mnjsbb4Gimvqphcepm27j9jmrofruM+8k/6yY0bgk0FgAvqTQXV5vhEE/v7f//sPK/+7cTdN2F+DF5FmtXwDhEV2hFbvwgqIBJ5Dleet5A0VatHA45jSmMIlXA3WpTNwlefjBUW8TuV1PcW8ZOXb8bxxFtcJlxBCQqDxcBPLd1qWF5x4IgilyRjx6GoLgxIsdtIQB2pqmljG0fZcptgNrMpSHTqWEVNZ81C1h2wLjhIWDAThJokWZfKEtTtDoJ06R2W+Ah4TIrO09RODuq3YiGbeNMeVl/Jgx4iqX/F63yl2CzLFn+oPRF3nrJwWLN7QCTHxBDfPqXaKL3EeuztLcc9TGQk9PLQ5EV0bZbCIOTZrk4gsTcx5oytz+fSb/ZrFxb6bm0TnqX2/7uu+7uG6FeJQntU9EVbfE3rBoCodsXvb2LZ1jr9iF1vXmLj53juPmQMGQbyucdO5W/z4eEu90omdJuSJV/1Kn7DmgCEdwxsD7ZoX2nQ95YTuYwGtr7hvMQr0N2EprpnbL64hTYALwdH39TcG3+MZJNez+6OY/o7vmLzQtXHXbgsLezrlHrjybq6aHfvcBCagn5vo8nvtCST2ejR3O240uCUG8j436BmITZE2uNxV5OJ+r1C5FW5QMOAYUHhSG1CEQvBCE+s8sgbjBhVC+07H3phCYsegf89tsCQmPP2LCDD9nsC53nODIc9av3dOQvaxSDXlGtO8l7y9DfxCUDqWd8l0NCF9RSbvlylxA/GNve24REvt1K4LPXCjeNtePI32mK3Od9EjwcTzxnjp/T4g5S7+K1+e/8ohft3sQWUk0hIcPJkEGwODx7ffr9iXPy9hefESE7mMCZ5qeTJ4yqNjtL/+IJxAmI90nV8/uF7KOBA5DAYhGLyd9YeulWLexTjzmHZM5S9UIiMhgS0UquN4tOX1bm8Uds0pXyLXAtHaU5y7vlZfiCHPuWu833mBS9NxMavM3RtuGILZISEJHmd/w4HcMxgKtX19E3PXRr97QiExSQAT52ZnKpenYrpn3PsL77X45Y5z33Ef0R+EKhHBjCwzasJFenefKz+zZfIltDkY9B1GrnuQWRnrCpTDPY8Bd6/Pyhwz95PS1u8ymNt1R9nebR/a8SPwbghMQL8bejv2jSOQV+prvuZrXn3nd37ng9BtgCx+1uDupn4HV0LlxhHeit9Bldi5wqTviIbyF1LBC2mQ9PkuYCJoHWMbMOLKu5AAgxfx2kCcqBA6UVmEW/g/A4Fo6zue8gZGjyyvbEIwiOYEqgWB4k15zK4nlgC3964BOoa2FjOoE5q2A+Odqnw8Yp23MjeYttDI/s+J+C/+4i/+2KKtBAcxKWTDoE5MGtQtdMTximhtSlT2TvAQ0B1Xma7Y5p1kCJQnr6EwkspzHzRDoOuHncuCzhuDahpdWe70ff+XltFD2OiT4rr1N0JIP5eutjQj0PVROYVrJGauQNY/Y563NWFYmrzT/XUsA+MKsHdzA6nPtXPDbUsGqp1crsFWGes79mcmcInW6kuU174ZZoUOMG7ieY3UK6IJaUxjKWSl8jEC7wyIUBbX452NMotDKFZ2Wzpesa4f3DUBFiHfGTAGllkE9zL3JkbuW80wMTivgOa1dn6LL/Wl67XmdPAwHPdLDoXr2Va38jETV3vlie5z/a+nFtY29jp/N31ox47AuyEwAf1u6O3YN4ZAN+lu8j3trKcM9n9etP7aP/h6Dg12RNsNj7ihC1Ve/J/YyDug9TuBS/wROtJf7+wdfIkmArryJhhM7xsICWYLEw1KDTq8VjeutUGsWMI7AF4vGPFlyt+ipQbwBrG8i02tZoQkWO0bzTvGu3Q7BiHBK1saA7rdPIhL4r16EtWmo8XVZgxUh3beaAs7QryY2LbD673y8NQZjG/c6RWcvHfVOeFSO5iCj2dlEntqNqA8CQtx6wQiwSzuWJvwWqsXsZDAZLjYKs4x5UV4YK0MHUMgXu/iXfRWWvXD4RoA6nHTMHD6LpHiISWeIqhvCgHqfLzcPLgJnTzUBHd14H3nEX63N4/as75YH6pMHtby8byTMW2byq/+6q9+MChthUiIlV+CvPtD10SezsIG6hP9dXz1ueXv/86vH8eB95dnntHMWDPjw0gXz3z7WG1d/yGuy7PvKgfjwD2EaNWG11DR5xjIDFTGGNHO0HQdlpdQoTsbVzrXL8+x+inHdSIwpM1kuL7d67xjqk76mPt217QwmNrgh37ohx4M6OtNf7f9acePwFMJTEA/ldjSv5EEGnj+5t/8mw9b1TUwJAoSzvadddN3w7777xKbps4JEbsV8GoSMUT0FdvXu9f31/vX/1b593+DwvVUll/f8076bAq3zwa7BqgG3jxpd4Fc35fOtLH8ea544aqb6eMGM2ERiWU7aFSOPtsarfoIY+BdMsiK1cSs33m9Kn+ihcFiYZcFkdfzS5QQH6ZyE9EG1wbY+wju2sW5Ko/44cpyvbpxqpyEbyzjcj9fYUGYa4cbUnFnKTAnDhI+ptMTn7zQ4u7NRBBhvNA35OHOXpg5YEQpV2W37Z52IMiFyRDJxNFjMScEIy+y9QGYxc+uKf1fnoSVGYOur/7KJ4FaHe+ixOe4ieRNbjeOzt+1bCeWtzLinI83MxGdMVidqmOM6zsZifWjjJry7L04666n0vz0T//0/2Vcde76i33Nuy5q146LG+PiGlO3nboO70OaGOQ3tImRc2eViOhr0DGi7cnuPLgzLPq+8jAMb4iKa4bhfmfkzFzc+yBj7Ips9z/Xh+vAfZRnXF8mvF1vnZPDgTi3KNR9qHUPtUWx0XuNwPtFYAL6/SK/875nBBoUe/hCD0ppwOFVa5Djfb0DganDvuPhI4xM4d4peBVpAOBxNoj4jYeR59hgQnAaJK8Hq8FdnLPzGXxMkXpvMOKdaiBNDDRI9nv15N0inE3VNlDx+ihjwqRQl0RD7Ppr4LqLga4HvXNYYW/Ardy9bF9GQMeHWDc4ypentfx4dQ2uVyQmHBs8W1BUWxa2kScyIX3LyEPM0OD9MhXPkDHFLGzDgkcetgZvcdk8eVcwPu47fRaTe0NtTHNXv+og3ECfqjz2gRZ+UdkIIV5Bi1eFRTDUlEk7MtKIMoKlet424NkvnVAND0LJwHSN6HuMLEYhD2y8q7fdUcTX5zHsr7yfy/tcGfIWt5YhL3Hx8JXz7bxqXzt42Lav8tU+nm5YHYRCfMd3fMfD9RCzn/zJn3y4noRSYVw7lVeCvnzyhpcnZgzJ6l87XANHO5bm7gPt+rh9yH1AW+rTvZs96ZzCwOoLxChvtGux/N0HCGbXhj7p3NdzzQjkOWdsXsNS2Rn219NNyDMqGLmVizg309ZndS19fa1rvfzrm4XY9PdudnR5O31maUbgrQhMQK9fvGgC3XDb47nHcyc8Gvwa3MSr8tZ0Q07YEMHEiAGf0L0Dy51+9P3j+MS+N7BYPNSAcWNly8dAxgNuwHJegorH+Io/50zw2q6NOKsexQva+5a4Yhw0eOdl9jCX3vPMtf0cEe2xycIuTMs+ZoFh3ycQqu+dtjcY8yxXRl4qC40IbjHLwjeItfLOs5mAznOYaEhIJfKrxy0DIa68dyZBaMM1eoQZWHjIu0dAEzqMHMaLC8j31dmAfqesGQG88MJ3arP+75ja6jKJA+8e8SW+meASfqS8+vE1+oimOBO5HVcaYq/v6ycEb4L0hqUQ3ZWj4+y6kRhtZqe8LbwTO19/Lf/yIuqe44ZTW7eDzvd+7/e++qf/9J8+eJ+f+qrvVO4v+7Ive/BE68/atTYpjYe21H+a+WB422EEf+sruoaEh5Q2oXcFdf3JTImwIcaHkBczIkKp3I8YqPp0zHnA7fJRmmuM6j/VUb+8Rpl71DXKH7PQtzqf69qsjDUODEn91LoC9ztG5TWyS3vvfe57d90Jo9j1Un/req/etcEP/uAPPrQ/g+ep/WDpR+CdEpiAfqfkdtwbQaA9nvM+5x1KnBjMu0HzdtyYvSpF4DweWAjAfidaS2Ple3n2mwHtCjeeXlO9tqQzmPCS3h0SnON6gXhvOs7gKeQhAW07trx9BjQPtUjMVD6PJu73BvjESIN/ojkx0eAktOKKQwJQefx2p32vt5cQ7TuDLa8ugwDj8qpcBvm+FxbSbwbZ+PA8xTBvVH95zW/cNgOJt6/fbnsyfspbeIOwBt4zg7mp8cr2eAs6bWQGQBq7OtyLpGOrd32RYdB75TftX0hKr85p0ZhyMXp45RI84moZRspTWxMe/VY6xkIMbcNXnomPwg3EquvPvOGMuH7nvbaTRYwSNHleK2/ntdiQ57pQCB5b5Xi3N4+//tf/+oOwrc//43/8jx+E7VNflb0yZzBmZFffrofqwBPdtZHIrv/gX9sKARNeE6OumcI/un7qy+0p/+///b9/2KecUXOvmc5f+b//+7//wQgsj4zCeMWuvM0iMXqugO67+knnUl73Ag9jcZ9gMJqJsuOQa9l1e8OmzJYRru6N9TF9klf73hOEYjD0zHr1vWv0esb73zEMBR5xs0jChBg1Xe/1u97jHOMWF+41Au8lgQno95L2zvWeEWhgajHQV33VVz3ctBuQTPNe8XzjJXldCGg3dkKYh+Z6+u4AZKrUgGOwM1Vq+tUCN+LNQhje084rdMT+r0RkZbCg0HZbBiODjHADeVTfXg18HdugI8SjOvd/IRoJicIhPGa4eijLnb6vHkQl79Y1FoQM8IDyol5Pk/TiI4kFISvla+ERDx9jpQEzkRGvxE1lT+gQG3ca3MBMWBAywh4wx4fQ6HuDOdHfZzMHxDhjyjSzczvW+XjaCAB9onIkfnoR3zzQNw5WX+L1VB8cLfbUxzrffRHRnaO0ZmISghmVfUcwEUfidzFilJSHBXIMMtsYEpo8r6W7Aprh+E5vBOWfoZfnOdFeGf/JP/knD3uBv5NX5Y9/W1rqP/U3O9cITyEsu37qA7byExdMyJoFqd6J+u45Mf54r45LdLcrUGUwS9bxce58ZjTEyhO7DBwe7eohHImAZmwlsl2HZi70mTvD4Z6hD3qPzW07BihPdnnf+9c1FNxjieHOwUi7BrWwr2voEu13xgjr7mMZK32uj/XEwmKi3U/fSX/YMSPwFAIT0E+htbRvBIEEYIPR933f9z3cXBt4eNlMjdrz9AoNN3rCkZAgTAleIk/sH0HNG0O08WwKVTAYeaiHwaMy9X/5dq7KZJC7scANOqWpfnlfErwdRxARYLaAYxAQ9LzfeZt5bxpY7/7NiXKxiQZW9TKwVS+xjbzLxHLHCJWIV7/f2F+e2cfe3YSnOE5b2+Xx9HQ7g3PHi30uXbtuxMOiKG3Hg3XDTu4A3fcGfWExdi6pDgwG5yVmryBmYBG39TUio/+FBbhoeICvl1h6xhmDQl8jkPvc/4mm6iYP7cB4k6539So9jzGeQgUSdwzK8uIp1jfvlLr8Sk/Im0moLRI09t4uf9vcZfDY1cSWfe/0RlL+iec8xrV75/hn/+yfPQjVd/qq72YACANi5HjcfazFviesq39GRzv48PzX/xgPMa2PJuoYr5+obC1U1Je7zuPZtVgdCWgx1a7zjJR+c0+wUwgjyTXAO65/i0fmjSaaGVnXI6wfdI4bFmJWgqFpQbW83XvuPTAG15ArrbUUriHXF2PO8YyG3oWR1D480ZWnvtDuHBk3bzUD9InaYL+PwFMJTEA/ldjSv7YE3IRbYd+Cwf66mRa60Z8p6tIJdbjT48QHDzThaIEckSjWledXWEW/ExnyujHRhCXvrcFJ2EbfW8BmdT5hVX6Vp0HQPsy9d84GNk9RtFir+jm3OMsGuUSjsIeENO+thUE8qbxVGvt6Jfu/34n9uBJSvT+OpbwhL2IbCTznTWB1XIOi8BEMTGd33tK1vVivBEaig3AxRXyZCzkgdDqOYeA4cb52NqgO4nUJcp48sdo8b1cwCBMpbelseSaUggeu83cu4Q74la420p/0D7HHDBKGjPTKiKlYU0KquiTm7t7N4r0rk3wsfhMbXX14C4lsIkjoAgPU9nWePFmbJSRj0Lk97MSWfe/kJlI/aobkH/yDf/Bg9NVuGcb/4l/8i4dzvNtXnuC82/Urxo7+Wd7qWJ3tcx0H122/xzjx/E494p2nen7zN3/zx3YN6ju7mXS+6s2z757G0DbTgQWBa19pax0YiUS02SEiuePE7+tXvPCdw73WPbG+0u/61b0nXu+0vnz51n9dT9eQvHnI1zXueuw66h5W28U/L3RbW3a/d/y77Rc7fgQ+HoEJ6PWNF0OgG3UDbKEbvZtqJSobeHiEutkSJEIOCBaDgsHIIHRF4hU3RITYQMKl/IlX3skbA0qsypdXp8931fr1yjQAJpwTEAbVRKXFQR1XPcUfW8gjTIPnOs9NYtXvxH91EQYgZpqHnThWNt8L86i+RGJpceON8ju+Hcc7f6eOeT1x4E1q8E2ANUhWvzyGxY5WD4M38Sr+8k4fC0lwTgZAbcIoqJ3Kw8Ko0vS/wZiANtDzlD3Ou8+Jm/qEB7pc46qp/l4E/hXZYulNx5vpwJaI4n0kUHrv2LvIjdBL2JmZuJ5pxg2j0E4ZZkMIrMrKO078EGGds3PbvaX+2bk86vsarxl6vLlPvfFkGLcYOMO4V6K5uNf/+B//458ZJvF2z1MdmtX5a3/tr/1fswf6hlCJ8ouLMAszPF1jP/qjP/rqF3/xF9/2jiBvVbbauXO1HuEf/sN/+MA1ZvHkHa4N84Jb32C2g6Fr5qT8XROEvt16ak9hHK7puzVix5m1Kd+Od090Tbu+OAWET/hdqMet5w3RUE4C+vZH/aQ0DOw708XY6J6YiLa1ZrtydI+wnuDttv/SjcBTCUxAP5XY0r+WBBr88hx9z/d8z4M3optuA3cDTDdfA8td9CPcQByjmzfvBnF0QztMqfPA3AErUXenvBvUCCixk3da/3pxeHsITwOQhXTEa/mYivWkt8QKESNdPBKWiRl7p8YlwyLxxmMlHIUxwUvOK8SbS0QYEIU48OZekf940CS0LmcGyD3+iunaiWeVR9XirWJL7dlr8aDyXhFPcMasAf6u0jcVrL0IYuViVMWJ4CQOpGVAqEN58Wrb3aU0nfsaCJ3DYiri+HrNcSpdHLAlXIXNEBW3H1sIV9+/4Ro39EN5Y8WIwOp6vwl83vtrHN1FdcJvhBbV366ATjTro5XDDh1v90YSm9Yy5JVNRNf/41Id8za2tdzb3cLuE50zAd3CY4vseF2FOlW3OAibMnvUtZZx+gM/8AMPcbjPEULQddre9RkM/c/4YGjf/bXxZZBVT/ctfUvf9pjzrgs7rfAqC5XQX+VTXsLeHl/7Ziz0j8p3w8c4GBjU+t8Ny9AuDEl92rXmHuD+dvPsGCEv3d9qs2YAMqzsgf2J2n2/j8A7ITAB/U6o7ZjXjkADW4NrArqba94Zq9l5fQkyIqF3U4pi7QxOPJH3Rm2AuN8ZYPuNUCPmCLYGsPK7YvuGADRI8PgRtLzSCWAPLOGRIVCLLSVGTCULrUjgZFAkCPLS8jwnou8AJ76TZ+uKterE49oAZnDDSB3usXUM3iic+u7/Y+/Odi05ii6O+024AAkzGLABM5hBHxJC4obH454H4AbJTLaZBxuDjY0BgQDxJp/+Jf1ai5Jt2k3r+PTp2tLRPnvvqhwiMyNWrIjMkgqwQLXryL9rnWPbNdWnfFGD+prT0F9pKI6yUqeoAjmTq1xWIEOdUlrOgL/PCySTg7my6RTLzLtGH4TELRSb9LpHvugCWTLFOgM/xgPYWAcmeVRuf4CppwM2N+ovBhn4PqfmVJ71gYUGmtQJaGP8GrfAcn2un3LzMbTNtT1rPSdWW6q/fOXadz+v6mptf+ELXzjWN3YbgI7xjW106sz9lPlu15SCAkBL7Ul2WE7OefKOERbtwb4HoAP177Zx8H7b2Hg0x7/61a8eDoTjNxuzZN2cNPYBYRvz5NVblzacArU231VGZZIdZx3LLDJDx3FwrQ0Egz0cyx6vQ80hXGcVC21t7/xP922kLnlx7M//Y7C7vzFy/Ga6989//vOR7mXz5f3K/bruksD9SuAC0Pcrqeu6Wy2Bj3/84/cMnzNYM9pORQDcliVxvBKD4BqAF+De1A3AJmEATRuuBEIYCMBcvVhnDIs8374PXNjoJx/XI32lhyg3ABGQ3JxD7ZYXGBvTKRX9OZf5zEZhIBnJBU+Y+L7DtLlun4TWdwBS/XKuMQAm9J9RxLgCY11T2fUjYOlpgZUJRGccu69NW7HPGfzOAC7/ufZvrrGTFIxJZZLp5nsuaLRpsnrkA5sb6wQw3mSuD8LcfS9MnnwqD8CUU11dgUAnjNRPwMN82igFx0uIXVoLhte5zQE2m8oAWwBd3eYiJh0Aqg2VKy+bk2DOcQ69B1RiRDkVyUFkBIiuztojncQReAHC9/IEueZuTrGjCgHHxqVc41deeeV4kEbyeBivwH8PZ1ndUF31L+a2NdUcSce0/hqrZFG/clhry1tvvXWkcjyMV+PyjW9844ke5pK8q1N7RDZsEOWkSsOoD9KwgOnKyyFpDtpg3XWcJICUnuMI9r7zUt9EQ6RMmWMiaZXTvdbROtv0Lr21uvG8+XIdSeuud/qwNdTayjmobx6Q89JLLx0pNQ8jIvAwxvMq425J4ALQd2s8H7vepHQzeDE0GbKMqo0wwBkFvqwIcCAciTVmOJwEcQ6xA1G9CyduuQwJxa48xoFhWQOEqZYTXT88FGEZbuBOCDljCmQyqhmOWLJYZ2fSZlSAvGQBrGOKgWayYOwAO4xw9QNNC/a7DgiWv4tRwjotg+u3Zbv7Xx4x9n8Z9wxgofFyXmtfDtMHP/jBg3XCwgL50lOMkV37HCJAA7jACJNLsl9m/OwMAeLdX9ndn3wbR2VsuFvaUH0UbpY/q43ymI2398o1j7GMnhIo/zXw6CEvgJCwumiDPmAXN4WGgwjwb5pTfa3dAVepJwA0B6nfm7NSi4DrQLPHYXsqYfcGqtv8F7BZh/TtlFeANfAYgLYuOGg5U7/61a8OBvphAeiAcPqkeczJSR6NZ+A6FlxefOPQOG16R+0odeCHP/zhQ9PFnRPdMXcBeKemWLP2dYgwNCcx53vWM4ey+Zn8nN4iVarvlbm6ynxJFiI41SX6svoA+O6e/R/g3ZSn7pPiZr2a89bnEherB53coQxrCBCvb+nBxrK5VkSgp1Ver0sCD1sCF4B+2BK9yrsxCWSwM6zlCWaYC0dmmDMg2OTdMAX8AjIYOgYBo9E9e6ZqBgHgYGQo7d4Zn/7fMDi2hfFaVkZ5DE1GgSGpXwAVJqzrbf6pvZ74Vh3yrDFhsXaxszFN+9AUhqn2qA+gru2b93gG/NWDDQWqAPrdXLTOCsCVoZSbWR3STNSH+VWuz8BV5WQIY/UKy3Z/m8k6+ivWr1dgIUAD7Ek9kcsM6JoDwLmxEyJOlk7TMLb9hrWtnAVWrl9nxALQP4Cifhn3gFDlGmcRin7vVfts8Or/xjuHaY+fc7IF+XJA5NuTo9A7wItxNlc3KmGczHnstfz++tn8dGRa11VeTpq51ryrztoXyK3NlauP3dNafeONN/5jg+bbKY7K6kFIRRwCRdUdMOq9sl988cWD0X5YOdBvB6Ab7+orvaO2cL7rkygN5r35F6AvlSO51C5pVv/NWTj3v3qSa3P9ySefPNKxbBiWuiFdo/GReiS6YizpOXpIKhZ9tOlq5wib8W1uieZJyaAzqmfTpzDa1pp5iFxAVuycaG50XzIDyqVYcXzNSSkpolSrg63n1nAOTw5YKUNFBYpgWcc3ZqSuiu60BC4AfaeH9+52LqUaUPzKV75ygF0PSgloCTUyGJhOCr3vMbJ+A177nKHY456wH0D5gl9AGhuNXWoWy8cAACAASURBVGUklvnb9qwxcTSdEDrAtoA2o+FoOhuYMszVEzMV45yB9ZdjwQmQAsGZAKC6d3MNGVrMzwItRpchxfbK3V62qH46T9gJGQw+hlabGNHNC+aIMIy1q5zZ119//QDQlRkrCUADjAG2M4C20Q67D6C6TlsBbWAT+76nCySPvgckgHAgunZJi5A/aszlrQIKAci+a0x7AR17BraTM+pXgLtNc06UEWUBOIAZztTmXC/jb0z1D4AHcrB65AHEWy/mOydI2onHvbdumosBmNod89cYaJeTQOpHzGAb43Zz51ljAa6xsIHpxqO5neMUgH7++eePOVF5/+urvgS6AqzAXGUmA8C9kzHOjgfZ1WfOjHzkwHSbHJ0ZDaDeD5huPhVpke/f2q785Fr+dX8iDR7GI+XCcZjNP/rQXGkNbFQGo6tNGy3qf2POsdv0Fo6eeVxdHvBiTpKPVC651lh+0R4OtHXfnNr9FOtQA/bWl+hZY0in1KYcj5yQ7MKPf/zjQ3YibP/rfLnuvyRwAehrDjySEuhBKYVTM9YARiADowoobd4tY58iXqYYyMUQ9jujwnhsKkK/v5Mx6jqhRKFUoEUZKXvsSvV4MmD/Y42kCSxrCZwt+9Q9MWMxdKU0eDKXzWzaU53Klp8LMC/Yq78AF8CoP9IBGPHK3lSNlZ/Ul9onfxJTFfjqBUwpZ8O+ZNbYZJDLLQ2MFfZPdm0q61QGj7sG7LuPbDkizQWsYe1hyBnnZI2NA6i7xlGA+s2RAiAYeuXLJxdOb5wwXhyQyuol/G+eYhIDF/2fw1A6EsYRaAIcMObnzYpY3nNIfh+yUd/MfxEBcuFkAjWchHO6z4Kq2tSccgqHkzICeD1iGdOePG1YS0b17dVXXz3A5Tu9Ao+iDZzOWMXAZPeVKtHjsqvrf30lo9ZS7d+0qmSAYW6tJgsPTuGYkZ95by57GFBjKnJhvQHbtXudc7qnMUqm8suLMJFbzlXMKkfJHgc6TrqEss27PgPP5Lmbn1dPbPQO27t51ZVVH1rHUo2Slb40L7SPzOhW69/8pU9rp/ZwqqvDvMRC06XmafeLJFob1Zk+dDZ56UQx0UUpr9clgYchgQtAPwwpXmXcmARS+inEzmoNPKegM6QZUGchLwu8G1gA0GUbXQtEL1uNaT6DbcaRsQSgAEjga5U7g6b8DDBDFpsmxxRbhH0WGgUQ5SEm8MoozzkmPmasHegZ3F7Jadn1+pfxS0ZO9dAPOa8Mz8pkZWmQK7d2SPNgMLHRUgUw/Yxjn+UL158cnjMA1yapA9UT89pu+gxf91TOc88998RTTz11bzNUbcOGbaoMxru2BVoZ8vN4yFneMja1wdieowPLigHanBBACaBWRr9vHnV11jbHLXpIRv3GoFdvYGxzpYEILNx+dkye32Lzql/agTndZ+DLnNIPR99xwrSfk7HOqTnfXM6Z6721GcssGpEcACogvnHtL2fh/GqscgqlaAFIzfPmfaziyy+/fORBByaB/QdVRqU9Bc4D0uRUG5qrybO15YEk0qmwq2TDYRKBogNqU3Lb1Bzy26hI11gTylyGu2uTZ8y9DbWVDWgnIzrEPKRnOFVkz6mTE109gCjgjcGuTqkoXSONQjQMqdD1qxfIQ510b9e3BpZU0N5dJ9jwndu7doH81UEYZpGhQHR/jWFpYO2leBgRiwedZ9d9d0cCF4C+O2P5WPQkQ/HpT3/6YB8zYjGSAauMKYVMgWMaE4zvKGQMpzzers24bR4eg72MHXDK2ABJfQ+4UdybsqEtwqcpc+XGLG1eH0NXmQG7jIRTFxzJlNHLgeiRxm2gZEAxTRhXjA8AXTkYnq5dNh3gXQDKWDH+5LibjwBvTLVrMdgmpnzRyuj+nB4gdYEugJ7RDkRm8ICFZNG9nczQA3MCUnLGq9dmtTWoQHusXf1xsolcThv7dvwBHvMEq804m0dSYMhlFyGnDHNdXzlx3Vf/nBiTY+DBI/K5M/I7Xt2z50erE1gTUaheIf23A9AY/+5LBp78WNsDvthqOeXmNsBVfzxd0DzgTHZvazOnrutbm7HpjrIjT3Oltjizl9PI4Qj0l3MspaK+tE5in0u1qO4elvHb3/72mB/pAA7HgyjDNuoV2aoca98awbDbQOkhROYZwGms+2yOYE0399fcoE/MtwXV1gbHVK5yoLW5ktyaI7WhdknJSgbJsrZ3j/WhflEKY5CcpYdZh9hpQFeUz5MPK5cj5QEvS0Jo+zrdwPg6fJXTy1o0hzn1yqQ/l6knY6C9/nbdEht958z45g1nvNQaaR8PMleuey4JHLii6NEliksCj4oEyoPs6VwZBRvpAA05dBQo44clBBwzEhkqRxsFSuSvMoBCi4wf8ADUpqh7bfoDtrt6AV+GWNpEBsODTBhNm7IYOmFQedXO1N1zZ2PhY+fKA441q1zs0eYwV79Q6Bo47Dqjpu21AdADjBm1zQut7ZsOsYAAeO/+XgDA5n1jVJXdZ04Fw1hkwaN5Nz0n+QasCrUX4k8WziUOPDiZhPy000MVjA+HQTgegAMshdg5RL1jJs8hZMzhRjC6HuvffU6P8HRAgDnAVtv8aXf39JtUEnMPS68fvTuLl/OVrLVfmgEGGNDAfFZ+bQtoOO2i36TYAIKY0eZKKTXqTH6NTw5B1zQn+wuwJNNOTgnsAVoAufZXV2UGylvL3dM87P7aVPvNz/4PPFtPfd88kdJQnvxuYnsvei2mOwAdG259Y1tL3ajeHAzRI/qFrjCX6ZuNPACiGxEzDuf7AELpGMlHGgcHLFnboGg/giMN+y35cBQ51eam9lmbbc5s/ThFhWNvLom6SNdwJGH1Vld/5mz967Mc+f1e1IXjx5GjB+kiTik9hpEmJ2lHyuYsuO6cZtL6r3/piexHc6y0nxy763i797JCrmvPErgA9DUnHhkJFGLFbi143k0tKdEUMfBX55aZAxxT8Au0bd7CkgoNyglcY+jc4DWGwHTvmB/lV1eg2XnE2MzefQfkdS/gs2kbzrTu+sKRpWwEnPu/srtvGVUMOZB4ZlsYb0Yas7vgBmOFMTozqgycdIBkXtv7vGC9vu0mRGPCUQDQduNTvxXaL++5v/pffRn5wF5Ar1C+PzIw9ps2wlADAtUvD1tEAKO2rLn+NPbazyHC6ANa6rWYAOxATn/mk1B4gC9A6Ti77u8a+diciH43nzhfzVVHp4mc2ByFRa/+6qo8aR/qMK7VkcxtYm0uBaak/2DbN3rj3sAu4NZ4OEavewKbzc0AS+UXQQiUtnFynZvabqNYff/nP/95D2Q3ntZMdcoRTwaBWGDeOpYGExPd//UpwLvzXESjtvTX+NaG6skZK5pRXbGUnMj63u/1pb/6Rh47p5v3gJs51e/0EUdKCkNlmDsc/+5b51WZlWGcFpAC0Mm+cnMebXAFhjmD5iU9xpnF6ltXjiO0FhEKdADioTbb0LprPtlL/QHYu7fvpZYsO82JM9cwz2Sj3X6vTADavO6eBeP2HnAAOGqB6Ma4tdN6+c1vfnM4bdfrksCDSuAC0A8queu+G5NAijDmoB3pAehl8DZkz3Bh6JYJAp5SvsvkAYy7cSdjsmCRUQKeMi69MF2YjxQ5VmcBWv8vI4QZSqH3x2h2b23PAFQnJ0FubG30cJTSNwI7WFtAmCHZHOjkgj1msIDf3skrGbmu7+QFM55r7ABU4FKuKAC4TCygkZw4HcZGuxlhwD+w1fFkMdCF6ZMJAAlcNScC0KULeHBCsq1MTBgWHOASMWB8NzqhzYAMsGhcjfOWLz3Ed2QJ0HjASXLBODeuGzXB+JlTDH9y301YAdX6HIAMyPXeNZ5CWJ02mNZvm1iNzaZIcLbMQQyrecvxIgsOBvC4p3M49znZGl+pDo1H7HOpHB78Uz/loten5JpMcpSSUeMgrYTzJTWjz4FuDrL8XsDSPAJ6zb3aXRm1I5Bdm5zbDUAnEw9+AX57T84b6eD4WdeY011jWOr6alzkgltz5sp574Y1YNNh8wMDbQ1WpidzSl3hmJIvJ26jE+sw9j+2tzoaKw8icQoRx28jLPSEyAkWlyPcZ3OBY77RnY2AWGMcV+vVnN1UjmXEzQvOFd2JyEBeIEyqU/SiyEbrqPz5IikP46mRN2YMr4pulQQuAH2rhuNqzNtJIOXeqQvl+mZI5DtivYBiqQJAzYI8yhdbzSBQrMARY7WMMyYIYLaxT841AISFTGlLC9jc2b6P/cD0yVvGNgKqlQs8O4mhcgLNbZyLfc7o66/8wGVfAQdsj7zIDU1jl/oug1QdTn2Qb7vhX86G0DXGLdlWH1bWGPY9QL9MYEYRgDuHwTGqgakYyTaHyW+vDqHmrsMoJQ8yjXWUatF99XEZQSkeADUDX98X2GyeuPbWP4weRm3Llp+ZXKo7JyDj3F9gJ2az79VpDm4ON6C4zp85WX8Z/0Bk91UXlhvTF1ADPJJ/c7HvABugKXlWDhDtlAfjB0SaZ+c5ZZ4HRvofaOfwkUeguDSLxrL2OtFCnnZt65rGW04vxxBQAgKlBph7nE/ruPVVe6RkAdbLppOnR2MnjxhJm+Tqv42VGO8AdHOrz4Bw5egDgIhZ7jf6Z6NZAOI66By05CVlZNvd//W7OWm91Obam0ybV80BGxvtpxA96936A5R33YlOVQ9HypMKzanaaI1ggTlrHh9vfgHSUlvMB/2gR9bZbTzpVfqkcrHJHH4Ot4gdx2jHd6NP9J/+ckIjIup3m1xfe+21//pAn8syXxJ4OwlcAPqaF7daAinVDGIAOmPvhIKUsqOhls1MkTI22DQKfXMN3ZOCFa5chnE3B/b9strupbSXzQXY7GzfMG4Ku/7EmgaEMMjyI4H7DDSDbqNdMvjABz5w/MWIYVCVX70rhw1BZ2wwgwwJmdQHQBeDxfD5flNgFiAAAb5jWOXCChOTH+OnrbURUEg2AE3AIDDl1A3he7nqIgSVG2hwAkkydaJJfTkb7mSPma6NUnEAY+2sfZsLfmbhlqU3BzFuwGDARtqN3M9lw7oea7aOXt9JtQCwa3f9DOBiBtcxSe5kjrWuXUL/3bvgFjuX/KWDSCWqfmkgHEbz2xFuym1eSSUBrpe17/7agSmV9tG8b5zqV0xwJ0rkWPT7Mu6Ae/Vps7kGQFs7tbvy0hG1s/Hrt8qwWZPTZBwWCNZGDnF90j6sJVBu3Vjn5rjxWCeses2dcwqDtWb9LejUTu/mSXUBx91X+eXxJr/a32/pndpffeYfR4aTYc0hCcgB0G6eYaJXj+xeinWY01WiKjYZWku1w94D7Dm9qTzOByIAgN70pm2z6Bgd6H4EAr1k/TBw9dOcFcFJdkW6Wq+ImFttEK/G3SoJXAD6Vg3H1ZizBGJ9Om0h9hXI8khjQI+B6b1rMB2MOlACuAnV9xmAZggpebvhGWHgGgO5gFV9gRBGCXhntDC/XSOX0hnGm8ZQvXIbnRXsqLre5YUyYBgWhpqxzDhh3Rl1bcF0LUu57DFDJC1BuJwRS57qVfZes8CLbISTN19xWbr6HWDG2gJVgeDuwUDKG6//AHXgJga6uRKAAoyTyTJQGc/aU12xwns6QX1ikKvLfBAd4IBURuMCnPTeHxDRvf1eP+R8krcj0Bp3ALA2cpwW0CRPgEY/A56iHZjvyqofvbqu+5JZ7UnmUpMANCkOUjGwsRhk7HhtcpSg9SL3WLjd2nGKjDxdc2/nslSW7q3N/VWuzYXV1TXVC/hgGc27TW1ZVjeZV1Zj5lH260jlhAY0RVz0Z1OxbJisDCy2POLmlYgPkM25JEefFyRytIwlR3Ady43mbHoTRwEra825l+OQ4yE1yBzGkmOEgXQOyTq+u1aMd3XmqJEh56q2utcYNw5ShZpz0jo48/WdHDiGdCcdJvJGT5u3mzrnN3IwN+j8dXJ3nnDoOGD1AYguqlAbkl8nuVTf9bok8F4kcAHo9yKt69oblUCGrLSNZ5999t7TtzKy2GHMXY0C5LAIWKY1wpQoQINFkvKhDEp3FTuDljEB3N1PKWdkGXuAtN82/znDFMgTjmWAl4lNoctr7PpONGiTU/8DVXJSAfsFYtg4gLD2YuWBSMYMoAW8sEOcEukAtY+DkPzXSel/+aTYfEAsWQv9MnKAfO8ZXekFzvN21jXD3H0B6gXRGXfHb9Vm7FtjwDGpfEwiw4uZTMbyZ7Fsfe61wFEIGxiuf4HjAFmMqWPoPDADSFvGH4OKrQ3w24zlFAN5tQCYuS0Fo355RHZ90E8nKACv3ReAb/6Yv8Lg/dZrzwE3hzGFZA70LTMq95hTA7Q6Ak1qhvndvTGj51zZZSdrq/b1P9BUOzfPVaSl75sfoiIAHHax8W6tFKnJqer3HLMiGuVgc1ySTe1M3vW9Plnj1eXJivWpcmwy5lyJnpAxnSJSZa5bRyIDvXPqGrPq4qxw6M8kwOqljZJILeOwdZ/5uhv5+n77BgRX1uY6J1eOcLKXx95cSx4cfWtaXzlUog2eLomEoE+7zlgjJlZ+mGRz3hpaRhm4tmYrZ/Otq2sjhsY3GXNQu7f+RWQUDWwMXnjhhWM9iwzdqKG7KntkJXAB6Ed26O5+wwPOnXOcsivElmLeJ7hhGrAdFPqyQylfYI8iprwZJiwjYwdkAjPLXmRQgYtlp7sHEwic1o4MrzzJ3gM8cikrB3gEhAEgYDGWpKO1UvRyXjFNwI92ChPLcQUQ+15fGSdGjTPCeAGRgHS/M4RyFtdJWTCkXRlegCFDTp6Yv72nc7wDs8uK1cbq8Fj2Pncih4eoyCOvDwHZTnloXmAgPaEyo58DJuWl+ru367CBGNidS/1fnzHLm9tZnQExp2gAwlh3803EwRhwOpLhMrmVHSAnU+0wlsm0OVN6Snmb9an/mw/yhDkkwJPNZ5wYwMhY2pBGDrVB2hDnwRqqDAAFw23OinYkE6ekBLacfgGYAk3WhXz8dbbkpq8DAkRjrGsTeQFQXW++S+d55plnDqczh6Pf2zPRE+j6k2Pe/RyS5NV4cjCqt7aJGCRvLLt8ZUBN/fLkK5fz3HciBljXjchgn53tvvnJ9lAAtMBrbSNHIB17X9l9Vx9bU4AzlpYT2bjTmVKVrFfy71rOv7SYxoHcNx+6e7u2cbCh1ZF6OZZSUYyf1BZlVdcCYY6Z+0Sq6GHRvXXuakPlIw3ocmtZ5IAjlqzqQ3O1edBY/eEPfzgcret1SeB+JXAB6PuV1HXdjUkg0JHRCkAHFAIYHpZC+TJgG1bc0B1juGFwxg0TgXk+K29Gj4IHLhOAzWUU8bLZ7qtN/Y9tdv4vFtgOfYYWe1tZwFr1BLTqf+9OK2AYAG4MzjLYUgKw2wx5n7u++oGtZcyTWaCBTNcAY0SB6U0lqN3Yr8oDHqvDOPi/34HT2Mmcotq7TH3jD0DbsBVIDhRIQZDLbLMegNq9AU6AR545JyNj6TxY4Hbzf+tLbcHINvf6w9Q3Lo2R3GdOUPUDFRZKfcB2cboqW9pF9Vef8o0lWQOQrYXyvDv3GxNt4x4Qu+3CIgN16sZ0AhnVhwE3Z6ozWZkXHASg1zgCreZRfa0NyTvA1csYLSgnr34TRdloBdlZk81Zx+wJ+XPKrEEbM5NrMuq0nhyn8lxrX7oj8NxmMc5KZXZta7T2eSgJBhwD29ordaqypHwArpw+cqZXyGQBK5BJrpuuYe5WvjPidz1zdjkpyldm9dbu5lrlJo99zHd9UR/HaPUGoGptcp59TxaY+OTeH8d4mXPrwqPn2+C46yCZuAaI5xBw5gFoIJ4+oYffTr9wztfROEcDrG16sPfGPxAdUVEudHomZ+p6XRK4HwlcAPp+pHRdc6MSyIj0tMEelpGSzrjFNNqgAtgBa8tAY2EYtQU+GU2GqQ7JgWWsz+zLskwYpAyH8HmAAcDoXXgRexVQC1B4stuynBmB6q19C3gCB7WrezuerXdAiyECcADNlQdQLmSpb8vY1T7tXhaoe/dkkMpYZ0K6gg1rZ8MLRK8BxmjXT21iXDNUwvHSGxxf1vWeXtd9nUZioxdQ1P2Y2/uZoMk/ILQMrjQBTo0Ne0BHoN3mN6zVhq7Ju/nhSMIF1XK1AUrhbuxmv9evBQ/ATr/V3s4/j1UPFJpbuzEQeLVpT86pMhcM91t97J7Gsc9SZgA+0YquaW5iFZ013biLfmAudwMfxtDcxoBzzLSrz9rK2TO3+w1z3XetuWU9pRUkh1J/6ku/J6uAcXsmcjJ6BSb/+te/HgBaLnT3f+ITnzjk271FQnLmmnMxwuoMNAagK8vJJ7XfxkQOtDlvbpAlRxe47ntylbbj2tZ9c4gDB1gnz+6pXUgA+m1JgOpO1h4qk/w4/V1Ph3nXdlEY+owTZRwBTw+2SeYibq7xbmx7D8i3bmsTZ9Dcady7BnjePOn64TqsMr1u3tH563Bx7rDRIlkcSEAfyO66+tEcaG01vzsy889//vP9qJPrmksC15MIrzlw+ySQov7Wt751AMmUsM1lWLBajEHp/4DGsr/ASgqRYk4BYxqBV3nIyuv7rltjA/RS6phlDxzAGGO6U/zVYzOTfFDtpeQpcWHujKP+AQEp9YxVL+FR7em7fls2ipEBPLBNgCvGrPuUV/2MfGXaxZ9s3CcnFCvriYjAIBYPi6meZBWDl5GqPjmue8JI49srOcUEJbvaXV0BAeBSGoE0hM6Hjt16mK/q92CWxqD5lyzlowvfM+79hmHnWAGFnpxYGXKOu1Z6RfLFRO9mr+7niCQ/Dw8KQAOEHLuuC9zXPqyysDYZcq42tN14Lci3eQ/Q3tB4QFFOtbGygWzrbJyTX/N+gbxoA+ADvAFpQKSojXdgTrqItSkFIoAMJDvWsrJblwHe0l1iFZNDALtjEd98880DIFdHbe1MeXM3Zrr5FojueuurfqWPKrPyPF1R5MO6XkCnD817gLrr1kmSi00u3dP11h295Ti5yu876RfWr6hWckl/1A/H2pHtAknRIhGZrpEu0js9hmUWRWiONl8Dm/31v/xpEa76AhRXvtSY2iSSxEES/ag+a2KdjG1ncuFESONYh0XEhm5lD+q3tUX2S5oA2n3X2DbWjf9LL710HWv3MBXrHS7rYqDv8OA+il0LMDz55JOHAUz5ZfA8wWwNUH1bBmWZ0mXchIcBHSkYQt/AXp/9tkyG0KCd6QwIYJvR9aS5jEqMcYpYKgQDBxhtSgMmS/4pFjOw5CmDwqSYGu3OOGCjhDaxgTE+y+i4h7yEotWPYdqQrfA6Bkhe87ZZPYA7MLEh3j0lAoh2YoXNT1JYPJXO+AmnVy7WtH71+xtvvHHkK2LZHsZcr92NXY5L4KqxBEzk6Car/gfsNt2ivnJogJfGqHIBR0wrI092gFYyahxEMwKJnUJTm2wiTX6tiUBc8y8ZYAVFFDg7tbM2O1GCM8SJ7Den2gAwlbenjGx+8s5n64XTCJzYGMqhwqQaQwy7+QtMm4eApFQZ0R2gqftihq21dARnuXs9aCYw3b2BoqJY/VnnybL7pUY1DpylWOrKtB4bg1JoiggFpGtHMqvc3XgH5BvL+qmvtQuwToZY6Oq0LumG5MFhr51yxfveNd3Tvcm8sU+2e972ptwAo+ZqMum1653+1M6NlklZ4TBXV3qwMah+UT66srIx0jnA/ZlDG0UDhnvnGIuMyVmujVJ3rCEpLXQ7h7J3DgkSZaNitY9e5gxzyNI9jW11Nf49Er41dr0uCbybBC4Afc2PWyGBFHbKOLAQeMnwBxDs4F/GmaIGdBkcociUrvSIygWSewdoAHCAh2EVJt76UrIZstigDIf82pSz8367JoYwJexxyAw+I7AGoP+lMjhCK2PuEd3ApGOmlnkGwrSd8WGIAI9l0vVXPwEom+kYPZPhzLwz4uSKAXP/AvxkCFxht7C2e+pG7QuIeGACRhObR37J1hFu/ZaRLzQcCx2zmIGu7wzog05oD2YJrPYXwMrgSmMAFLS5OdoLoAb8GWXztLHumr4X+u7/TQXRdywjUBBTWkqCh+fUhljnWNfkJizdfAHKkzXHM9l0j1QSzKETIGojRwX44CTJmRbRaEw3hcSxgfUJQOqegFyfObyNI+BtnvTOUTCfd13vGPZ9ZW0OrP0F9Vt60Doty6bXP0DOGIgSYc5jlutH7Q9A9YCNnJPamDPr7Ha555z75oJ5AYQCeNYlB1CakLWwmzEBbeuQTDZq1necTQ6u9ZV8seiOUDyn9ADC1VUbt70+03/qB+T7XXvrT3JPJvLdpVKZ11K3zK3mg3VTveafSIlIxx4HucD4rI+TE/2/aTKcA07JOgLIAHW6z3ptPjcfatuLL754OFx00IPqlOu+uy2BC0Df7fF9ZHqXEgskBJ5jegJImwPL4ALHC4oZ1hTjboJLmS6oALQJpbIqR9gRABd6ZUQq0+YoLFtldJ8D+LumMKBNawtyMTfCl9XbvRnowq0ZjQxR/Y59Dxz0ql+OCFuDxigwkHKTq4dcAI5zOkptkDfJuVj59V3lYG5qxxpboG9Zb/dg3JbNwiYCFUKq1cGQAajLRAEla9w297w+NEcydB71jfWSgpB8GEDyY+D7vDLN4DZ+RUCahwHNxqQ6l22uDvmvjj7DBPd95TvOTUgbo0v2cuI5Cl23kYZNt5AP7wmE9ak5g031UJLejVX9al4GtIHZ6qpcD/jBWmIlsXnWBLkBXX0OWEhJyVHsdJjeG4tyiGtXc7p6cwqxfEBY9QO2ZI8FBabJqvtrI8dtQX79TF7aY11hWoG1QPPWCWB3fffW9sa6fuSk5BxXRn342c9+dmwoq175z56CKY3C+uMYc5T1ZddIdToBJlli560z7L+10+euM/+Ni42E0oKkN3S9JwJKd9ojBJdFBtIrcx1m7Tc29bPv7AvgiNjEGYAOdDYnqlMEoT6Yz31vzdhPUJlOJKILa6sz4EW2ljQgH7pG28wtuoNTS9efnXLAG5lCHzSGkf3BQwAAIABJREFUtan+5DD95je/OR7zXbuu1yWBd5LABaCvuXErJJCi+9rXvnawfhnRjDHmi8FZJUq5AozLTq1SrHO7MQxr2/VYEkyRULTjmrDVTm3IgFLgGcAMljzcAEwAONDFKCxYWyBXGRkTR6H1uXNrM+KVUb0ZeyHa3e0OiFa/0OgC6GQE5C6jt47EnsLBgGOUMXTJDCBRJvYQ21Q92CRH9QEVjKnUAsx14wHg1j/GVpg248nQCm/LO98HpjQWtTkQzYkB7ro/UB2L2Bhh3QPDQFllyveu7uqq74zosnP7yHgMeH0Xbj7nCFee86bXkQKK1tGwQRQblnw4TeaPzWW1v3YCStXj6YQYPZGFWFQ55NI4rJnkL0KAjQQstJczKZpQ+Vjl6u2YuP4CobUzRry/xiIgZGMi5nBB9Kav1P8FgeZhzjOHAHjEKtYfjpl79ad7cmg8uGUdE46yNJZPfepTT3zkIx851p6Ij8jQn/70p2P+BKJqu3o4w5h4QM66NG+wzJtCRq80hvUh2VT2pjXQcdbuOvuVjWE99x8ba321Bkox6b261iGuHCB/SYUziO83a0cKl3Sz+pAMWpMBzmVzjWl9Sx80f6u/cdlTd2xYJgMPYhF1XOdi01vq6x6/x+F3TWOx89m6OzsrK4PWQZ9joNu8XpvaTPjyyy/fCvt4NeJ2SuAC0LdzXB6rVsX8BB6feuqpQ2HHYMntpBQ3RHgGo2cjTfFTnBmMFG4KH3gT8sdAC4V3HaYzINNnaRs2T2XEMgwBiv5SvBmDjEnX93nZN0zvDqqHhlRW95UyEBtWXbWXAdAXfa5PGS/sEgaxdpzZ5mWXahdmHVMrRN913VsZlQcAdh2jI2+Ts6FPvfcbJqr2AQeY68253hxOwCG51j6GNPAFAGJ5a3vjsseKAUtO48BK1i/51XJBK3s3jW5aAwC9II+syGU3SGK1GO59EmFtAibqHycDoFYewK5Nck+Tn7B97xwUv+9jkYE5gHRBBQApN9icqk3VLaViHS7libg0FwOWmFePja4PgYzWbHmwvWLEA9A5NM7vxgpu6hLgBxTXZmsTQE7WlSGPH8gDjMhOH6SWSGewPoDHPi/7XH2tuS996UvHSRxFHYCp2lq95deXZ//HP/7xcAY4esYzh3lzqDmb1kP9lFrSeqhMoHrnJEfM+GzUjDNkjKxHrLSUkD5X16ZoAKG1fXXDzk/rU1SAg8yJ6p3z4CFR1cFJxqonS49P51Boe9cmi+SaHERv5LVLabKB0bo9EyiuB/7Ji/6jH7Hq9Dz9aa1yymq7azkfybl+lvOeY1hU5ZVXXjl07QL4x8o4X519VwlcAPqaIO+7BDJgzz333MH+pUClNaR8U9jYGKFawOT8GXDBSm+4GBDBzlKojHx1ANoZA0bB8Vn9xoDXrnPIEggErjancRlxCn+P3ooBi8WpTkxihmVBq5SG6g0cBWYyksKumC7sJuMHFEo9ERZeFhhwkV6BhWbUhDvPDLS+NIFqu7AyVhMoqZzaAVAsIAJMMIUY/oy+zVzJuzZKQXCsWJ8x8bUdsyotwO/Ar7I5P4wph6J37cQMd60/zoPxXEZUDvAyydJouj7AxUGQslL9tbG/zQmtDI5c4BVTV337iO7mgXqT7R6jx7lb1lUUIBDDSdKX2gJAC2OX0tJawIgHjgMVOSzN1xy+HJrmRWs29rn3AMfOKWt4wSUnc3OqAZr64sSWsyOqnSIcjROALwIBrCUfj4QX2pc+UErMl7/85SdioUvhWEe19vbgnh6sEYCqnOZGcuBUOzvYHgWyBTj7vrZXLxBr3nlKJMXLae0zAM2JWke1ttNT9IPv6CTpG0B7c80m5+pZ8qF7OYrkSt50a9/bQE2f0p3rcOZINcc5ca6lC4DU7tkUqMpPpogDOfQ5ZFKnOPrSSYDzBc/a2ztHwrxTd+/LlJPtsvP1NV1WJLA1lCPV+dDJ8XpdEjhL4ALQ15x43yUQ+/rVr371MLzOYd2w2wKRBbIYFEB7wWGdAs4YB0wVsLbgI2VceRkAx5nFMMXASfsAirtPGNFT5Wqv3NYUsrApxieDKPxuo0ztqI5C4U4DAPR3cxCQLwwaSIntC8h0XSCfIZVWAGD0vbBybdmQvZAtMI3Fwnhhjjb0WVmBr14AtTIxggAgELCMLZAuNCzHlZOkTXKPmw/OiwY0knkGW9hd/mRAITDFmGLsqrM5Yh4wsCIXQAIwxFhyxAAyIWbh/AywdAosZ30VwgaYGhPnW2POgBogxj29m1se+uI8cak3wElpKkBrc0KOrSiFNdC8X+endlXWPuBngUXg2FnKXSMUX2QoMNHmzfppfVRPaRs26sX8cuCwyMYVg4uBXjaVA9B82keRc7iARPNPWd0naiRdgNPT3GkO7RniXR/L2BMLP/nJTx7rj04A/Dvy7tVXXz1AtChTdUjn4mBbK/pbf+RmJ3POUvPEXK5NzrSvb9XN+ZTWIZqir8bSfJHytI4wlpSjuKlFtcu1O+8XKAPX1jjGnNPhM5BdG3vVR+dyJ1v59V0vcth1HPO+k6qVbOtL4Nt8rLwcH7ns2HRzhZO7UTnMdN+Zc10PPNd38wVwbuxEE7d9tYNDUFvbZ5Esr9clgQtAX3PgVkmgR3XHwMZAOL8U2NFQ4VGGFChl9LHKjNkCQaAWg4uxlVYglIddzijETgXSnLbBEKbYpXxUjrOeGYoNHwKd0ir6LWXt5I3qw3TUf8YDC4gZBOKA6BS5/OkM8TLry6hgh7Cxy36uod1QKIY1+WJGMVqM7gI+BmpD7erDyHMMAO7egWWMJECIWeoajktG1GZSTgnGCugAGPu9es2T+uA3qSCAhE1uDDyWV1t27tU/Bj8WtjKbJ7Wj8eTgYbzICGjlnC1rKq1BPcLmwLkzd2uXh3n0Xv+AqtZLZ6THCseYJr+dq7UDUD5Hc6R9dL2TOQAfD25pDPbYr0Dy3/72t+Pkk2TNQa0eQJFTWn96WctAGRCF7d+5wDm2xtaJNo6VZ95susCmXlkHrb0iPXLBOWCOsPN0x5yFgDFHo7EufaM86DYSAtDphNjq3rHe1ik9wmHdCEb3N09au0C0tID6IDd/2WBg0V4E4I+ewngv21pZ1mR9qD4nX4jC0C8Af/dgcslHuhDiAMgXqQGgzY3KRmY035qnTrMwvtakMpovAWOPHLdZNrmaT80x+yG6FoFh7VgzooEcB+k6HGi6y/WrizYlbcfO+qtdra0Ii+tYu1sFHW5FYy4G+lYMw+PXiJRbhuPpp58+8s1S9IETR3MxFAuaKWMpBZhVoEeIDuBOkWI4sRXLNAAAXYMhzGB5eiDmFCjZjT+ui60WNgTkN99OzqB3LGZGpjBhYMVjgpeVAx4wykLywp8MJLB7BsxAPQDPaJyBG2ZmGUpOBtDNAAHeyc1JHkBS/RMiBurltjLWAB05dQ/mvDoAAIxXZdd/oVwyAPqcKLEhXSCyMTnnrGNBu19ZAJ4HVjDCy7rXBuf+tqmse2prc4ZMyJcxXzBILpUpymFuYcGAbAAa8K0PzZUY0+bKzufAmGhE7eol+mGDpnJql7GWBoBRTI5AdMCnc8gDivVB7nwya+4W0m5zXWt1w/3Sc6SM7Pw1n6QdbO4uxpdsgBiAtO/3XGny5qgBsNawCETX1RYb6TyQJ3k6AaJ11/pN/3SiRHOgcptvAWcMv02LGy3aPQXWx87fysHc2+QrFUHOfH2jB8nEmHC2gHqf1zmwtq1d+fT1XR2iXRzGjQQAvZzancvWwepN68zaWKBduXRR8zW5eiz52UnChEu/svfCaSfIDRG3UrkCrzax9j0w3DtiY3UckmXTM8zJBdTIFg4LJru+5UD21285U83963VJYCVwAehrPrwvEsiItRHpwx/+8AEKCkXHpjkTGTMipIl1A47XKAMOKUsMHeN1BpaMxRqojO453xOTg1VcJtapHvIhGTUAGFjGtmQo9vzjPsd6BVQCRvWRMVsWCnCPhcmA9H7eLMQgLvMrlJ8s5cnqL+aRgXRKBbloB8ZciFfYFAgDdDBhxiA5AcCBDHIEqp1SwugvYMVOAhPCr0CWFJjkgAEW9mf4ls1ujmHwGW1GVp4tRtM5yl2/Jw0wwAGwUhhie21ic6IHZwJLitUWZleGjVA2znEeKm/BtTEVBQiQlFZRqhOAVVkBiuZFILG2kRcwu/IEcDhFC1TVUz8C6a3J3rvHWHRfdQaceyx2gEIqU/ViuNdZ4FRtvq61I1Kw/ZEClFwbu+quTk8I7H8OtXo4xIBxoI1TUvsay5yfxq+5LvfbGEi5CfAVeQpEJ7c9Jaf7HFMp3UOfsOW1h9NkzfTOAawt2m6OcUCkOrmfE4J1JkegcVMxzOfkLw1FmwB3aUaYWQqfbgS8u8+JM+uo0Ln6Zc3TzeaSsWjs9mE2Wx+dSB/VV6k/jcWmrnVtawMLLS/e+tooh7ZsXdpp7ncfp6Pv6B4O5aZmmSfphSKEpfKU1mMOvi9G86r01kngAtC3bkgejwZlsMp7zjBl5GIZUqQ2g2ESGcqU9II5TCoWuc/uxXx2vbD/2zG0/Z7CTkkGGDKgGKyUavd6zDEF3T2MO+MLtGE9emdQsZf1DUOewQqwB56rEyjuPgBaXzOMwr6BJKFY7C2jCqz1uf+Tq9QDKRbYJMw9UIwhwsyQdQYYM1O7GI++W+YaI0sOta3rhZ+xicLVQDzQS14YOUBgcy2lsBgTedc2jmH/FgwmA+C0vgkBKwsQ3tMrsGI2n2HHAhbOewZsgHhsMqDsvbklVYFTZV5oL8clmUt7MR47P4X5zXOMYu2VV27+dZ+NfNq4ThqAVp31HVNf2YHnjnYLrKu/92RXPTm55UG/9dZb99YWMG9OANsLEI2pNppj0my6tra0/jw+mwOU3PdYPiz/ymmdWvNTWomNfMmsl3QS8693ea/Y6PpQvfW3uis/Bjq5YJ/VsykFq2esSQ4NB7v2IwpEZThT2FVOubxvEQqM+4JZcwugxLSKVsnP710UjcPdPaJv3YexXhlXfvdKmUmGq7PowcoE6JNRzkh6ftl18716+76ypaXVVzqSXq7MvpfL3rX6k0xEGujB+oBssVYWLC/A5lwD/nQHEqF5kQ4pGtMcaN6XvgSQPx6W+urlu0ngAtDX/LhxCRQ6Lf+wI6QyJLFo/QF4DAEFuSwrwJwCl78GjGDgAGgMBsYCAwQUdh+2pHQKx9C5LmPiuLkUuaefMTgLmIFPILLPlS/vOUATiAgIVY8zjTMyDELlARQMqI00WBq76+sT4Ka95Kd/jIu2ARwMCmNHPsA7A3x2CIBWm4cAiNrIcAU0sKnC2Mt+kp1NUgzfsnbLHGFRgdL6lEEVzq2N8ibJz4ayjLDziIEMssJSAjx+z1nx2GePagY0azNZae+mVAAdGEJnYHc/wIHZW1mLpqxjwZhjJ6uvuoF/KRnNh/4HrGyUrd/AWN85haL/tQFwFIpPNgHoHubT+kw2XQ9AByjLBS29oY2EzVtzqTZgSjGg5oEyFrwAUtZuddUOuac5l60NTHUAyjF5wCfnWsQFCDXvakeAazcLryNs7iUHueY2UKZDmgulcQSe5OiW6tH/G20yvzmKwOmmFnGOsc+cfc4YnQdAcvh20y2Aqh4MKoBubnsHID2pUwqJdQwQJ2NRFOvAnOKgSQnCRm9OvXVH7lJeOEONo5zx1eXWEx23R+5VlqMxK39TUaRf2RzMUUsemO3usVYAZE6IebgAetPSlIOZdjZ/UdJf/OIXF4C+ccRweyu8APTtHZs727JSFzLUgciMU8zqHsm27DN2B5hL6dppnwJN6QJBGKUNO2MdGSjGRX5nYD5mqTC5dACAM8PjiW6VGVscQ2XzDIUMuLsPgAB6GMGY7uqKfQ4oBPTqC5ZUH5WXAbADHQhQFiYzJQ8QVR9gwrjubwwDmQDKgJZ+CXXW54xsZVQ/QIRN3BQEqRv1Z18LNCpnT6PoWmMnZNrn6rHpD1tuHgAP2DTMmDo5KY5eI1ss2jKEQArWOcCUwxQ4bNxFH2pDgDJDWvuTH0BszgH9tQPDKFLRNXKtjRfnh+OxbHx9wOAvWOM0AIGiJPUNiywMDmwbfxGQs8wbYzLtf0/lq6+YxWQWKPIERE8dFJHA+PXZ/JQugM3T72UpOYHSITgNUqpsRutz7a/ecr0L6QPsydsZxdVZO0VhKk/6QvLXhp1L2hfISx8F3EvTWABdfdXhaZBkWDn1YQH0srScaSDZWgCeOYUAHieoz5ww0aO+oxcrjz5LDsCs7/Wpz/1OXoD2buwke/MNa06/SIPBDnNeRWboqgX1jknk/AWEG8t0LR0nAgHkihak73J6aveev7+AOJ0vJceaMKZLDnCS12kmI+AZ6dD6WUdSpK9+1fb0dnX9+te//o8TVO6skb46dl8SuAD0fYnpuuhhSqCNg7HPdll76IN8VLlojEjKlRHCsDGGQsvYgkCLkDwg6F4GGkgL0AaIAwsAV/2U+pAyjxnPCGdgY58Cvwxh7dswLaXMyGABsdexWx5/Wz1C9gwxZa7dGRFPVRO6xOBgt5JhMqjfmOE+6yOwtyx98mRUgH5sXGWQqfB/7Wf01/AIhff7AjbgcNk1hl6Oqf4DcPWrcQPGhNsrG3CQhuDEktqJmcL4kwFQI7+TAZYDiUGuX7Gbsc522+fUkYt5X75+j5kv1UfI2dPyMHiAkMhFwM9JIU5ySCbr1GGftQdbra+YO2Mgl5bBNx+ayxjgZdow9rW5MjmXC/Sw04HExqecz5zc5nryFEIPvObs1r/zfOBASJcA8gE9zhpQaW1LveCs6U9yC8y2XkrpaD40ToF46V4cB3M22WDF658TeDjaZAEckUHzq74H2Opzfe+71l6OVH0KXKcrPDBEas4ZlJt/0oM4gBwrjoU5zRGj86xb8691Y23WXnOn8rDZwO1GpIB8a0TETt/NESk8oh/WIEfT9d2/855DBuwDrpx4kbRkZxNs+s/6pkdEEYyN3PP0btc2r21ITEbVA0A7ZQS5wJlZQkV0z3qiF+gDDiZHtXu7tjLrc+uuudHYN0eb/z2h8DqR42Eigke3rAtAP7pj98i1PGWUIurougyj832xhIyyjqWMsYSYC4aGIlzw1rWbn5jxEd5j8JxKEDAJLGScHbkEZKaIMxA2L1WuvMyU6RqNDP0awwzG/mFyqisWEyBIUWMal3He/5NHihorg21JLjZBSelYpwNrBZSRAbkmO4a/axcIC9dX98pT6Bbzh50E5LHR9Rf73T1YnWRaW23ylP6xmz6BSWOFMa/MDYvXd+3nZGDEABgOgvER2q2/y0bWJo8YboOclJ09p7eycvieffbZIwc2I991/WXMscgcpfq6RwzWpt1EVnmA4qb8mONkXTmeCth8TebSZZw6QWbJBEhaZ6ZxDOgvWyyCID0GQDOWogGOa+u65FRKC+dsmVFMp3kF0HCaKlc/d65VllQejhTg3WfgTgqI/QQBaExz8gG+Nkd/WVgOoTnS9RjL2lNd56ePbppA16S3AoC9m7PmPCZZWdXXnLL2gUYOVtfRIe4FPDfiBnQDp9UHcCIMjPXZGNQnTo00DH3i1FRn1+UUOMbROrOGOeC9N+/Ti06kobeN++pkkajWUf/ngNikudGXdVS7vzYiLqSCdK89ABxJZ783F0THlFW/kCWbL82eGAcOJ92w4No6w8zXBg+KKY2j3PjrdUngAtDXHLgxCaTUenhBIDJFCIBIIWBMKLKzUcEsbKgSK0EZMm51CqDAhAJ0KWOnbvS/zV7C6CniFHQGI/BRHbEgKVEpDdqK7cYsOrMY0Oj72tT9Md2FAruHgWdcAUL9EI52hi3WL6PSvZ6Khq0G4rHngQkAvWv2hWXp+67HSjIwCzL9hkHUPu03RkKywCGQWjuB8r7rf6xwRqp2a2f3AuZyMgENhr332qSe3hn1ysNsAR2AJ7AIRHSdtA6y9RAfcqm98poDznKDA83SGXrH7AJiyZcBFpbH5AHO3mv/Msd95iA0B5KPJ2NmwPuODJ1TLvdUTqi6ahcHA9O28lz2tzaLnEjDqFwnzfR/cw9gJ5faJ68aOAa6KifZAnm1p/uxnCI4xh+gw0bbBFe7pKj0f06l9A/pXAssOU8cMHKoLaI8HHPt8cRRzoD0nT7XntZt6zd2nkysXVEN/eeAVwcGmu4yj435AkjOMyfCWLnGugWyycTvex09hbFObuSJbTZ2cpStK3NWnj096hSM5n/M/J6Kca4bA26za59zyDz+HIi2XusrXV4703uxvfU1Ftpj5e2xqNwcOic36SfZGQskCsdeOxsH/TNflkUXyeDM14aY9GzXb3/72yOViFN8Ywb0qujWSeAC0LduSO5mg1LKgZmvf/3rx3sGKiUc+AEKMGFnMLZGbxUgwItR6Z1xYHwA2U0ryABmDFOIwryUpxAqoJXhybgGgFOiyw4C/hiY2pZSz1DXNuH3WNCYq0B7ZXUddngNLNBfuSn32pAhiZFxmgjmDdNO+Scz4NlpJsAo4NI1vRgtoGNTJ7BV1Y9Rw3xxXOovALXOCean32tn5Wf4pKgA8gC0/HWGHDCUEgFEmxdAZ4ZeW7o3OTkX23m/QMaymBnoxgaQSg6AReUwsoApxjOZAZPNmepuTMrJLfWj34AQjDuHCpjc/GAO4tkp4QxVR+Vw0pJh3+XAcTiSjfSQ2idNQRpD9wLWjcUy9smo+2tzc7p5miwwjM4Q7jr9NvetzU0BqH3NNawxACbs35qQgiTyAnwC5FKzWiettb4PQKUjcrTN3frV+Clnc7+BfGkS5jpdUL8WaNsoVxn2P/S7FAG/19b6GANd9MxTMJflNVbqNJc2VWYJgcqm1xboA9GswILmBdiNpw2su6aXfOC4YJM5xq0J+cm1z3oTmaBPgVL6SLpJ86l5b75YT5xqeqNyREBqYzJGRIgM0Q31TRpa3+UktWm0sahdAe8AeNf0qi/2LHjKZO2TBkhnkBl9UF8wznQUu0En977jU7nZidqQAxV47kzo2ne9Hm8JXAD68R7/G+t9irPNORmglBl2N+VL6TH4AIuUilWCKUCAIEXXPUCFUDEDzjAx0oxFYMCDE4T8AXPhVzl+jrfy2GjAZMGuDW31w7nKXS8fO8OR8c0ApIixX4AtEI8RFWKuLc75DYCk+DMoGGjGFevic8pfbjQjvbmN2g4EAX2MGQaz64zBGubkuYABwO4dGymsWt97AXC9A8bLAHVN4+ehHsC4McVScpoYOKAJWwxAKhvDKMedY5I8AQvXmkc7Rv0mPaK2O5bLpjoOVgCruhjn+gicCyNjAKUSANXGipEPKANH1Q08YOgqG8gHwpMfR2LzrRt/bCdA1dyuva2B6jJGzd3WpTzj/jcHmgccr+rknDm94uz0ALzJoDC7zbDJXUqRtWsvQu1xGo7+BNR6cEvrwCkNvRtX+fC1I5nUx/pPpphYjiEATS71pXHvXk4UJ6uyOLjyYItCtJY5Dcv+cpbMASwop0NkQ3oUVrrrrA9stnZy6M0NaxaTvaAvmamj79ex7z7pV3QT58M4WL/WBUeke/f/ZLtHazZfkrOH8Wir/nFq+2w+y2u2brtnn3rZGMi3rx9S7uhKDmrX2afC8VsH1f9LqNC71U3vsD1sDQa630Xz0t+l4SXbAPTrr79+Y/bzquh2SuAC0LdzXO5cq9p89ZnPfOZQkhnRlN4Ch2VcsIuAcL8Bwynazb0DtKRuAIzuZRQ89CIlb2OK9AsMTso2pSptojI29w1wxCp1fYYFYwW89Xv3VWd19X9GdxkeYLX3ZZKAZyBbKDMjVHukBmDwgKM1FAwnY4wllqLBQGLCAWj9X/C5DNoaHAwPJwYoYrg3rL3sYWXX3/42tYTh6nvHktWuDTfLl+29uVNZC4IBBEDLZknj0H3JNxkGABh6dWPmMGe1r/4Ellwj7aHPld89ld/3rjHnOCpSIpKfuY/ptElUpCQwBTAHGjY/t3JFBsgIgKt+czFQ0ecFVELZ9ak22BQrskI2ybVc8Fi2mF/g31hxRq2d2se53HQPbGuydJRccg+UC+sD5wB04KQNfLHQQFvgu7N327hVexzJhuUUiWmNGScpPYAPEMr5bhw4A/QHJ6J7pJ1I+6nP9TMAFQNZJIkzvEyndYPRXJ1WGdb0rqNdxwC4d+sT86s8YwA800PKokM4uXSiCI7TfzhF+qBczsUaIfdWNmekyEIRgv7WUQU6K1d0Y0mGPflIG8ka0K2exqGxbI0oC3PdfDWuzamu6a/rd12zHdrEEbCWgHx6i5NpjpBt11e3B+7kNLz22mv3InF3zmBfHbovCVwA+r7EdF30v0ggRd2T9z73uc8dwCdQGIDO4FBwgFCfsQFA4Rokyl140W820TH0QDhWUw5dxiOl7uxgrG11MbCBK+AoMLMAM+WM/aHAAwZ7MkHgxW59m2faQINlAu6FRoFQTBVWMfnEwkgLYQRqA7lR+AzRGkPlMA4MK4DdO3DdGPXHqcHMAbCV0W+M+oZru4bRBzqXDV9jl1yF65XVtb2cXOD33oHo6vN9oAlzhX2Xp9l1jQVjWrkBO+ORDGwcZCSNB8AqFzgZVL/cd/LEoAPXzbHaoTwAuuu6p3Hst2QTeAwUSg/xlMnaD4QEIIFoDKjxwV5iy42h/FXgBltdud1jY1+fbewKBAakHRcmNSYA3UMjOgNZTn8ys5akfZi31p7xkTdqzDiLwvkB6uTQ5+61UTJg6imI5rfj637+858fxwsmL4wphtdZ7rWrceieyk8WQGHyS1bAvFC+9CEOEPl1nw1kQFbzrvSN1nJACgu9TqNrK5cTifGsT/QM2dQurDEnxzu2mZO8pAAdCXA2PvZycNxEafa+6uPwYdy7HhjndNFzZ0fZWHZduqkc5AC0yJz1ynnFdovsNX6106km5GUOcWz63D3SNOgNmx3tzeh+kRMbrrURWEaQU2qvAAAgAElEQVS+cLA5A3QVWXLayJ/9QQ6Yq+2HaJ40H3Pq2LH/xUZe9z6aErgA9KM5bo9UqzM2AejCnylEuXN76gYAfVaogBgGB7tAAIz4ma32ufsxB4WHU+gMzSrMFLfQLZa0dmfUAdeU5jLHyxYD/gv6Urg2nwjxM6L1Z8O2m5uHvUtxZ6SSl1QX/SYnDIncaI4DOQG6DFP3LwNXHV2D6dw+VTYAApBpPyDnXuUCwcYrIAMEdi1QwPAzZoAEQIyVl1tLroDjgpbKwrJ1XbLKSQuo1g4MdMYXgybMn9yTWddwqhyhB1g0dvIzk9ey8sLgAEJlYamBMuBeHz04qHqkdTTn6lP1iHrUHgA5+QfgtB8TLcUF4AQuKwsj3nsORX0GoNcRCkjLTa285lxH+sVCOymn6+tPbWtNdP0CZexq5QOetVcfRI44Nk5aAJwA2VK8nBEvdSa278UXXzxY6NqWHDld1jcmuvHkzG3Ob45C98kVF8UClDnDtbP/pQwtQ9z31VM0yYkc1huQZjyUZ90p1/ppfOTnN5ZAW23nbK2jTM+Z64iEjUA1PqI96uWUaV/zSQRI37YPq9+sYeuAzOm6dLnNtI1nbalMDm5lIRMqK5lHBlhvOSPS6mwcRQSIiOTwNObNXU6HedV75VZPbfH0UDJMD3AiVm6iNutY0CddnwOmj5UPiHdN7SpK0vzv++al4ywfKaN8NfahSOAC0A9FjFch7yaBjgArPJvC241KG5qknBkKua4Um9+xgGtAMZyMypkdjXVOWWf4hb6xLwyu0K2d1QEZj6IF7oHc2t11Nutt7m7lAwVyAgMRmBk5xSsvrDkWiBE7549KWwA6MdaYTUof27ag2T21lSOwv2OalpFjzBhQxk66AOO9Tg2GbVlHIBAwYeRd0/eAh/Ew7gBOMiRbYHENOodCakhjEzvk5AgpPOYVOfQ7tgywqHwnpWAP5djW9zW29QFQ3XO/5Vwbo8oUMpfKYDy7TzpK98mdrz2MthxjwNhc5PAsgMN8m1f1RV19xxkD7Gu/ja6VH2CJhZbnGoipntZQ67g0hlhYYXApTDZlVd/+bWSF04A15MRqS8w7ZzvHpbkTiC9c3l/AHmMI+JkPCzIB9uZ6Y72bbkWaNtKFLa5MDpJ2izhhTqUZmVNSf7oOEOT401eVb4w4G9Za7Rb1aG5gSjk5HFDrZue/a+k88iSb1afaBLhzygBl0awFmBulMtetieZFTmqb6RojTiD2uHubi82V1k/1S+Ex586ypFM2HaX1KYe+OvpNGor1DPiK1knjopuWWLBeAWgy6prGqX6t08DpNw9EiPr8ox/96OjT9Xo8JXAB6Mdz3G+k10DZF7/4xQO8MprCq8uQUXDLoK2BOzM9C54WQAuFMzopaDl3sQbSMVLCQuvy87CqGZgFvwDTpgsE0AIa9YVhdU4otrT6lrkUcmYIAWYsKAXNkNU+6S5OMdg8yzUKNqYBXGusGUFGluMCfDEk0jYAgjU+mCx5rjYaShFYJ4BR712UoTqwyQtAAQvg3D0YasDTU/04BwCzPpElRrh6nWBSPzCK0gwywNUV6AP8linnaDGkRRKMLydhgQ7AtmDcXN7xBmKcPpPczhvrADNzFXhedpPTgWXlDJGLtVXd8lBdI8XB2PRe2THRNm8FROon5rp75Sj3tEKnkTgpJibSmdiNlXOVsaLajmnFBJN/5VRXbW2/xKc//elj3daf5NPjw3/3u98dGwrXmTaHhdux00Ay8GPtAWb0xDLnZKoMMgTY6nNRLE5e7/WvuSFVgbPcvLGOe6+/1ne/ydUFopND8pMfbo02r52YYd0sO2odri4RJalttT0ZiBYkp8bHnKq9nLJNOQHS1dVc1O/Kqy/S8UrjSBdK8UqOnO/qdYJM9SYHm/5qS3O9uWK+LEHC6Qe8neZSe5sbnNR1TLvGcZTWYuXQgWeGfR0M6VbmsXm20ZqukX6S7DrSjqN+I0b1quRWSeAC0LdqOO5WY1KyKbk2D2acKTdAtd4uCwqsLJBxjd+wQgugAe2uAQJ9V/0B2VgDG1CwmpizFK6jsaR7AIoZjm0D1i1jD0B37R5thVXpSWo2JwG4DNOCaZuKlkFTJ6Ducbwrs2UhhefJCSjGqK0xAAwYxAwQhpyTAPwJx9cnILbf6r9QOSAKRAPe/Z6MK7Ny9tg1LD7nQdoDpwYb1HhiBDlkwMAyg0Cq76rTaQHSVAAKThUwx0CKYGC5gHppFRl54ABTVluA/cbxDMY5MrVBPbUDeE1WGF5g0PGHnIHasaCOk+RcaKwlMLhh69onZQkAk0ZRe/ttIwSlbQSGWw/9BqAl14Bzf4FIDxSS0x1jjbmr/bGO0paMG6BmzQO5wGPAqrVU+UWt+r97kl2ncbz88stPvPHGG8cYVAbWdnVD7UyOfluA1G+bfmO8heiT1a6DxkiedgRAzHsnCVW2zZ/V5Xi22POAtNQdm4rloFe23N1NjalNjs3sWmvAvBWRqC/WmHluLwDdZyxzgjl8nFTWpTZyko0/B8Rcpgc4FV1XXzmNyUo0Iz0YiEwmUmPWeZDGlnzq654sJNJnjwoH2dqkq9N/2Y/0YW3ykB/rovYni3Q5fS6djJ6rb0se0HH0Hz0mQrfWGAivLJvCm+Ox73/729+uB6vcLehy3725APR9i+q68L1KIMPi3NSUnt3xKagUEjAMFC5TsIwJg4tlofiAUGCR8qcQM1gZETv0+17ID7NFmdcmQCnArS7GGtNZ3Sno7rMhJmWeAQBs1qAGNDAk2EL5q4z55lYzdtoJBNppzkHAoKfQKf4FTsvYnwHYhmirx2f3LOjQFw+/EU610RLTZJNaZRmXyuMsYZNswGuslsFlqIWJpWJ0nXQLYFtqgzHC1HIWumfBGRZyAbQNZ+bcsnAAFePdfVJIgMF1ZIxjdQKcHKUFe5g7ucyb5sIZqh3SH+qX1A5zHlCq3M1LxxA2X6RoLDBe4LhpE9WLna/MNg4GiDDPGNHqzyEMRAZwl/Xr+kL5e4RjLHJO63l+1T+yAWhEgGp7a6m5Zr7VptobsO/YsL/+9a/3Nucla3UCx8swc1o3EmCeOQ7NOMqxtVY4maIXre/64xiz5BIIrn7OIadbG+qPfGbpDK4B6rC+AHnl+W4jQhx5elM7rf/myerF/pdOUl/oxL5Lxs0xc2KdO4CUrjdnWwPLvNMR3Zsu8BTPZLJOQP1v7SS75k91J5f0Z5sPmx82kXYdkqP+cGRrq9NrklNl7hpBuHC6a4/0ur7j2HLG6J1kxLYA7qIFux53zfV/cyHwHGnSeJiX79U+Xtc/+hK4APSjP4a3tgcB107eSImlNFNqe8oDAMSorqLC7GGJdLKysC97PxDQdSn7DSP3v3AfYJ7it5krpbxgG9MIkAtxM4wBBo9HDmynSFP+8i27PwUbSNsd7wBWMujF6K+xypBjf+pfhmOPc2IoMyAASPVifjJ4C94wz2eHpGsqHxACXNfQJpPGMOYoA0hmHoCjTkYIu4P17H6AWh8z4NqNrcW8Gus+M+7GGksr5C0lgPMEPGBbsWPaCExWLoMt9WcZc8YVW9hcMqf6zpzbNA7MJQNt/JTbtWeQUjswpdhsoHjndb9ttMK4WTOcH8yrFBi5/FjndTKA+q5t7hvzro19xlDHKm5qUHMgAN0GOgyvs3eth9ph70Dz35peR2XXsLbop1MuuheYq66Y57feeusA+OtwctDMZaz9sqVkD3TahGat1LbK4RwBz9YogNZ9AUCsbffUFvIDeDm/IjQb1TGvbIDDpKcbEQytC0yzsa9f3bNRjOTcdSJp1spGaqwT+f3NfUfwmc8cbwSAe+oPGdVHcjSmXd+9omTNF49Z35z79K+n+KUX60P3pEdE30SF0jdd3zV0nUhI+toRo6vnpc3U/9q4KUrrSNPnnI79zN7Q0Wtvlljo/+oLRKf7+yu1qPz8ZfFvrVG+GvZQJXAB6IcqzqswEkghZXC/8IUv3NtwFwhi/JZtZlBXUTGeQFW/yY8DBinAFDkD030UXMBvWZkMBkYsYJCy98jeFHfKMKPEsAA+AVgMdO0PZHR/dXoYRcat7wBxT5Pb3NsFvBmHXrUHG1R9m+pR3zMaQHTtAIzcgzHBmjL+ZLkyWqCOQcLCALEZKxvmFgj1fUbR0+EwPMAfhozhZ7Drn/LkXtYnjKX7vQPhyUI4vbbqt3kBpACS2GKh6fqfvLCAwuKVWXuAiO7HBAuH99lxh9hi42/+7D2Yb5srsYQL0OofsN84BGTOABr7vEzfgneOkTmlDa5v7IGbPf0E+ynNxVqSJ46V7Z2T25zrSYvOHe9eaQyBIKyzc5mTHQdAqg72WH21F7gDeK3J5MrxbO1gGOtPbSnXtFB5a48O4fSJbnCu1Gf92rgoktD497epZPRRZcrl1cbaINJivWJ36Z7mZeUB0+YCB4fDJRqym+CkitjQKh3LPEr20sQwo9XTeLRecnhKb7AWyJmsu1/uv5QJaRz9dgbrADT5mnfyxgFVTkryldLWuiZvc16eOBBd+fW5NqcLrG2nHrU2OaPmZnJMVzfvAtE2B9sg3nh0LQeSTOWVG1M2hL7UR+vaWkI8cKLoS3O88QhEF2n505/+dLDQHnZ1oYDHRwIXgH58xvpGe5oyLNRbziQG1bFCwB2wtykFWFnh9hQXYOA64ImhXGYkRerEjcAtFqVrbQxLaabsCjt6QEmsmjxmyhILkhIGVlLeNlhhZjPGQoBYCY8+xnxuCF7+r/D85hZjbAHbDEZ/DM05/UW71AOUVTYmcxntJkG/CTtjkYSNnakbSIptDMhkVDJeXSOSkKHcJ4xhfpMzw4nxq6yPfvSjTzz99NOHkfvFL37xxK9//et7+dH6IKWH3JdJW/k1j3oZJ+DAGGRUMd0ZZyxpY961/c5IkxGwV9ulNTRf+tMuDB8wZUGZn/0ufN14AFN9n9w4BOvcYLwA0ORvDDcFwToAEhsX7K1x4Yh2DWYUI2szHwaTQ2FNYeWAuMa2vGMAuvo6vqsUhuZ24LoHnMQiVka/A16ctl3XO8YAWe3laMmxDxTar4D1bO7F8MU+t/44OsaB84Rl39QVDK3NvnJtay8gDqSRu4gT/dJ1C4SNbWXYBIcd9nj0vt8Ujspu3joDu8+1t3EB4oBx4woIdx2wJtrUb+ma2lW56STOU99hvze6YZ9Bcz9dV5kc397lnNOZ3QtI0tXWNJBvXJNvzk0bCjlVC36ru3oDnNVTHcnCI8GrK9k5Y1v0CuCtLLqnvjr1o7KaM5XvWtEYctlTZ4wjnUjHqG+dUbKrz6IQlW2dNWezMY1J6+H3v//9PVt1o8b2qux9k8AFoN830d/titts01+KKXYiZSk0CXCQwCrJ9fwXKPu+93OeXtcto50Bdk6r7zGaGakUY21K4WdoHOGVQcFk1DZGg6HGPmcsUqSe4gY81g65cRmL7lcGxkN7hAwp9JUFJc04ehqXfE8ATE51ZQOUjB9WTn8xVz4DYo0P+WcMk0WOTw8LqH9YH49SluIg1xfgXGYRQBISDrB+6lOfeuL//u//jna+9NJLT/zkJz855gRWtrqXBVy2EusjfxpL3XtgB/gCKrGXwIkjBxvzXlJ8OGkb7eh36SPAQuPhGDSArPZJ6andmCqga8EddosR7hrsJ7AkjG4u77zZOVKb/XGy5HiSmfmTXADonW+YOuNd24Hw2u1EDKlK2LvAc05j5QZ8As/l5nfvAgzML7Z1AaG2rRPBmUvGzqPOKZViYpOaI9A2iqUc8886Mr/N035vfVduv9VPKUQLEoFv1ySLvY6TgNW1R0BesUdUd133mgfJQp6zdA1zhvNS3cZMPVKO5GAna/3PkeleBAWgV384jRxIDqgITAC6sfQIc86edQiMm88ApzqQIV2PkBCVsB9i05Y4roHdgDL5tAkv3VKfalvt6k8axzpD5mh6I93de+1L50rRMy6IAacYOfXE/NjohT7qC+BsXVtDdCr7Rd83B5qbPeynMq7X4yOBC0A/PmN9Iz3FOjz11FNPfOhDH7r3VDhn3QKVmDBhR8oJcBVW9Dsw7Z2C733Zz8pNoaaoU8Qb1uzaFJzjl2wAypA4ck5OsHYCgwxVeX69bDgEolLcGSNl9f8y5yl/G2MqS5sXLFPgC6YDWrUz4+u8UTKoH3INyQMIZTCBrGVNMUu1PdAijaE2Ztza+PmRj3zkMGj//Oc/D+bPw1zqg7FasAiE147aB9AwuD0c48tf/vLBQnWawi9/+cvDcGJ3ux84Z8D2t8rE2AFkgKP0HQC6OrFtXdt10mAA1cqurxk/ec7kAmQB95UB2JgHjW31MMQcOxscMYBkZZyx5o0rcKDvyQ4jCNQBTNpdH2svtnVZU+BHuok264c53WesajIQxu87DgKnzWbZ5p/j2qo7xwpQqm21U70L0Bs3MlrnxDrvPmlXlbunQ9Qe6Qmb42+eKI/TuGNh/GMru752eIKifQk2SCaX6sJkt7YxntXfGqsOjtTO7VK/YiFb96I39idg763N5mB/cp05gn1ujYt82LBaOemR2i2lqLZyhpOXlAU6hT7CdvfO4SenZCE9S6oZpxEAtLaX0Ng0ht3sCECbK/XLOcwcXFGi+lbdNnFKyXCqT/rBUzjpXvOX/uy9CFg6qfIdacexrGzrKHmfn3yLoSfHd2LsRac4wPS5+/q+9kbYJNuiJM232nS9Hg8JXAD68RjnG+tlSieFHwCLBU7RyX2mgJZxppQpK4AXswlMpRABggWYQqGb++rJar0zKABsit0TtDIOGcCYNY96xjwBnAxIRjSFHfMhVzOgzoDVpvqLgareylggm2KVL5gs6lNlOe6r7ypvWQyncGDhMJ/Jov+lDFQ/0EYm9QWLuiwg8NZv1Q/ABSIyqDk//VVOT38LRGfkHZdWv3a8GDgylqMLAHd9cglEd75vgDxjwxlhrGvXhp7VwfADaPJm9WlzpTkQQBkwJ/ohJ7K6Aj4cp2TP8DVvNh0AOAQyMGvAOadiUz6EtkUeKs+49v86jtVrXJuPABcWGvhvfMxzjskyktaFOYtVBACWKSfrzVfGymJde7dWSneSFiLU3/hWJqeiPpjvy8BjTGsfcNN95m7tTGfUbuNf3yurz4E1Dov1uXPYGC+rL5e/jYf7pLjWWuu9lKLmgo2A/d+41A6pEZh4dWFvAfXaXYpaaQn2W1Qvp7U5h1DYNgLkHITC/8Bg/auNgUzgDLu9YDZZLnNtXtADmwucDLu3fgRUbc4LzLYG7KewXq2rXeccQPVKLzLPbWR0HChnoe9t8qvcrrcHoble2wKdHtzTfJQaZ45LyUAWtHZ2Q6F5Lh0o2TnNoz54SmFtYlfoWWuMM2hsRbu0eZ1AET/6u9NFGrNk++qrr97TazdmdK+K3jcJXAD6fRP93aw4ZRbznFJJMWOAGNRloAEFkjiHdxdMY/jkcu692Emh4EBgSnSvxdyk4FO+gbfamhKvrbupR7gSoE25yl3M6Mkh7F6scW2I9bZRDmgBKLCVck+dRlK/Ur79Ls+1vgGPya36a3Nh831kLiYRgMNoCQUDOICTsDbGsHp2M1TXJbPGL7Bb/wPPcmGBLsZElABoYEw3faQ6kll9rNyPf/zjByPUgzFyRrCwDP+GVisfoAKytXlD6dJQujeZNJabzynVA5sPOIkWAG8cHvnRy4BXRuUvo4r9xdzuxslNBVinzDzGdgMHcqBre99ZC80TG0kbj8CdvGygTLsX0AL7AICIj3lmQ2p9P9dnnPteuDyQlzOMJa2vUkvqX/d0rc21nKjebehKhuZb47gAk4PR+CU7J9VYt4Aop9Bc55RzTpvbmGDRDvnB1WkNdE3gkbMUgK2s2te6xiI3Lslqndr6WDub008++eSxV8DRl3TZstqceGANMK2c1kLgsTGuz5Vb/Y1xbUynYLcx3yI8WHnsuO85nOqTxiJiI4e8uup/c0BErPbTad1Ph1rryA/sPUC6DjzHp2tEmbpPCoZcZydypNNKB4okECkgg2THsRI1aa441q6xte7Zge51BnZ9bPySc/OXM2c8sc82MlYXR4UcrX1yoQc4LdWnvT/72c+OfOjr9XhI4ALQj8c431gvU7ieIpaiSYEytJQoVhmw07gzCw0kbRgcIHVv92ALMAJO05DPTEky8kKmDG3KT3oAI5QSBV6dK4oBDKBneGz4qk0ZvOpd1oTB6/e+x9YBhZhMxguA1l/KPFDg2CebqIAeTNOy15UDQDFslVnfUvpYWuMiCtDv9SlQ0F9GKgYvAM1wrlFh0Gwg0791kgBiDHTAPMOakelPKHjZNXJj6AHEZf4WIJItIOEoLHME0K0uJ3Mke6FioBXIDFA0H4BPfVae/pHJggjtwkI2tpXFcBsbrGafux/7HTuH0a8e5zEDrvJHsb2MevcIi7tWG5L3gkfAONBg7Bp7QF+6SG3nvAVw/v73vx/tSS610zq2TpsvAVGMoFQTjlXXyyftu8recTTve6/N5IuNto6q+8zABj6liQVsmwONaxtWA05v95IH3LXJbyMJnixY+wDP2ts49V6fu79IW4x2+oD8OE+AnbXKwRGVEF3KmXdkYPKpPRwox6U51m/z3zHzy3Iv+AM+a+/mJXMKRBRsujUH6J3eRUuMNeJCGo01SdfSLev4i5JwcqrP8Z/k27xpA2LlVadTLs7lVn/3VFb3OPUDK+yYPgBa+fa8GEOsPIdBVEDfFzTTC/Wtfq8j0/2iFjk7r7zyyhFh4wDemOG9KnpfJHAB6PdF7Hez0pR+yrGzn1P0gb4AdK/NYwM4ML2U/qZzrNGs3A17AzbYPDmNQqx22gMUKWXgWU5j93rASqCR0Vuwm7LEWNeX2nTefFPZzhVOkeonoKRvGSfKWk4mwLmAeRlYyrx6ARkAut9qK+OOrSXTygROGD8GkRPS5wV2yS/D9slPfvIABm3wKSTZOycFQ9h9Ug/8hvFapg3bFtvUptKAeX3MWPZQDEcCMoxrnJRPDgsWgbbqYviNnaeUMfbdl8yFlTF3AejdWAaISBViMBlQDk59WtbPuCYTjkoy6TPHDGCujf1mY1plyxetfhvDgP5AQmV2j6PHOEu7Jvqu3zHkQFvlNHe1i7MmTUN7us+8MH6VX19rX+344x//eDCFWF4sMPAOEJrPGEGsd3IC6s1bfXAPWSYvESjy5wR4aJF1zQER1WldNweS2U9/+tNjjr3TK5nZM1EbAKv0GGaxNidDj4h2RGBrpTndplv1mQOiF9VLT3EeRKG6trKw0PVZdIvTXN8Dg/L15UcnU5uKF/jqZ/dxjmwolLZQvdZC323aiSiKNb0kBta2/nC+9U8qkDVjbMhsndfqkKJSfyqv+Zie4UjWP+lV64D0P+epMZELTRaV2/yoPaIg9KcnGXKi2aXaXP1L9GyKh3lcO6W/LJHgiMHmQX3ooT/pt+t19yVwAei7P8Y31sOMUUqkTWgp0AxDf9iBNaTL3gGvjDgFDSR2n13WjFyKrFeK0rmu3lP+ywQCfSlcTw+rrjZ/ePwuo1a7GZQMjc1UDLqd65v6YEOOTWzaTdmnmBl/4L82AXaUMoZqgTalHkgAUOTzAtBC7hyTzUWWK72grzKTz8oJ2Kx/5Yd2Ckfn7gJN8o4x9Db0cHS6v/+l6ogm6G/tCKj0WPfGMkDWwzEK2274dA0z5tlRepwL49nvjVFzwF/1BH4YUDmuAFsGPScqUOHIQbnyzZ/u1xeMM+dn2TUO0jmyoM3JlvPQtU6yqCxnQJvLsY+1Cwi2ZyAZA4XJ3zGL2lNbpQxVlw2M5pWFbz5wUmqz8QOgzb3mcu0w341f8mouFDVIfuZefQCC1du7NQ+QWY+b427ec5Aqx+/1Ue4vwCRVRhSlzxwBv1V3czjwWxmd9vJuANo41u8YxHRYbeheGwT7DqBtnJq71dN8aZ2UwtG9jauTNzgjxqD+b6oTB1TucOU2Zz74wQ8eqSXVEeOfvJOLJ6ruxleA1rwkx+rkpNeOzZPvmj7bCwDwIwo42c0rx9yddemuDxFAqR5IAfV4BHd6VzSFM2icujY9WyqLOZEsOYzrIC9Ab21UZmW3ZnpVpvS9PtsgzGnwRFdRGTqrcasdWz6AzTHvvXXGPtHrHILsSf//61//Oo7pvF53XwIXgL77Y3xjPUzxxzBmeOx+FqKnbICSZXqBJgCbd79sJMDKoGOluieDKmzrQSiYE8bcJsAUJ1anTX9y17qua2xEEtKV7oHRyVDaYFYfaleKntKm7Bd0YfT0B5MptN0AYawYRXm7wr2MVgYjmdbO+o6NxGim4DkD1bOb4RjYfu83MgL4u7ZwdLnKgd3O+Q1Ex/KQ9zkczfnBgAPqlS2dRUpARvGZZ545jFzftUHR+dYAF1kJfytHHmf1AVDG1twQgfAEyD4DoWTmOMXq6b7axPFyHwCCZc4IA+1YV2Of7DguCx6WWcXGrUMI1Nae8sExaEBk7QNksaK1ddvsJBinEAAtcotFQ+qPTV+V37iISgDd1VU9OR/Yb7KvX823N9988z9y1zmFzvXlFEtN2lQiDhuwZ+w4RXSA9efEj+Qsh1rKEAcECDXnzG8PN6r+559//r+ygUAjJjFQXJ31v3ZICaq8vve0vfrk6YzV2f2AvLnTNfQap5LzbM00Byq38QyMV1brovVRClXty5lIX3WNIxWTDfmZW5xv+dTWuPE2R60zYLr6cmbtDxD1aG3Qb1jmJTromDP5QS/ZAMvxcPQc0Nl8o8dqM/nVD9EbURNzp7KxwenDxqN3zlProTW7zv0y4oFoURlRLXr2vFatoepDMgDadF91SQfMyY2BLhf6et19CVwA+u6P8Y31sB3pAaReKSlPjKJ4zgzl5rf1m7xTSl5KBwO3YVFArt8qJzYx0BeQlfvX/SnGwIN0EmH1QFyGyiaqZbalNaTQu889wr2UavU4XgpDzpDUvmWEgBwcsP4AACAASURBVIq+S+ECYgsUhbcxbvKbM37YkAycDY2UOqXf9cplEJYNJz9hUgy5NtSHcpQz4hmEUixiwDKumFUggINgcjFEGOgN32MVa8vHPvaxY9Nm///lL385yq5PmB3lASCMlTB9ZQUgjP8auMbDDvxNK5G+g+0TtgYQgVKbD7u3/jCQO9c4PZg3nzk+jLv+a/ey0ULGWL8AtBSP+g90AUjawvGq/8C+XFJ5/NKOrAHy5MRw8LRXhML8DDAB05ysPrcWAnOxonJV9bF1S1acj8ZNXcCQzY/0AWePA9I666+X84lr5x43Z/1wsoEk4Kp7cwJt8P3e9753MJv3+5LCZC2KCvQ9RtbjpJNp7SzqFrhtTLTLeDcO9Jo1nFw4SNu/xiJAXl3pz5zX1kivvrMuRY44W1tX13K++x9RAUBzNoD65B34dKpFaQ6BXRsnW0+BwtqFEZaHTT+vzpN2QxeZV7uRD/vriL50jciPHPN0NidVKh4SxrysL+nCAHTt714Oj3t2XtaW+ta1ADcHJFmZ95Wztsb6M4foXbq1/ieT+hPB0vz4wx/+cO+M9Pude9d1j54ELgD96I3ZrWxxyiTm8rOf/exh8FJSzooVzty0hZSfdAAgCFtCmVHMlCAGlxF1v6OPsECYMOwgIOwIp+7LKAS4AYiUp/pSmM5erg+1n2K2galrMYAp6wySdmPTKhsDvGF0KQnAbu1dxrZyAMfa7vg4oXcPTljQxRBnuPSfkc5IAjspeqcIMOxYv9rVA08CuI1Jj6gt/M3gYWKrSz2cBGOBNWXkVqb1K3Zvyy99ofIrB9gAEICR2l95TkOpDqk7vWMLPcJ9wb05lxw9Ori2dy3DbeyShzH1nTQRbGrfc06Ex4332cB3bW3DBtbHrgFamlt7OoDojHQU88q8r74AQ/IHgOSS9u4oteoDvoHTZQjVA2BJL6n/jlQE/DmW1RsjWng6wCJFAKgHJvpc/wBo4f/mlvO1jes6H9UniqJd2NB+w0YCtuZL5WJ+yaZj5WJsK+8HP/jBf2WgV6Em++ZnewBqe+PTK/l6QFP98zj6+htoCrSnT2pnL06v9bGRm8ZCfn/X2dhWWdKIAtAB/9Zf3+cQRFAEpOU2y7MXodg5uw50bdjUmdoiQoJcwBRXn1Nf+i15eMS2jZXOIhdhsvb1UcRClKe6klnzpqhW/ar/Hg5T+fW7+WCNp6utx015sg6rUz02E9LVyQrYX9tR+fWtP8RI35m7ALT0QPPUBkOguu/pNzLvt+SSDeq7dE3n3VfP9bq7ErgA9N0d2xvtWYC0R/32h6GRv6khDLfw4ZkdpewAau/YSAoM2JSXa2OfzUUbUpfrZxd6ZQLcWGOAtd+qKwWaUpYvl6GSL+seu8TPD+PAotUGBgbIwPTanIXZOKdHAGS1a5k24M3DJaTHLDtLuXuvDHmZgAnW7swi97n89Ri1wH/MaDIA4DPCDBhwrsw1VNIFtD/5YU1juJNlBvT1118/GG6nMQCFy+wAncCqDYALSOo/Q79Pk6y9yUj6h4dYAIyBLCcQ1K/67EEPZMMxqS/SELBr5jNwWn1dX9vOUYb6AUybI1IQ5Ki6H/gUGq5t8mA5L5habHXvcoY5SxvBwNqvo1ifpC3VF6y9eQusVk5jFPgpPJ3T45QBzrG53WcMe+NSvQEaJ57UbnnoyhDVME4YVbn+tZMjuuC0djburcHa2PjWP8dS9vmFF154T+fyGrsiabVb3+WgRxI0Z5JHGyrTdc5TDuA6/g7oBy45ySJTtQ07K0oGSHPa7G2gH6SqSW9xegj9KBIAAJ4jJ+Yt59xc0kf7PejP2ljZrYvWVf3e/QXrlNELZwfCOqovAdccsAB0ZTd+zoR2nCCHIr2zpEIyokc2UlkfKqv0E0/FrK3aiy2mrzitzt0GoOn+XV/0czKwJugjOppub172vz0y3fOrX/3qP84gv1GDfFV2IxK4APSNiPnuVxJjE/BKIe7RQgvklqlbBcQIC38LDQoH9j1w1XcpUpuTMipOU2C8KMuUsfNubTjCJmdkGTegh/Hv2piYWITur08e0Q1kZEhipJwAsiFR7A+l2vs6DeeQN5YK04gtAkr8Tskvwy9vMAMlTH92QBhqMt/wOlkZpwBCG5kyQDGOycDxYHaqM2wAJKDVZ4ylNutDQCcZtkGxccoJqHxsZuNZWxjv7pfbXJlSQ/TBZ/MhUJERbjwY8cZx5VOdQEllAiLukcrRZ6Cu6+q/lAeAwHguMFrg0nwgL+MBQDce5gTgugxhdYlOSHMCFs0dIFM7sPLypDlpQOm2W1i/dp1TfdZJ6jrj0fcdZ1j6hlxZ4IO89bO2YJMb6/RC6y3Hyfm9ldHf1i/H2fzk9FpH61BjN52iIsrU97GArc8HAdA0dYyyzYGB5MYpoB5IzmHv5ei12tt3rRupJ7VDvnnt3rXMSTfGHPbWQs6JPQp0irSL6hF5cZbyjrd6up8ukV7gN3NvdYyUD6lUtbWxaHzIGVHQuz6unrFekos5hOnGgDceOcwB6GTKyRA9cSwoQMwxEMUA3oFY+kZ6iLO00wP9VS7dRF9UtgeriLwhAYDhza039zbClnwWXEsDqV2cxeZ9J8B4euzdRwCPZw8vAP14jvtD7/Vzzz13AMqMXqAL65lSES4EkICgZa1SUAuql93oug0TppwYEmeK2uCCTWakGOGMSgCqV4o146hOBks7U6Ap+QxIhnkZNGA/BR0oSLljOfqfsXs7UMl4MazLqHMWah/msHYwIuoQmq9fmH59XHDIuC34ruwFgvV/00i6pwhCecqBkPL49uEt1aMP0jnWcAqBVo80DOC98SnUHQNdGwILHfmEhdx0B0AUsMVoLnOOiU6WHgaxZxq7xzwIHNgMCUA6xQIL3Wft3pQEc5nDANjor7Gpr+ZtMsiwr3FmeDmEQE6ysTYAELnuFiqG3+ki5iHw07sHOzgRofKrk6wYeg7qstfAg7Qg83c3dcmVFZXg8FYOVhD4AvBrU2uttdI6kjLQWPSQHps6a3/jLtWj8qQS7DpYINP8yHnu2mTtJJPykRvTZPijH/3oYIof5JWz9/nPf/5wGrStOZwjkIz7LsBb+xqX1o5NyStja7YxpOPqh8hRba+NjkDre9EHqQqcivpav+vfHsMonaM2IQS6B8vrNAoOS9cB2gCjVK+uiY2ub7XdiRw2/on07fjXN45fa1q0pvZy+hqP9CrdKjWMM2ADa/NsHQmRIZtl6RRjai9B86X/bSjfJ7ya+xwtup0+pBMqc6OI9K/+kW99p0+B6cqoTg/o+eUvf3kQMfTZg8zB657bLYELQN/u8XlkWve1r33tUOiOrpPjR0EBckAI8ABE9nmZFuHHBHAGHIwIxSuHLiOBAaUEASgbySo3RR0bKn+NMpQSUpszaBnk/rcL3/UZlBinDHXlAe0AdOUtgwnEAAJdF1AQFtzwIPkI6y4IW1lVR7LOWfF0wg2BM9pYwgwxBhsIxuQAfd2TXD7xiU8c+extYGojYQBCXusyrxwBLA2mGJDEegrjB6ICux7dmwHVZmCUMarMBarmkVCxPmRcMc+YquZBfZNDm9F03m7ldF0gpNduyBNdAE7V3xjUF6cfAEHmFiasegDJ5vKyq8tU1wcpFUCVOWMDI1ADWGeEARyghLMl8uDhPsBZv3MkrC1zoHfspCgE2ZMjR243diVHzLpIkHVTOdYZZ6drmlOOLKve+tEcaEOi480cQxaLW5587W4TncdcNyYcJLrFqRn91hg54aF5VnShdn7/+99/TznQq3B7nP2XvvSlAwRVZ32x8bh+SEuo7j7XT4+Ht1eCLDdSIOrQ/c6XTt94Gh9iIbluvrPTYtJfjs70EKDKCnT2Lt2Hg6QM47MpSPXJ+mhsl1Ro/iZjc7XPu8+AbqkeAHNJEE5Z7el7aS+NvZMwOCbpcOfo14d0L31Zm9K59bW2LPFSHc3trsfgS6+TFkIX1476Wt0eXLNpMiJe2PneOSPL2K8jzHbQS/UhIqm/QHo6tLSV63U3JXAB6Ls5rjfWq5ROrEysZcptd6hTppQMpg7g6B1Ts0CU4Qeyu0YoG9Cw2SuDtaycshmslF2K2wNU5NxlgIBVAHhZ05RxyjXj4JzgykzhA+D1ex2Brq0+4cJtfwq4z0DXAgzMYYYCiOn6lH2sSv23831lJ3SZ8ZDLuuxM7e+v1zuFkzkncjNrS3nQPSAiI/OPf/zjeK9cDkoysEnKWC0DCTgC1t2XrAJHAakMaMy2HHNt5PxUtsgF4E/2vZsL5NtYYqsxX5XlARKMJFBbGZwGYBSDa3NhZWMBux8jTU4cO8fPiSBgfTP+HB6g1Rh0jVMH1jGwFroX07Ugue8ZagyxFBWOXga8dhuf+irnW0jdvO/zbkQzd4Hrrqvv2HDjjpVTXn3hsGm7vvROpo5gS9bN2RyzQKOjDGtLLG7pE708rdLDW5RpLVVu84mTwNnMsW3N1vfvfve7D/xo5dZBm6Irh/OyG5XplYB78nYih9OAmmPmmXXNIer75Noa6P70k/zcBY71sXnDaRdt6XtOeGVXRswuNrw2uNfYYPlFFegg494755PONt+tHdE/hId1Qg+IlPgMgNLD2Yf66Vi72iKKFFGhfs6FVCDH6TnJZSNs1dXYi2rV5tZBJEflWXfJ3PGqXSu9DxPvuDy2gxO7eolNQwjpnyiME6HSd71ee+214/jH63U3JXAB6Ls5rjfWq5SeDTcpWceSLfsmfEa5ApIYDAYbWAJOALBlDAHoFGp1p6gwnQtG1FE7hHf735O+7PquPNdStl1XP1KsKeyUMXCcUi1Ml3KONdFGIUBMTLJYpqT/AT/MaPfaGAMAkpXwbmATYwl0cURqyx7LZLMfRnENAJYb0MNOMQCbIhKDV95q5QWeHWOHSVqmm/ykdGg/9kYfK6+QeDKLmQkcMaTYbewkQL0pBpXL8AMOACqWTApG38t/B84al65bxwrYZli7X15019m0BSwY052nNq4BtgBv35sTa8SNQ9dhtQBRjPdu+qzuDbFjNN2/jlNtx9JtxKf7jRNHZ53G2sHpw+wDKJXv1BcOC7CQHIzROq6cDREOygiLbKNY5TYPAlWNefJuPQeKq7/vm38B7a4F6poL1V1fW4d95ix2XyC372vbd77znSNV5EFeUo5iE63lwLl5BIA11oBg91S34xRrAzlgS40v9tl6StY2F0q/kI/f3KxcJ0wgDczN2uJ0i+SYDGoDnWHt1A/pG6ISqxvO86NrRD+6FyuOXUZukK++rs7fftdnmxWNOyfLg4JEYTw5EPMtB1okkD1pLiS7rm+Ta/PERvFkIXLU9WSe45LMVhdvlA7RAcCfySARUk4IGQLvOTDZid///vfH3/W6mxK4APTdHNcb61UG5Zvf/OZhgFNOKSanbwDIGA7MIqNbIzEzy6wx1EAAJY3NwQymoAJklN0Cscqm/IGMlF0GKEUtxCqEjmFi8AJ3GY7qdOZuvynD46K1v/owToyIUwSAtmWMKnsNgPAhgAtABwC7LsNl42T/p6jlKmY4AqUZBGyrdi3r33fdwyGRxgAYMtoZ3vrc9U4xkRuLxeIo9A5QGc/KcR0gWli+kHjt/ve//30Ap8o/G1rpAgAfMLZyxhrb9IcFs6EKe4+VayzrY+MOkKwcmgtYqMrGtDde2O3qbzwDP1IW9HPncONXH+RYSjFxxFyy6jtPZcOmyumvTqeYGDsscGPRddWhPcsqGgfrw1y2DkQnAJTGrvIWOKgTQG9O9VffHasHCCeb2ttY1WbMumgSsCbtA4MOrNeP5kLzV95sddjPUJnOk5e2UV1AvpNX6Jf6k2xz1pJ3/f/2t799pIo8yKv70zFPP/30vXPHY8dbG7XDKTiiANXRXHJaBQaUg55cpK9gYKVNIA3qm5zfZFufRBCSjfJrQ22TPtH8zdFwckZ1yxkGYEX8sMH00/k6zpXohahC4yZ9ji7D7i7z3PX/z97d7kh2FFsf50rQQQgDlsHmzca8GVuAxHVyAyAhEMg2EgLxwXwAzGAwcC+P/qXzG61nqwfPeE63u5pdUqu6qvbOl8jMiBUrInNz2swtTo4HU3mCoDO+60dj5vHd1dW8cDShox2TjfmvP32H9MhZqm4OB5k155tDbEHXOBeeA7Q6k35jwzjrnDg2Shvo/D5LWSv3Pwb6vffe+zjT77znCiRwAugrGKT73MSYjh/84AcXxZRSdNLBAh4AbVkK4WNMV+8b9gWelxlNyaac5DynJG1QwbpiQqtTjq2cv5R59wZ+barBfmMDu6+21R8gF6gSvoxl8lCFzS2VP6gty7TbSAIQCsEvC4Rd1OcNv+8cqB5gGgsNhGDidnNW5XQPtgpQBgSxh5jufbJi5TjSb5l+AL/37hN6ZUiBqNoXo11edQA6A9cjoXvnLKy8AGpsNyC9YLv7bKSqrRwdbBNwaXMWUOHcZ85H11WO+SBc3XvX1qf+129AlDEFMuszVhXjh93q3oBm60QEAgNojXCQMNCbviH8Lh85ANX42awLFGMHORfK6n6go7GQJ9z1vTy1rTI3RaPfzCVjnHzlPSe3/uRbVx7gvuCj751mo621ofbXNoykEyCw9pW76SP9T26AeGPU2HEaa3Oy9oTR+vSTn/zkY+egdn9g+I033ng8dukPjwnn/NR2JzsYy914x5GpT91T/5dpTo6c2+Z7jHcAuDLsc0heybf6sducQSSATZfVIV1G3csydz2ZtZak/ZjH9DB90fib+/1GbwDHfnefNUwvcHA4tuTF6ecg2BBee6S4YM6VJZVNHbXR6R2NQUdvJtuud7qH88c5eWyDPGzEQ/PH/OPQ3ASqVw/uGl5dWN05W6WqdfyjE03usy0/2/bsEjgB9LPL7LzjfyWQwktJfO1rX3scGltvXroFY73AEIgTCgOgvS/YBrJTXBmNwEiGP4MOaAuxCe+leB1rhLGy6WjPiwZGq2N3pgO22tx7hsMTD23ewUgcjQdmgiJmnHoHwACNBdVdf2Q1liHe+jgPtRsoyUj0t8f36Yv6yBhjjtk3Fs7WBU6dO03GlbMOB/CmvK5j6BqPl1566fKI98Ka7UwvJ7BwMyDLAHc/MIDtX2afLLHa2Lg+d71UCfmTHprQ74FIm6mwetXLIavPAHTjYeNUfSMvc20BRrLnCGTA5dFjpzH0ga7agK09MlnKXkZ+HTCylz4gf5ZjUTuAZXmi6lhgy5mQYpUMgXSpBADP5uJi95PLsnrWzUZJMJ7mXfOn9tqs5nPt65rqkb6AuTQW/e43ka3u40A5rq77MMCiQ33+6U9/ejnd4uO+ks+PfvSjx+d6y0UGygD9wFi52q272iwawKnD3icnoFBuc781HuTfOknP9HtltolR5ENu867Z/q+e5n3tOO6bEHESuaIHOKcA8VHnNo6c2+YEx4Uz7ncpQMiI1eXVzSFUhrlbHnL9QnQ0T6XGJV/M/pIM6yQDrxyQ1l+bnnPKakPzwB4Z7L/oC1IA0WCubx/MT/rXWlvyg05aJyJ5Ni9joPs+EB1p0P/n62FJ4ATQD2s877Q3nYnaaQ0pKU8edGauHNgFJQABpczj5/UvUMFkLmgBoOUZpmQpPMpO2XLihAgxLY5+qu6uqW5smpAz4M8IAhTVnwFLOWInK+cI+vsO8K4fQCBw1GfKtHsxz6uMyQYY6V7MR7LFIGGW+i5jlEHIiO8JCnu9coB4zA7jKkxbH22e7H45g4AXcNa79JdlxWtX45NBfPXVVy+5rY3Fu+++e2EEM3LJxhF8QDdHg3E05nI+k0ttkNICNEuB6b7KjvV0esiC5O7ncPR/Y+/hKxw14dnaVF0ci9pSfb2Tu42mXZPcu7dr5LQnz8rgXNQ/p2aY4xwhRphD1TtQVVv1EagELCqvPnMsOIjmbfcG4GszgIpt7jtt1C4511hlG2/rY7K0KbB2Gw9gjGzUDay11mqjp8ABTaIf1R2g8rTQ2mXvQfKLwWtucxSkKCQTjrJIy7Kt77zzzgWEWofPqiDr649//OPLGncaCxY6lrGxrl6b2LCqyZRjVxmeIJgMa0v3NU6iH9j23p25XJ05mq29xkSaA0cM49lcSy91fTJsfSWnxkresPkoMkSvJg8EB8eQQ9hvHFrj6Zp1pgFMupg+U4651j3935oP7OYYSIvqu66PfUeQ9J3Ig/lvw7W1KeWl9i2Arg3JJL0j8lOfk0PtbZw8KVfKiTFD7tBtUlhEUMjMfFuGnS1rzEtbayybnz0RE5HzrHPwvP7+SuAE0Pd3bO59ywrJt1M9JdtmH8epYSawrZT2KqiUFDAHqC6oYwS7BtB18kaKkUEAQClnICSlt2dAVw4gxWgJHQp3C1N2rRCoNmXwMugp9wU6gFHXAcX9L5S+bC3Q2T21r3oArgXRFHV9o/wZDHLLsGS0yc7vTuaQt4opXuUPIFY+htVkwybLRU1WtaG+ATfrFFSGULbwvvxCDG8nemRQAlCd6uGccEaYwwGQka/5I++yNlVH9a2zxXDXL2ylRy1Xts1mxpmjpI8AyY6PccvgY6fVKaWnd8YVgAS2OWZC6IwnkL4AhEMFUHvn5CWPypMbjMlTV210+k1tCiwDbxwj80YqkbUoVQYIqMyuqV/d0/i33gI2jV/fSVPhTGz7dz1yGLGrzdna5bSJ3quf0xNTbE5XZwxeILN7YvH6czqOs3aBRikgQJ81+Ic//OECoD8ueGnelqJWvx1XV5uTSzKRh1zfalt1ydvddSKqQ2/RZd2fPpBOUDs9CKY6A5nSPeqrfOX6V53SFQKK6afmQWkM/WZTbCBuGWtzsHdrjiMDAFa3fQGcIPrKb8rhlPY9dlp56wS6vz42l3Jwe1+So76XglM/AWiOgqgW+8LpqJ8Y5hyO9FTrrvERKayNolTmYNdJtepdZKDfK5Ozu3tZ6AhjixTiaIho2sTYPKmPv/jFL87zoO89onn2Bp4A+tlldt7xvxIodaPQfIrMuckMNIAArBEadg0YWSUsf7lrMaMAWgoSK+pc5pQ/plcoGBAAwrB1KcGUmyfWpaCXERZGxnDZPIb1rW19l6FiHIAFRkM4H7CRTqIeypcBwiAyZEA0ZQxAKl+oFMBK7tXV7/qL6ZNKU7+kczBER3Zcf3oHRjkGySljAMxh5/u8YfZ1fpIDAF9dGcWcl9ri2K7a2WvZfu3CAJGvsC3AJrpBTpWRjPvexiAnfFRHYy5vdTcA1jf5pN3LmGKWtAfwXpABREtN6DeP0u6+ZC2dAyhd0AxYm+vLuPsfiAdm5Yaa63Kbk3f9dVIFcGUzmuuwjvtgmF1/5In1S+4dT1mkKeDX2AFVyct8JX+gFaCSEoWh7PtkIoRfefXVGd0BquoOtOaYB6SclpND1AkLsavdVySp32qH0xxqh/nU+NT+rg2Yt2kVS/8sCry5/+abbz7eF4FVTR72UzS3qs8pEPq1IKv1ZL7Vbvqk/xtfeeKV3ybIdF2v+gZ4Jt+uN571J9De/c297kvmIi+iQLXPXKZrOFCAIt20J1Y0n6zx2uAPWbHrX5RlHTJ12QAKiPfZw1IcL8pJDPS2ZyIHCgkCYNN1+kLXJyuRFI/0ru6iFAA03WZuOs7OpkYpHIgIkYVN6+Mocpatp2Xp6U+bh9N9lf3zn//8MrfNiWeZg+e191cCJ4C+v2Nzb1uWksiAvPLKK5dzW1O0Ka6UIWZ12UVKA2g+AkyGD4B2vZA19iBj5pix3hkSgGLrBlox2FhsYc2Uq3Aq4AVYZKQcAYWl7b4MYAoeWOQMYNhTtstId+8yMfrZdwwYOTEOZARc6rt2yPWUy8egA9ccAZsg+3zTcXGUvjZuOxio6pb7WvsW7Ar7aidnBouPPaqsPU4LaySfkmHLADJMcjqrs34CHBwJDKzcyvouFMyBkMaiDx7r2xzCZDee/WVkK8Mm2MqoPxsFMSeB235rTggD19YMf2Ul0/pnnvdZeoQ5ILJgfMmTM6S+3mtP7wugk2P1V3Yy57CQQ5+ro/aQHza6fkrFWSWzgL32VN/rr79+AbP1V+Sgezma6u9eaTW1p/Hf0yk4CrXZ74EYp1EEkNMh1RsYLLoFmFrfMas9mCLQ2HhWnw1poiCcr/ouPSdA67QPZ1rXl4961db0xMsvv/z4NIzGh4MlHzqmvOvqT5tjgVoOcvUkH0/IS67AcPM7GXg8enI2j+pL7eVISg2qDckpcC0/unHunPXu9xASejowuk5/spG2IPrCKd+NoYFLesk6F01YokQ/RaA4TN2bDLvWfG7eOj970/4A6MZcGkd97Nra0Vxax5rOrdzmAgBdmY03h1YakP5rf3LdNA6RuK6rvfSR9JN1FugpupdjIQKJ/KldOTW9fvOb3zx2QD9q3p2/X48ETgB9PWN1b1qa4UpZ95dRWFZRqgCgwcACtMuEpKSW/Vxg2m+YP4rTBqaUfEYW8yDkzCgwWH2Prew77GPvdp5jJJRRG1LgAA5jIGSbgge8KUx9qoxNN8BECh8DT2QDgK8Crkzh1s2bZeAAH21gSBiGDUNWllQPY9R1GTqhxwX563QAyyIIwCzWUT21q9+kOVQ+8Nxv8sux8ZtaA6BiQdWp30LCjsxyfeXaLGmMA4xC3Y6B676u7b7GUwTCsYS1TU4ldqz22WgHAFce+WPfKqs+B1bkQbeh1uayDXe7hyw37Nv8A8rI0r3GBlgR/pdHKqRdGULQwIl83drYOrGJzbXWRW3pf38Y5uZxa/uLX/ziZZ9DIKw0rcAMR3XZydoKbNV+m7Osu+rRL1GdQJFzxmsvwBYYrV5zCsP96NGjy7FgAcfGrZe8auuGcyQ3vjGx8a76CvH/6U9/+tSvfvWrj9SnAeNOj6lvjh1cxrb+Vj6WvgIrv2hcAB1zSsfJeXYMnvEMyAWEMb4elgLcbiSm+WX+Iy04O5EZ3SPilMyTYf3HlgK1jnOzLmu79VZ5HF1gI/AJDwAAIABJREFUsLb2kp7FOaKPrCMMNMdYfj+Hvfv8JR9PUhVNa9yar+lgutnm0dWt7Erz1Ybf/vdwpu6tHCk2HIDe6Sh59aszrdXK7//m1TpnHAE6C8BmJ8iwcQhA14/anfPXX+07Xw9HAieAfjhjeWc9SWF9/etff7xxxcMqKFPKUlgQYEx5A83AEvYio0op9Y5dBmz6PeOBeXbMWJ0WcqYYAVVg3uYvoFxoG5AEPrEcxxzrfseMZEgwD/rgM6DD6AAV+iXk6L12MTALogGTZVywrr0DKhQ7ufYZw2MM1OXoLHmcfU/5ayflj0UGGvt+AXX/Z3QW8GKoybxxAbqXxQ7gYY7Vx2EwXwAG44UNws6rn8NUn6RfMHCV6XQDxqzP5hNG14NHGEDRiD5zjAJP/Q+wYsTIB9ObsQT6/Lagf0ErEH1k/vUN0DGXyWbl3NwBsqXnNP4erlN9mE5ASb/0rXbK8cSU917Z/bXmAokByY1uiIQYE+2oneYlR2gdpOozv2z0rb2Os2teJsNPf/rTF/2SbK3rUjhKx6g8+whiewOtGHHRC0eYlerRGAN2TqronsoN0JRbHbhpbpJzYLTc/RjEPWed/DlmpXG4NjnpU2kUgeL6JYWhNtWnykyutal2V3+ORPemW9M19bH7krNc5vqS/qvu1nPlS6tpbgb462vyTSfXl2RZ2hnH19jW966rPrrX2uCUAsHmsKgZgE1/NJfoRetv0xs45ukE0Qdr1sZRURZObuk79HP3IyGSv7x57ZTWUt3Ol+637k+WAHa/c976vXnX9U4wojPpNo6P+Wyus1kIEmu9/q2TKFe+MWgsc9xyrs7Xw5HACaAfzljeWU9SCN///vcvyjzFcGRbgAOsBqWK0et7ypkykhNKQQpPU2opPjnQKcZlv1J4DAIQj33tc/faaCLMLK8WkwuMpSTtmF/DEivm4QwLGoADbAkjg12uX9IbgCH9X4dijZe+GVDyBDwBCIpdHcAXg72ANAOF5asuYKhrjZNysTXuX8YUIAeUsarJSh+kI5CTDZnJgXHaycoh2Hki+kBWa5jdWxv0C+sN1Ev9qC1YLfm0NhpiqMxjfauNUi76LpBSP6UFOOmk6+pbjGFzpr81+uQpX9o8NffJVfiY3KUCVR+DjDmzHgA4cwrATyYBg4BJ7Ww+1kZOUJ+lcqjPfEnmtZHjJmITACtdq8/W1TH6AmwASQD4Omd+qz7g0DnHydjJHM2HgGZrrnK6tn6JMEjtCPyUMhH4xURyjhuT1qucXnMM6BEJCWgGpj/88MML2OWIlEahnmTZb7Wh/gBz0niSTyw9GTW/AreljTiVo3uaG7Wr65sr3V/fAs+bdhDQrozubV4D3h4jXhs9Cr121ffa5RHiyWxPZfGIbEBY+ldza4G1KAEdtrpNFIAOx8xKZ6jM5sA6T+YsnWy+NY4Y/cbf/+Z96zIAvVFCc6A6RN2sVwC69lcWuXVdc6D5L/2LXqn9e8Z9c2/XHzJk1x2nACFkPpv7ojmAevKjG2pjR3jmBJ6vhyOBE0A/nLG8k56kJFJwP/zhDy/GKUWdwroptIthpHhq4IansdF9DzTKo8NAAyFdmyFxggYFjtXDIGLa+h7LkZIH0LGIgDQwDhCqZ/NtuyZFnEFf1hQwpniBeG3DpALia2yWcQeoko2cx+SBhcJwMP7V12/LRvcZmMLYkHV9AjYdM5iB7n9531giyr++Aa/LTOsjIMeYYLK6Zx2afpfGIfwNWJsPxp9xxDxXjugCR6drAbv6u0ddYcS6BmhmMEUweu+65ixAE8AQJtafjWoAN4Bw4yvXGLhxIkPtxLCuU1gouXo3p9IYCxXrv3liTAGZZA+MAKYiF41RY9DnQESg0Oa6AMQCb1EP82UZNeXX9tqc4W/ut5GwvvbC9i4oB+JsvjK/a48IQ9cDz5zBgGZ/jQenrnZJO6ndzdPKdXJF4Lb/618pHX/7298u/W4cPWjE8W1A79GRrX6RhMZSipPc9WSS/gio9ru13JjVh9qoj87D77jG5kHfd2/gPibakzBFBJzIgRV3gkjjByQH7GOm+y351+d+qx3N+frexsjaZp1jqp1cos19T+9JgzNH10k2TgyJqELtrs+cNOt4meXupXew3JUD+K7Ti/nd/Qp0kYhJcqzfUkf8jhCpHwC/tJ3mCucx+fe79B3RGmuSrvWky8A0fWed0svm6upIERy63hriWHJMshk5A43dr3/964ujdr4ejgROAP1wxvJOepIiykh973vfu4BeCihluCE9yqh3bGxKFrvR95hhCj5lDlRgMwEfnnzvQNAyekLhmGsK0mkUlCFwhpEC3IHs2iJfFvDHZjm5A+DT7sqoPsZiw/ILXBir2sBRADiwwskzA4Qhz1hivJZ5B+KAW/dzKCh4RtR41AbpDo1Zr8rCyCWvrsEgKkc/9OHITgPFZFY7MLmAJ7lisbrHq/Jrx6bbbL6kdmKUAWrGTjhXO5KxTWSVCfD0HaaqMoB7ABp4lWqC7dsQMuYwABbALCTvEc+cnNrDCem7QNM6Nn4zVwDQ5hijDBxz0IB7Mtp0jmRdWyovcNVmu0BYZckX7vrm0AL5dbywjI1FcmmPgzOPAwJyd6uL81jfKqMy1wEyP6wv4ytdBHuIgXY+NHAqWiHX1kkqtSdw1ZrMUfjLX/5yAaqNSSAloMnh6LsF9pt+kUw9xCNw5vQW663PNmaSN/0lZ9a4VE/g/cUXX7zkbscwV1dsY8c2Ctubo/pO/0l1qU85Kt0bEIyZrj2V1xxzAlC/5SB1IgkHgUPd+CYr+kO0QfSkeSgtpn6IZADPnKr6Zh8I57uypUAsA01fAbSccACag1g5gDCZ22wq9awymnuB5/prE6I0H/sNHM2XLHffgTPge++3rutPqha7op9O4yjKgIQRHWG3lqRxDTBt/bIJ7BonX8ShefnLX/7y8lTC8/VwJHAC6IczlnfSkwxFSr78wJSIfEvGnpFfwCWshwUAkoFYocUN+zKcdSol6lD83oWSsaG7CUSqRorNBjobZrB0wo2UHqMATGkf9ls4OSVM8da/dQ66dsPagAPQhD2sDfq5ABwbL0y9CnnD48uMZ3wA6OqXhoINWZArlN11NnhhG7uu/yvPUWiA1U0OAMPI8AOo5sAxnWNZ/2WSXbfRBAAWk2szk8ldu5IbJqnrbdbqGrml5O/sZI6AzXScB32o/5im7nWKh3kEdNYe8696M87lnpazWz/rC/mbZ5VRmzmP1YktrlypE7UfMDAmy36Z77UPk9g9jXuAQf5rbG4A2nFqADRA4Oi9yuPMAZeNYa/kVJ8CqwGZWDTzv/pENTDMHJz62G/KsR4BaABZuN953YHFGNfkXhm1daMctcfpOJ40WFnd03zuNykM1qV2bB8xr0CRSAwAXVnkIwrBMeDwWfvVs6xyoC+nw6kcjt5bplj9zm+2kbUx6v7yqWuvY97Sr0CYXOZ+cya29a/PHNjaCDQ7WcPn6gJqAeVds/0GFJsX5qlxMz85ps1bjpS9JK6ls+q7c5+dwIJ4qXx50K2vnIDmHMdT+lljUnnOp6+O1lmvyug6KTecR5s3OZh0TPfYyCgHnePfvZzx5jvdtoD5aHA5bnRN79WdY5fNfPvtty9PStz0kDsx2mcltyaBE0DfmmgfZsF2nWdMU2YpxBQ6o7LAGaO17BQ2EjPiPgpb6sY+oS6FuaEwzIjyU8bY38oFrlKCABhgCEgKe1Y2NjClXb8Yb6HIFHkKWzixkWVAGFBGArvK8LgOG9u98mSx4X0G7Chw/SEP5XQ/QA2wY5mPQHSVvk2XwugMAWZV+VI8qkMbNjzJQGfsli2ursa5fgptL2itHxyoBZnYbw4TwGj1mGPYus1dV76xTY42ngH5wJO8TyyaPpHlRhCEyQE5QKk2ekwyFrF52RPHWheYaY6JUHeybT5sJKF+6Hv/108G3zFnogzLgDG+UlSAltZh39XGwICnPQLv5nRlJi9AtjZXn7QOzi5ZNvfrW6DQeeD6AWDu/JMCwZE27thJrGdyry8x0DG0gczYWnnb3e9ejnZzoPbaFFbfKqN2BVTqBxBjvqyTLjpAJ/S5+9M18nLTZdhLYyxNQhRrIyjJs89IgOZf8sIk17/Y4tJUzLnKlRYkEhW4y1kJQNe/6mxvSWPZ5/RPcy09UVsdlbfpTPWZI9w1onfJpr6SnSgdJ31JB44PR1UaR9/3PyLAmsBgO50IiMXQ9q6N3YNJTs6ORbTmzUkOYnPP8ZPIkN77vfpEk7DvomjNJzngXSt64QST2sFh2DPI5eBbAxym6lz7Juqy0ZVl7jknXefZAa2f995778JAJ4Pz9TAkcALohzGOd9aLFPxXvvKVx5uJsJareAE3BucY/mc0Uuj7wvwytoxh16QEbeRbVjFllbLEqgrdA6m1Bbskj0/5XQNw10YPOsCuAbspP2fwAtzLMFOo2Jg+938KHTOEPaSIF/xixjNsy6YIVy74EWJONstwag9wv4wiIJgsABx5g5hYxmJz2esDYNu9jnMT7sXQYKszhLV5mZjaIZ+V81RZlZsR7Xr5xJtGwUAH9gIbjKANUaIOjGdjVj2FSoHl7u3l/HBGve8WGMi1FrJflqnrklXf1f+MPrBb3wJLMbXO7mXEu3bZVwZ2owLq6brmaOX2iokEvvseY2Ze6cem2cgf9ghzx+thiAFk0RhrM1nJXwdqzeNAW30rfSBguMfKmc/ezQUOFlAEXCcrY7rRqsBlJ2s4iQLA7l1EiL7g5JgnlR0oCqzWVmkfnKb6taBfOkf9VEbtT+7NMecSNw+OubIiENb0Osocw8qqrY1fTlXt6rfmebmv1k/3OjOfc+XotnQNMNr1yUfEwjgBk3SdVBX9ag3XH85Teq3faouj80RerEn9pa+MIydiHW1zx1xuHKpjddfOj11vCBepfzZB0peVrb8x7h5OVHly1mszZ4IDjExJZs0lJ+cka9GL2ldbjV33ANCiH41z30tRUq772Cs6f+UjvYOOT6acu1jo5nmObe/n62FI4ATQD2Mc76wXpW50hF0KTVgNA0hRHgE049rvgPamSfR/CisjQglXJpY4RZShzLDsjnIgCHgQ3svQLHgBwhh1wGVBZ20T6nP8GaNRn21e3HAwQICpxrwy9At8lGWgyEhIt/5L6dAvihyjkWLG7ClHeBn47lpnAgMvvWPjAVys0LIrwCiwsCF0jggDw6BgBbFTwKV0AUBfmkftwPZh+qoHOMRiY7ywsM2NPelC1AFYT3bYnuraMWjM+n3nn2sw/hyxAGgMVr83D5z80r02PWX8pTEElGLKHDG2sq5ejsky674DUnqXQlI7chaA1drTd+QNPK/M+g7zGOPpvGbXVD5ADsS1zqqjdVUf62996n4pMbU/EBiIrn+bgiUSIKIBPABg9RfjWts5noCS0H3MrCcFxqpiLAEPLCMgg7Wnc2p7ecdYVtEuAEfUKPlYj8BjnzHQ9bv69yEku2asCZEX6Qm9Y8rru3mTvnCSR3Jszii76/Yc88ai9gcKHaHZd7VPbi5Q6bi4fuMEH53ByvZocA5ycpUfDTTXbnpjIzNHp4gczNvaTzck59om75pO3Q3A5mH3iSjVvub27p1BcIhspeud999v9rPU5uQlEsmBr87mhcd51zYPEsK6NxYANIcjsN2al7a1a8uc0V96XPRrU6yODjrWvzbkDDQuzfXSOM7Xw5DACaAfxjjeSS9S2IHJnhKGQUz5HFkyrABjukB1mWrfM7CUcIoHgAZOGZjegQmGA8gCoLFqKdjqEy7EsG1+G1CaYrWLP+MtHaI+xLp78lnXST9hgBnOZbMxvUDbKtdlrOX+ARiVD+B3HYeicpLXAqgFs4xj99gABbwqE1jHSPe7MrAm8nsBoOrVz8bE5rodWyFszP4xBCp0DjQ4Bq45tE5G5WhjZQA6AGCGqHHIGGKgMUXNzX4zPzgd+lcZ+sYJ0a+uqe7kFmCJJVpQE3DvWsDEY5crM3AZaxhYqm7Mf+3H6gGNgLDoiHXCmcLo9Xt/lZWsOJLJfFkufeQEJBNjD2AaEznYfY+VAy48yU36hyhE5dsgGbCTcsShlW+OxQVSOWI75zme9YHjXVtjfQMvWMPubf0lc+UvWPU/Bjc5ff7zn3+ceiV9hjNfvRyM+t392m/+S4ngPHTNypIu4NxZT12TjABRETXOI0AcCKxum3eteecPNy8bAxE2kYXat3tBpO1wzKSbmTfmUTIg2+TL2awNydSxb5z22u/PWEoVErno87LUdK++mhsbZdp0Dw4QJ1TUsDYjQGrz6tLsQbJzrJ/TSuSNaw8AzYnkQFZWOh0xUxu6h15hD4z/bjjvWn8cXE4B3ef+1SfYeREX89kTbJvnnRxzvh6GBE4A/TDG8U56EdPWJplYKY/g9aAASoVnDiRKPwDEMKYMKgCbspJSIZfPtX1vM1MKNUWJeWRQ7eYGuANZGYqMn41KKbUMgfuxotXtwQsZ7owJENs99dtGnAWLcnl773rsEwObMQGeGGVKvPZRzLV9wSIWN5mRCcOUEq/9DM+mhgh3VlfGpnflbp4j5wSTpP3YtL5nSJfdbMyx28dwJRZuQYQxF62IdZKCwqAqn1MD5AC1lQsoYKYaV/NHiP54NBiHIFkC/ZWDcRSK18/K639sVOOT8Q04Boz7rf4H9gJaQGbMbAxofwEgoNZ8Nj+l7ABvnArzEUgGWHb+kRWAKmzMGe396Iwss2e+1+f6h5HHPi4DLS/VnKhPsWetP6yzvHz3Vx4Zm3P0gH4s6+vpgckx0OIx3rWTI9hcXl0CJJqblYFNz3lpTgDuzSGRke6zRpJtspJW1Ofk37h6EqDfa5uj7erTrnX5s2RUm4G6dVJr04Lo2tK4ePx7Y2EtNgZdW6g/+UqTSrarX5w4kRya80CquUAP95mcbaqrr5XrfG3Ehc2FlUdfSaXBTNNFG/FZ3S79yPze6Iu53jX74BJRpr5PJv1xMrsfgG4uSD3isACo5oW21MfmsGPp1hFLjuZF77263sZDAPoIiDcSgdE3N1d37lyv/eyXU0WSbwD6D3/4w53Y67OS25fACaBvX8YPpoYeFhDjFrBISW2+rPQFXjnF5nuKN8Xjt2VzgS1KCDtHycvFDLAIDS9LIATOgFS23eYOzK8tWCQsrMFJSQeWNseWkQKg9QHw9K4dwHvvWFj9kK+MCV2mUjoA8Fl5gFV1YNyxicKmDDJm2COq1Y8NSQ4LkkQM9IfxxXADCxgtub+FHzOAy1LVFukGldcfMM1IVR5jLkrAuQDIgcR1vIwhBqnP0n0w9upq/ICu6gCEqrs6mgMZMvnW1Sdntj4BPphtx18t4x2gSgbazOFoXfQ45+bJRi44A40hBwZzB+ADhIx2n7GfyX3nRGUvUExWwvhC9H3X3DHGQEL9t09AVKN7utY8WGevtnPesPsBr9ZHbXBfMmx+bYoE8HRkjqtP/m5gyaOoMbHkWflOXwBCyAl7a7Nr9e8TIK3F5oe0ncpILsAokF+/RRXkzJJXjlLAfuXYb2SGya5cZTsFhW5xjrYnqEoNq9+OcWsu9ZcM0z+eJgi4csbpDWkLHHaObG2z3jilUhqkj3CAq8taMla1rbEF/OhhzLL1RhfJJ6ardj7IWdcHus4aaw1y8JYtz4np+2TbuNr30rzrOnnr2s6xwYLXlvRMDgNSwvGLyY29wVh3/W4i7B6O7DpMN0VYMNnsmXlnXdPVoj3ZrcY3/dFpHOfrYUjgBNAPYxzvpBcvvfTSJaSbAs64UGiM/yoy4VsGBkMAUDJiTsVYpcbgLQgPnMSEecwtwLXMFCEA2BgnAEredffYvIadW6ZI6DSjEYPRRrHNPdz+bv/0n6HFTvS9HNQ1dPWT4pWXpwzGBkPPUGJhMZVOEOg9A87AknP1da2Nl8tcY3sA6IzCMqL9XnsyxI135+0y/kLL1SPlQAoLw4ntUUbGbRmb/t8NYRhEzhAAnSH1VDIAVA5vABfIWrAJAO55vhhooXftEuIGvOuHUHdy63NzSCQDqGLIm5ul+fRX+9ax4hBIyWBwOTfJaMF7basMmxGNjfGMbfWkzOQkDaM69R/Isx76nOHuoR7OGQdmnaDTWGPazBnOSe/2IOSk7IZabLYxq9xd09pivfXZnA3QxfT2GSDc/Fztpw/IpDkjtaV1mU5KDrVlnUxOmvutQbqj8uTjV6Y1lUww0gtQOfnGf8P03VsbXFM77JsAPqX4HE/8qDybCPcx39Y6p5ETpo7erSeRMQ5AfZMaIc1O3rFoj7FLHpsfDZj6vt8ARiC0deE0lJ03/c7xco/UrE2vMS/qu6NQA76tM+1DaqSbe6U/bAx2ahEdShYiGtUlV5qTuTrWnKg8G293E3Oyo+fXEVRGY4NZF+FAOADRyW8BdHqiNfjOO+/cib0+K7l9CZwA+vZl/GBqaPNgBjzlYfc0w7nMgdQIIJqSSzH2AiqwRBvu299dn0L2+FtHVTEcrhe27X1BWddloFPU/WYnu1Bq77UndqA/D4voHqkjsd8ZDMZ5w4YAL+C0DKp0CyCT4TYhFnDvfdjqZMsgArbyFl2jb/0O7AFwy4YwgvogxxnrDNgzAtrK+GVoPFkN6FkHQXiffDFVmB9MVfWs82ITTtc3DzBSjuFykkLGVP9qY+UGSGJ2sHnCq4BH10gb6Z7GFjvXO+Bae2pH77XTrn1tT47AhzOCOUW12Sah0jiE2LsHK7dRmFUG0hqwa9KQnHFbHTZ59n+vnLnC/PW9/jqpwvx7krLpsdKFjwMLWFxnDQOJACowzjHCKDrNxGk1Nuv2O2eo9m4qVnLYvFfrUx58Tsmm63C6dj9B8uk+zLwNZeZB69MpEN1P73C26AgA2bg3p6UO1AbMvPQ09e6c4XwDg/22jt46UM0LILs25Pg0Xt3TGvIY68rysCbHMAKfxiBZOw3GGHffOr/YalE2zKmIiYezNO7aLTde5MhYisRsChmQ3jzwZFZ6kRPUNRttode0pbZLUZE+40SO5OHJj82b6lBPfTMu3dd4i3wZb+vIUYjJjOO942At9Z1zoIs4YMXJb51cOh+Arh+cQQDaOlq9y+ZE/GQ7c8x++9vfPhhM8N/ekRNA/7fPgGfo/xtvvHFRAimTlJT8O2FQG+dS9CkObJvrel+GAsjCPmMFMMUppP7PEJV3HRORQs+AyhMGQtzT7/LlAPdViDbQVDZlzbilrLGUKdba2ncBFspaWL6+yYVUTwoV21Q7KPTacwyTL0gBeHvvOvLbsOCyGwva6xswvPmKnA9lb9gToFDOsjhSZuqnsLx+OHIsFqU+kblxq34AWg6nazD1wuicC0wZIL2gdp2ixi2QYfd9v/VdoER6SO/riPR/87SyydtcvCmCob9yFutP9wby6rMTMWpj/WtOAAMZ6iI0coWlQ2APrQWhcX3DgjvGrnFuU1xsdowVY2yZSpPpPnIHCP7TUjaXKj85BRh6Ut4///nPx/nLHCJzYEG5+W4cAgSe8OYhGq3J+pHMjHf1NQattd7rN5aw7zb0v5va+h8Ybo7I903XmDsiTYHO5kFjcHRyAXFRJXJOdjba2RRqI11l2EPQfNWHvtOv5oqQf/PFySlSIMw566D65eM2TgGpgGPrqHuSoXPopUeoS0qL+QjYJQdrmJMG7GM/q8vm3eZx9cb0chZFO7qeI1D52GtRKCSHtpayVLpJfeo7gLv22C+yY7ERCpGNZBSYd4Sgc6+dkd1a8hCr9Aq2uv4kq+SSTHb+Vw+9nkxs/mZj6OHkwo45eSeZcEr0m9MgQlObNyq4Du5G/Yxd9UlHaT0Xwfvd7373DFb3vPQ+S+AE0Pd5dO5Z2956660LA5YykR9IcWLxgMhVVBQc8HBkW+XuSafAllZW12Y8U9aBWScw8PqFfhegZqBTtl1DkTE0Qo/9xoClJAPJzpLFaFZXSi9FLoVDebW53ylTDGZDlsJ0/BbgW/sy+NUrhUC4GiivL2SA6cCiKWcVMwMFdHJIsC0AEJCirWt0l7ED4LGAwG/3B7oC0LGY2BrXYRnXKcBOaguQvqCs/20+M47k2LuQfP8nK382iGZEA9QZ4Yxm47ZnFSeX/gAuDJ25w4hi97uuPtk0V9ttHAx0YMUZ1641zoGC5qiHP9Q389f8r/2VuZGI/q/d/ZaDWD41IFU/P84L+22c1clxwhYnt/rVe4a9cQX8OMDmrHFpbQJ7UjsCUcmdQ4ndN9fTFdUhL9Wxkp6UyBFIZo7Vs0GxNjcu6RfjaC2Rb3pBvrEx1m4Ou+iGftQWD02xIVE+d/1aOUj1qA1dU/39zjlLVphi813brIPaI90mOUlXAMg4WgvG+7+22NuwTi0mHJhOTlIqgOh1Yvb85UC0jYx0sncOm/VqDgHQtb32NE+zBY5vBLobcyQCWXDwsbjr1JgLyaP5l6PauCA1WhMiMiIP9jMkTwz4ruU9ZrK5WTuSP7tDrwHQzf1O7kDK0JNLNKzuBpTXtnBoNypH1yWP5nXpOfXtj3/84+MHBn2c9X3ec38kcALo+zMW97YlwlAx0AGEFKKTCGJQjmF/ypgCojBTMhvmSsFsvpz8z5Q1prIyUpIpayFQSqp6u4cRqZ0YNnl/0kTkZcqdqw8p2pRm91U+BkuunXoBaAYBUKys6gbUAFUGZNnDNeDCvwCv9gNamDVMYPWtUsdeMhrLTmNMKPR+c77q0SgC6cpv3DCc6gBIAhyB5wxcBgfYrJ767YgpYILxlyvIqC9r2m+MVveRJ+Cl7j1RovuBOE+fq24b5BozTkf9ae5h0NfJImOAqv70f2UXZZFb7YQGgGPBXuVh3LsvMNFc6V6AKtnqO+aNw4Htqi2B7xdeeOFyys3HfS0zxgHBZgr17xzuu2Sb/FoLAZjGNlBjjgq9Y/9ESDh/9TXnc8e79nNcKh9I16ZN6bB2REwCGsaV09ocSd90n+u52sxcAAAgAElEQVQw6s0/KS02x5nn5jN9Yr001nuUno2l9FHlLDPe9R7iIeLV7+REzwGZAFblBfI4/dKResd6m3ec/X4DGpOtXHzpJ+tQi5hwfPcJlk7FMOcbP+lezgqvDVj1JQKUx+FbnSBlqYhg66T5nl6mBzCynOveAejV0/TLAuieRhmQtaHT0aWVXznGrbXudJ76TN5SKlqryaa5X6QEuK/ta4vYiuZ8c7R2AvnrSFi/HG06YPWwOWfdAOnJcgF0Y/D+++9f9Kgx+rjr/bzvk5fACaA/+TG49y1IqacoX3311YtCkj8MaFKaAOGywylWwEE4dAFi3/V7dVA+gCSjkhFxzm7XptCwanZ0V3e/9S6knyLF4DhNYUGZY4tScPKcU6DCzZjvGEmb8NY4YkgpXeARkLcpjWHetIH62OeUMmYuwJDBFe7ERjNggIl6+h6QYFj91veYO07Csr8mXd8x/EAWY9A78NF1AWjsFQMjDMv4KM99QtiNuXnCiTq2wRglG7npHIA9Xq3fk5NcXIyqHGhMU8YSEAbCGTas/aaQJLOMbgCGs1ebgWfADzjQR+OGmZXa0VoB4AMKwFdl27iYHAMI3/zmNy9nrD/Pa9NfKkdeOuAIGD2pjmT9wQcfXMY5QN2Ymp/JQO5sMuz7+m2TLcdN6oVoSjILmNffvsOiSsMif1GZ2pwcPUDDXAj0iXKZGxy/nA8b9uiOZN1YcuY5o8a1NYfVxiZjjRtXa9Ljn2PRPR6aDjHnrQVgVbvqq7lQXRj75m7ydYzdppzV//RNc1CeLz1T++TYcw44FPUVAbDl0R0AcjqlfjTGAdbe19HfiNnm89O5nNcF0DZ2m3/aJEonIoEFNv8aC45M67vz19Mvta821f9SOLI9XduYOEs7OSVH+xqAXHnt1SUHmhMoclUfKr/xq67qbn5p9+pb5Yq0LvssSrMRrcqgA1cPJcvIp8rpqZT95bycr+uWwAmgr3v87qT1GcoArE1SKTJhT2FVLAyGa8OHDPeyJ5hEhs3pEZQXpYvFKfwlxQJzVxnVx/iq07FNtbN7UvA2HwIEm6upfxn/ykqZ9p4hl4tqQxAWoj5hIFapAox9ByjWLkyg/mJFMnbVVVkcCQ5GdSQHIKCygXXK2Xv3ckCABww9YAkYGwd9yED3ErbecOTmmjN2e14q8NE96hUy1XaAorYLhTI0mEwGUU6jvPHurV+eFMYIZ5A211Kba4+oRDJp/HsxvMCkFB8OB9Y72QBj6par2zVOf1gnQC42R0to2EZHG1PlWAKStT9wEHi2eex5FvQ6oOYFpwlIAjBvqgcznvxaO1J2MMjrbNg0nPwaQ+dwJzvMcdd7kAe2NFk2L6S/YME549Y0h1h6V2Wtg5dMAdkYaJvFlN08qh3ATeVWFnlw6PSpdjmWs2uAac4CwK19HDF6CqCl/+gEzla/77nGdKgNdHKu5d8XzUhvYdXVZyOteWuDYP2Vj2+Oc66BX9/X51jXcuAfPXp0WRucZfNG+avbbFitH0XsmrOiLQiBnWcicZyp1ia5cmTopOZT+fgxs9ZbOtfxb5VB/1ROcuh3Z8RXDueg+xvf2us4xPrcq890TGU2Dl0fiJYXTtZ0uGgKu8PWcZgw0j6zYRwsjlT6oX7Xxx6m0nw7X9ctgRNAX/f43UnrYwLa2LQncABRwN4qzlUsKR0Kh/EGAoFKQBQAZuS6Ts7dskzr8WdEgTzsCbas62Jy+kvRU5gpYuFgyi0jrKyMS2UGBsr1C+QEkoB1CvPoLDBQR7BSfwIZHAn3MSybhlJ/AQVAFzMCbDJWQCNQDqD1fcYDAAf2APHk3qvv+045Wy8jgMXG1gA6AA0gUnkbTcCub9i9fmN+zIsMYG11ygAnIcOmX5UtJQeT3G8MHcYH8380lrWx8swbrHLfZ1ADKtXbNX3XuGMeAzbOvsZGMaxk4Agzm02TlTlU+fuAG3O071tPpW187Wtfu/T/eV/Gz/x6nvKSg5NHCqt7PDKHb/NRk5F8dAA6eSZvG7qs+WQppC38nhw9wMbGPE4GELYOQf/bDFxfAyaV1TgAaJw5c5vDLgq0wLf/ASkPhvI7h5szKCoGGC+okm8N9ANkjUPtTI/257xoqU/NFYx/ILj5mM5Jb4l80Ykbzet/81r0rXqM/+rhdcprT2OWU/qXv/zlwvpKr7Hm9CG5cWbSobVnjzTEUtMl+roO/pIAwDwATc90fwx0oF57KjsA3fj2chypdZveoFfpuuxSY1g9tbW/Xta+3HoyqswIkxw9c0+bjg5/ZS5bv86F8aGTqpN+qK+1M4cjubYmAtByvZ9nnZ73frISOAH0Jyv/q6g9JfaNb3zjAkJTIp7QtTl4lAkmZhlBwHiNWR13agSgCGD3DmyleDI6AHRGCmvhOjvzGT1sUp8dg5Rh7zMmEjuACRNu7/sAQ0ChewqrM2Rdy6AsU85YYJWBQzmE/Y7lBb6V029YfGDWO2XM+GH6lonGMlUOdlwqArljhAHojAogS8lrlzGofxmb7kkWNpo19pv7yXDpj7SJ7pcnitmWKiI1oH7ZTS9HvfoBmjXmtQMzuiCnaxZsMZaVUz8B+ercPMr6gxX0IA5n0DrRwVwHUrCPmE8pAFhPm1z7Pta2eZjs62NrR/59bazOwHNRnaIr5sfTKATzn9F2zxr3vjP+T1Pmk65pjAIXAZvOksbS1sdYO6c6JGsMpbGsPdZm5Sf/7us66S7WTOPx73//+zH7aO5juLHHHCdOV8DR8ZMA9K4fka3qF6VpLpAVGdINjkprrjXvPeiELDnrnDZrvXZKGVBnfZLGVdv2pA7y6N2TGB21mb4LNPa351s3FnJ4bahd3bDOA4c2udV2ziEwl4zq69///vfL2Nogi3m2B6Xr09ONr5QSp5Vwfq0rALMy6BHMsLW8ALr/gfz6kZNWakPvdENjW+pD1zlNBDjGJKu3PnF4XQPg95mTsPsT0mfpexsP2S96RcSMc2qdcITJfEkNfcK4G4vsCKfnBNDPo5Xuz70ngL4/Y3FvW5ISe/311y8GAKuUYcF4Al+UCqOXIsFMMPqANoPDgPV9RgFDBKzKufM0QGz1btgB6AD0lCEWwvmqHrMs77D6sFuAPKNhR3agOubdGcQ2AWEvGH/97vP+j+nt+8pmzLC25AbMNwEABAYS673pFcu+AtD6QvH7nqFn0BgtzkZtkRZB/lg1BiowkbENFALQlX/clKPOwE3t7vOycBwl4CRjR6aesGcMlQX0Z3gwzMawdvZdnzkC9UtKj3xcc6/+9BvD1r2Vi8mqvOQYcKk9yaW5VTlY/DW+9U0qU/XKt65fyYrjJLy+R5V95StfucytWOtnZYylm9SuBSr6mczqR3/PWvZNSkik5K9//evjEHv97q/5EIPKma491ZtcOQXJru8a6+SUPAJfyUMKUPIKyFUex8Y8An6Alb5vbXpCZXXJNebM1o/KsfnO/31v3W37ar9cWdEOzrZcVc5kwJrTZj3pU7pS9CLnontdK+1ExInDUXlSXbq2fqXvSpPwBFFja65aSxx5uohe40AZT8AfgKZXyoEORFd/Y9SYGDvMM9bbPO5dtMm11tRNTpzxr/xkaoySnXXe/THi//jHPy5zDGPfWkwW3WOMqiNZclQqx5pI3vLlG/vmSdf1qu6utRGy/uUElgvu6LyNeJgrRxCtvgXItWlZfnq4MuiZIk6NZ2Px+9///lLn+bpuCZwA+rrH705an5F/8803L4oo5Q9E7RFkKUJKG9uARV4QrcGYDoxj11Q+EKosG5VSPkAWoMnTtyGLMatdTgepTI9lxrrIPWN4MSmAUkYl5Zjy/tKXvnRRwtjkI5O87WfkGAYAlMGmiKUYUNbLmHXPMvtClBwLDEntWOBNSSeT7ge4GdgF5xhs44LB6do1DpVZPZXnIQeO/uo7KSWcHeU4Uqz7pXD4TZ29AyIAV30H+ITKASEGKuMDZJlDnopZmYA0mTKCvQM22HI5khvmTQZAS2VUppB7ZQOI2ul0iuYgUFPb65sjzAB5ecIx3K+99tqnPvOZz1xYvad5WReche5xJCP59x0gsew9x7Dfheafps69pvoDyj1Mpz9HQLaWPJIbu4iBNPc4EsAsp05+qk3JlZOjlpyNTe0FTACW5olNhnQGQM5p4JhvDrG5ALRx1qxP878xDVjZOMihJFtg1JyszupPRwWgOWo2T2K87cOQP951ta96HTNX3ZXV3ouiX8nB2jfmxp2ONE9vOqWkNpqrnFF6MznXxlInmld9zxGxH8Nnax0RgMgQKVjArh5z1lqu/Oqs3+aCMen7HvbTJtYY6MYmvS2FY3VW18pl1pfqlBJjv0T3SL/rugB0L85OdTTORVaaexzPjQYpV+pS9y/5wGFBFtEt2utz4+y0mMp89913Lzr1fF23BE4Afd3jdyetjwHoDOiUBGOXoqewscrABcYFgF52asEvY0dJMe4UcPcD0IW5AxtYUnX2ri0YxBSpHfuUZUapcjOKGf+urWyPi3Xgfn0KIPR7BvGrX/3qJYVjQQqADBgwYACUtlHu+ox5rW31A7ODtcHSSemoHqFrhoZBdFIA44/l7h3QWPDMwVn2eo0PgFufAizSQaq39gCpyTpDJByKVQcqGrPGKqcj2fse051cGVZH3wF2IgHqXDYRC9n4NH7VKwohVF7ZOU/kDyjVz8r2KGWOAZDWO4aZg7JzOuBDJtqE+U0OycYpITvXF+QBWQGsTjB48cUXH4OtJy3i2sLZAvb24T9OrJDvbuyTOZkK+df+5wHQwHlgI8YykNNYNIb13ykG0ltqN+Zx5yHAZQzql1Qf6RLdWzk5PL0Ln0uZ6R5nI3N6PZVy2VKgbyMR1q75DvhVjwhHc6goVAxyfVsguPstrKlNM5M25CQgm5W71hGLojJY3O7vOvsL6nd7L4pQYO3VdYzY0D0bDaxPC7r1X5rBrr/Y3sYyB7DfFzg7Qq/5Ra7mvXd1qWOZV3pdmovfKq/1qE+9N5dK4cFAVy4AHYgGSCsrWQHhgLz5WT8au+ZS9WW7mivd3zyjd536BEAXAUHAaCcd0H3IIjJc0gG5QrdxXkUju6f21o90Qm15++23LzrjfF23BE4Afd3jdyetz3P+7ne/ewGVKRJn7lIYQB7mKYXDaKYcXYcJAUL6nPLBmmIn16jJKwzMelIgA4DR3RzojFIG2NnANjfZsJTSim3IWDkySn517QqgxILU5oBgG7xiogF3QHBBPqAG0AGpQrWAsRBxxk6eaDJQJnYEoO4d+wUgVwdj7wzXyug68ugdUwQkA4DaJHUB4GEQsMCVF3iwcSd5KR+4Bp6ByN4rt7xeZ2djwgFgfcUkLyDtf3MES8cYYYWE/Dk0yYCzZNwZZsbORr5AFrkwwIwflrN2AjiclfpkvDP+wsnAeoA+A+zRzKIprZtNNZD3nFMmt9UCNuYLTBqD5ioDXFs5h7Wxe2Kz61f/A1PWGwD5f6kkHIFWOkf/c6iaK/W78bJJszE0btjb5A5AYecw9l3PAWkeOHECONrIEscA05ycpd50n3W/cm3OADXJavUQoF7bMdABy9hMc7L+SefQduuo+hrfxieHLj1j7Zo7dB0GszqlBMnvxa6mk2Khk5V1Zl1LpQAqOSAiWsvuitKsI179HNEcovoo/7p7PczGSRc243HitH/1cHLgAHNCOcIYaG3oWpEFeiE9869//euSxtOc79WYRl40x3tZm/K1pZCtHnICU+PY3GgNSvXpOqkfiJfAdjJo/ZoTa7Oqd3V+8jSeyWPn4aZ0ICIWaFd3fUqe77zzzgmg/y8V0ydU1gmgPyHBX0u1KcWA5Le//e2LQUh5paSO7GHKiYKkYBh0CnUZWcwpAMPQYYgWRKdwYhJSPgwKpVnZTtWofV2rnRmxNQYpQpuEar/jxwLmUifqW4q8dsUUfv3rX78Y5s1nZoQZ0doK4AJ8XS83W2h0U1o4GwzDbiQE3Mhm2WAb0fSbEl/ZSzXQlgyW9IYMJ+a/uoWXyTuZSBup/c5I9SS5bSfjXz2Y0dqT8ffIbe0C/LD0jD4ZYiYxZ8kY69M1x5xahjdDafz1uzJELxx1ZUNk/ax/sVsiHmTTbwBZdXI6ODvdRzbavwx0Muqv7yq7eeMIxcoIEPUI5JdffvkxKHqSHgCIGy9zRW63tdLnfVCHedP1tUFEiGOib8+je5JJOiCmMOAV8AjwANDAm9NSsOJSazCcABfwjH3WB87PsryADfkaj77npMbwBVQ89Y+zaS1Yb1KV+py8ML3NJ5tm6x8ADRBxJIEtqQT1pznf946oA77M/XUW6ydnorqTK/Bev9J36R9REg68UznIp3eAeJ3rdRCsQYDT3E3XOde9MjYiU3+SGca236wJoNDn2r6bgBEoHA9RlMoTVdMmay+5lsIRgLaJO+CcU5J+Jn9Oib5wEsndA75EI218lLfNfmC963+OUvO3Fzu2rHn/1yd2jI2q/8u879ziZNRu424/TnPzZz/72UX25+u6JXAC6Osev1tvfYs+Rf7KK688DrUugF6Dt8qihmFmfb/sGrCSIqQcXQeQdn+/B3YC8UJxq+i6Z4+lSzkBX4E6pwMAyAB0Rq5rAzgpasx1YKDzSFOMAZ4eHpMxk2vJMAnvHUFJnyurep3eoB+AENC49zIM5Ab8YJeBp8pNyQtlkgVGlSy37NqOvQHI/C60j01agF77U/I25diAV939bR4k9rDvsM/VyxBXD/DO8JIP9nyZne5juDC6WOeM2QI07J0QbTJJHo2rxwCTC0dnNy12PYNpDi5jjynE+OkT8JeTkdHfXODk2Lxxokf1BZxj54umHBnn/Yx9x94CHs6uNn96d5ybsUn+GHPgs+84KKswgPR1bJ9GodRvG0rrd6CnfQMBQHO8/52dvP0xHoAPwCpiBKSIjBiH3TBWeeZ95ZiPfZeu8BCSZBOw42wfZS7qACgC1YCsRzxLRal8ugagkt5Q+9In5mZtNG7Yd/oQeYCRrAxpAsmsvjd3erhTv4lW1A4strETUeE0WtfG3nymtzhXQL0nLHYd52ZBIVZbygXwyBHWN0xs5ewej+RPVsC+9B1tqc85nm3mKx+7tJK+iz32tEOOmCiH+gDp2mXzrg3kHHzOWp9XL9audFtO0gJoUUHtNAd7p0fIlxO+64YeM87snnTBxj0A3do5X9ctgRNAX/f43XrrU2AByXLyUozO2XQs0jLHlCu2FruzAHqZEQCMcuwdAwDQAULtSLfZC7smVYKhruyMDeZnN5tQ1oF/DkCKLIATw5FClvtYjmdl5zh0fF+MKgYTg9LvjL3QJsVZH+RCYuGPOZcADXaCXDB4jC0jnPKuDEZAOog2YOMYNiFp7cXeLRsEWDFsybX7jEcGCUMF2AMZcly1G+CXa4zxYfClfywLDzxJEzGuGbwcG+HS7q087cJWAhRyY2tb44RRDEg1xn3uNy9OTp+BY/MYuMf6M5rYtOry0I7u77NHI8dkZbyTRcxXa0eKhaMgW0v6tQ6juVOZzU9RC+BPVKX66os+AIm1u/lbmWRQmV27c+0IoPVvnVtz8knKhYxqU32Pje74MQ9J6XeAOH1Ru2qDx35rX7LflBS59dUL+HJSAHPM4QJCqTuV1dzZoys5hPWJkwQYcYL1k87hjASqnKQBsBkHQLo+yEtO99BF5IqJXJ3UGHZfjmZAubktFab7qyvwGIB29N2mPKwjACSan0tarEPKQe/e/gckrWNrQdSLbj06X+rmzNJDyRfbDzB3TTLpmrUTfS/dTQTJUYnlQQdoK6NNtuneIjkIADrKeJjb5n/g22ZB6VacNfONTmyMAu7SrwBeuo7zYAy7nj7vGuuEbqaLk92RWOm3dJojF3/xi19cADS53LohPyu4FQmcAPpWxPpwCg1Efvazn70o8xSTUxjk0lIoKTaMDuZsWdRlwNZAA4TSIvY3rEieu4dULKBkRLGRfQ5QAG/d79gnYCdFnaGvL8Bz7ynLwE/KOzBQWdX55S9/+XJeL/AO5AOd+qotlGz9lU/ctQzb9hMYXTCu7UAKpo3BAorWKKlLWkO/HQE0uQKTjMWyMgwFFq2xDiB5+l6/L+CXe8xxkSspdxUbxcDUFw5CdWBUGz/nC3M+AkHANplz4DxprPKSXaCjV+DJMVyAp3nHMQMUgVdGktETDtdX8sLSSnkho+rVFydTmHce4BNQ6ti6wHNGFJjqOsAnGZETEOUpa+qo/N0g2PeNHwC3YF8/FxTcpJUADxGFPgvb/yctBmw2R8ohbc04dQIbaHOvU28Cg+mRTUPgfIpQSPXoe4548qVvABdyq6517OtH8yDZB77ogyPLLoXA2gQq65c0JSeM9C5FJNk4Ki3gJVXAOcmYydrZb9KQpIjYLFi7al+Rtfrg6E0OkvYjDgBO48lR3kiSk4eAXwBa2tE6SXSO40itH/nJ1sfOS2upe1d+3cup8z3CgLPIWUm2iJOu7Tp69/3337+kcTSn6i+7ky4AoJOpuQFEI26SXQ4P/WcTKka9vjQeXS8lRr56OoW8VrfWNzLvd+ufbaMzlxgiZ+2yzlv79vH85je/uaSOIDQeDmL47+rJCaD/u8b7mXvbaQFf+MIXLmAz8OkMXoqecmFQUyTA3hEUAzHLalC4DKMGUmYYzZgaTwM8Mkd7IggmdnerU9QMX6Aww+EphSm2FHaKPAZjAXRh9/ov5L/sAqXJWFTnMhOMHGaCoQEGsLLkRdGuEcOcYpCPBhSIrN+Nid34fSb/o4wZVAoeWOx7TN3mP/f/Go/Kw+gzNlIVhLQ5Oo5/kqbRfVIzgDUgbhnUylNGRktbtUPf1I9VrG1ODAAkNqph7pCruVi5WE5MpbFcEIolX0Z/N4BtOwLAgFCP6/YoekZ55/yOxa4pm7v6LkdGG603/XXcGXCjf5jB3s03ThNDf2QnK5PzJ8XnSaFqm9EKv9uQhhG2Lp2aYlMYBtrc1Q5zpbYDWcs8k5HxBJ7rM8bbvKiO2D65ua3v3ZBnHZMj54Nz0zh7eFApOvWpevcsfCc39L0TfRAKHGmndvQ7trZ+Nr9z0HtfBr32dE9zp98D2cbLXF0gvBGKZED/ckw44Mta77qyCbff6Uy51L1LX7AmyE0bOBY3lb/MrLkuBQML3XhlVwLOf/vb3y6srIhFzpajAckF4LQnQl/Wkdo1qC9dt2lO6XOOS6C7sTZm5pnPO08BZt8hNDhO5t86UqJFRaVaA9X93nvvXQA05/+ZDfN5w72QwAmg78Uw3N9GxJwFomNYbNBI6bbwKQnsSMpjmaw+Az/1cJmHDeOtMvY/xrayUzwBaLmARyXOUAOmGIqMkzN9MVz1wWkJDLqjhQKKKfA2EVZ/dQagO04KgF4gkVKnQBmg7WPfyc8EpskEmO5+aROM0AJA4LbrjuF7YBDwFgUABrXvyL4ZL2Ahg949y/glC+kb1VsdTqdgoBbQ2CxX27G2DFDjUh3ud7SXjVfJFItYmbUvoLJgxrwC8usb4350OLDKQsqYs8owrzCOckgxY2QDcALMAAkgxXB76qU8X487BkJjGMt7fumll/6/xw4D0fUDG8g4d6/xbq5i0JJfIAeYMHdsRuPQccgAcX1KXpXhOLXa4B7zuP7WHgAaEBdpWU1lfjee5QuXB91fjmhgv+/7S0bd74FEwI9+YjsxzdW5zo80IPPNb0BT4yvnGoNsPWKg64/9A1jnBefWkjWTPJzG4QmM3ZdD1As7Dew3LkCZtBTzt2vqM2ZbOemn7qEjrePKrs85AKUxWFPktO8AdGNL/5mbxsr8Woeta/ePM7sPUqlsDLToYnVvebVTqoS1Rb7LXusb4ElP1vfmTnn0zhe35krdyInAQAPAlWXNW0f9Jn1G2s6SC7UZ+9xclK8uB1pUiw5eh33Xav9z2vVTv/tN6hcdzFYlp8Y6W5ZuK+2ptVK95+t6JXAC6Osduztpece4BaBTAHnpchod4QVMUSwpsgVsKaQjg8gjZ6QZLwwLwMM47SZCxhfQxpgyBgGZ2lYdKd6U1TKu0hJij1JmGcQMe+V0r1y86k55B6DL/2Ykjn3rOkq3d/Kw6XDDzwAupeo9hY4FxCAue22nf33EaNVe4HoBAXZ4c1sBksrsVTkMX9cHlhkX8mucM2zGubECgJVTWd2/qRv1GxPe7wxV5XiyW0YjWdjwVdl99hAN5YpCMITYJOF7C8AZ3gCd/tr4xAAu0wp8Bnz6w3ph4SrD5iZj3j02QvZdMs7hSlZCuxn95lTzpWtaOzmhHqKxixZbJd0GQwmsNk7NR1GV7u03zgZ5OOpxGbPdSGieYc1FSta5A6ZrEwcEwATYblI41SktwaO9kwnHwtyqjOqtzc2XwITNc+Yx8EuW1a/vR8faHFymFzupX5ULpALh1krXSAGoTX0P4HIgkldgNrATi941jW+/930OJrDHYbLetYVu6/fk1OfWRDoHuAcujWfl9l0AOufL/AbQ6Bnzkv4xz83T3jkbyI4+b6RKma5NZ+5RjeRrDqjTPOGAcsCsvXXu6SIOrbK6xkblIhj1mzPf2NeWZJBzbsNx96jTHKDDWitdZ18Ah0Fet5Sx7mt9cPw8yts81EfrhnPCAReVMSet411DIgFsmUhR455+qM42TJb2dL6uVwIngL7esbuTlhd67uitFJdzX1NSKTohOgpygfAC3FXsPPOUIGaNUVswShnZUFYoM0PSfcv6puQoyL6vbXZhO3MTIMm4AUUB6BQtJV05DuHvFI6Ua8ayTYSB6Iye/mFgMpJCkowD1g/AZYAwh0AhJttnstSfBdDYFiwbBkSdnBeGmJHcz9I4al9OBADZNdrcfY7wCgwlIzm3WDCAhrHps42bJqRUgeoAXOSDOtqPIaxc7d95xFnIADXugWF9MF+wt4AQY0WWu0Awut0D7PS7fF9lAqldo83Y6pWh3wrD1idGtTmT0cc0BYAC0cDoyqe4DMUAACAASURBVMj/y86by4CNB1yYc04AsY4AFikcwJVNl9aKNIAFNv2/Dhk2E8u4kYonKZvKqA0BZtGd1h8wHUDA2tdGoJijss5k5ZAF8GMOk6/rV79oA1lIiWhcmpuOtQu4c76Ux2lfkMQJrQ2VFbALQPd/fagex3l2P8dk5z1HWD+6TtSuvgekRGrSS5XrwSUBwe7vmp5GiAQwRwFta0R0BiFRe3ZOAoSAK70lrQpz3f2RBs3BfmscK6vvpc/R5cgNa5cO2ejUstYijuYjeTdnkm+pc/W7ttTO5FFbApuNG2DNITBXAX/ESHrbUylXL1n/nLNkmIw8BEj6i7m/TqNIBwdrHZjKQ4zQP2QkwkI2jbsnK9beHLNY9/N1vRI4AfT1jt2ttjwFkgLokcOBgJSI0w8wiTxvGzuOoJnxWODTd31mpFa5bwpC16WQbAwrH04OafU5No2yFdrHzqUwY58YbSG56sgwBA7lLQa0a09KLYPfTvAMZMou9rAHXzB4a0CwT5Q6A4ftYVBToM4dxpJixV1b+1wPpNamNVSrrBm26qbga5u2AKPkayx6z1h0DyfFPYx8ssmgxUAL6e8ZscAZkNDnTY+oj+vkbEQBYMOarfOkjd3bOOpjsmO0AF7yMp+wUbsogEXtYZwznjZ1mefrsFTGbm519B+gDuiZL6IuNq95eEpztuhF78fX5lkDQvXXmcCYzF1b1etILo4JB42TCADUfrLl5CWHBRDNLyeY1D4nXxg747ZRpicpnQB0YMQ+iQBnILp51HzbdYpBNJYY4PoK3FUPh9r4CfuvA3Vsj9+E9DlqgbDdYLrAr/4uoBYRAPI8VTCdYL4lN2F/61b4vmvqm8gRkE1nNddqS20Fyjz8JbDcvKrd/Q9AG19jgdEWFQJQ6dbVpZyO5Gnjb23uGpsIu682teG1uvxuLdS+nU/0FufBvDNGxsz4cFTYDGRG+jYntHnSfKne5m66uxQ6T5+VRsaWLICuDdKFKl9EzBrnUPeb+Y+1bp4mb2OzjgByofv3b4kJkU/OGxtonuhvY5AOzbkurzu59zCiTnw6X9crgRNAX+/Y3WrLU3ixDqVwtBuaksqISOU4gjDKA6sKJGGaN5yFgcUi9htGZFldqQaOBEspprScX5oQUkzYF8xgbQkAU/xYxMpOeQUSAyP10akR9avQWuHEFHIGpfznHqaS4sP+AW/LsGLBlnVhhLouAA54pqwri4ImC23PgAFKgP+GCdWvvO7LMHA6Ko/sTZJ+x9YASN6XbQkUlJuXDDIu9UHOoCO1gMsFrfoNBDO2G+JmmHecGVrtXWCMpUwWNtA57aDrpGQAF+QATNQGciNHv2mLucr56L2+LKsNQEsfshZiz3Iyars0igx+zFdzsrznTlHou32Ru+84Vdhx6S7SSrCm9cGpGzsXgRlAtHL8DigCT83rxs1pLwAVAy/tRdpVMpS/ueDgqHyAzOTRn6MJHRtZG2sTGdan2rkPtjjmlu7YbdgeIFqgv04acNX9tcsclDpiYyHAywmpbf0mXalxl9KUY+AUlPRCdbdW0hnpI2BfH5JZ7Kl9G9ImAOb0TvJ0vbleG5vrtSnZ5IB5KFHXk0PyX9aUs013cAgBQlEp8gBg61dtq+/SJUQe7IkQNVgQycFhA47s6zrlZGM9cpCbIzafBqKtpWQTePYUwcpKbpwHIF1Uxrqnj9mC2riORPXTU93LljkBaKMxdEplmj+V1+cF0Bt1WKfPNV1P74p41q/G7s9//vOnHj16dKt2/Cz8diVwAujble/Vlp4ByPgHIFvwQEPKxkkclOeyD0Ah44ZBxYIACRsOxwJSUABB9zDehcY9hEGaRopTeBF4SKFhWFNYGbF+A7Z6tzloATRGJyUeG5Jyrew2gX3rW9+6KHRsNqVYX5bpw8JSngugPTGuPsrRJhMhWQaBU8HAAn9H1qeyFigvO1UdWNyMMsO9RowxADhqf+x7O+JjhuRFY4QqJ5k1JttGkxwQ138giWFyHbkA9Zjio2OygN0JHdW/6QrJbFMNMImAPIao7zklUl+AjH4DUoFZzH2fa7951pzqu4y/zajJEasduHLCQkcgxkavowH4AxzqE5FJdiI81bspS93rWEZtBzIrx4bZvtsojzrIgqEXyel364zjUDvMIeykNXuTUmu9YJxtJNxNo8moPgPkUlWAGg8ewYJLHRLl4BTWh/QPRrO2VBaHQDnmNABcX2pjc6B51Tgdoxacq74HFpNlZWDYA9Hd37g0f5sD6RMRn2Vec+CbL5ULrPdeefKMa7+2msvSnKoj3euR8JuCgvldQCfNofKsU2sQQeEaeevSJpJhczWwbo5JMdEuKSjkRKf6zPmsj33XmFTuOhi1t7FtLJJdGzQjLWpHbetVP20etHm7e9gDAJn+FLkQ1aGH6Ci6gDPJOfTkUA7LOtNIDVGI1VE7J81L964TaI1yzpNr8k0/1NeO7TsB9NVCpEvDTwB93eN3a61vsZe+4BzSFFjgmXEHfmoA8LEAaRnFZSMoE8oPUDmy14ybHFtPdatdKR9MCuBCqS7rlCKOVek3LBP2GgMtRxJwCUDHhqRUGbDvfOc7l+OkbATjJKyCToGqYx0CbBmGL4UL2K4sFlABMVgj4Le+MQ7kp14gsPK7H7MI5FPsDCqAwIB3XUbV7vCMWwaz8pI5cCaVg0ExzozFgnLfYd8AqtrC+C47taHz2tm4YQUZae8MFufNtYwlI1c90hT0nRMXWAOWOCvAsLA7QM7JASKFv22IrBy77AMiOXyl/hzZZw7cMq/NZ4yXTXfaYVNm90l5qP1Sa/Sz+zfPmVysq3VasHKANuABhEqHqm/dj123Vm9SOpXpJA5PZAS4Nh8XO47drEyyrFzAT0TFeDcecpubp9YIAG1cpLxoK3DVHJD7X92iBBjnnRvL2lZ+4xNwbk0E9LrHngAgzENgOLvJzUMzgO3asJucpXkEqBAOvVemlAVn4FeWKNbqHzqkOugJbP86heazse7a2uzEFNGAffQ1Z8Ba3CgX/dz7kggb6SFTtsJcJM/Ac866037M6dZRxEVrqHGqHGlA1sDaD2Ncn7QR6Bfx4KDWPn0XQUjXL8inMyvD9RsNMbcw4RshkoJkDq1DVdttnO77ju374IMPbs2GnwXfvgROAH37Mr7KGgKfr7/++kWJpZxTYMczoDGivHUdpcSwnUewvKAZe0jhULLLftSWgHxGJOUqvzHFiXVVTkDBqQiBlBjoFDy2vLbZQY+NymjUl4xk7HOKvTqENZODh2Bs29eQAYLHEB/DiAEFEpe9B/qSQd9jeutbxmY3r2DyMHgYzQ25VweAu2UzKsAiYAlE1v82tcQ+OxeVgyG0j7WvXEw8J2qdCEZljRsjpV7MaO+MNJkChlIWPBSBM1adwDsGVYRAe4A0MpLGIEUIiF2Gtv833xPIZAgxjbUT2GmM+j3j6NHwzdUnAeiApRMpuk9EorIB8tZU7eg6G3Zt5MKKcboa72U0b1I42P1NW6gP1dF4bD8Bn9pic1vv/+lVPwLOheTlQdev2hpQAyySmZQrTl/vmGPAmONpLGtTbdfWBS3ywZd51FbrD9sOzDePbfTEcu58Ns84sVJUkgmGt/lVeU4c4Sjq154CZO4B0PWlcXPCUPLT58pz+k3rr7xk6RXreNGV1vWmWEjvWodyWWtMeLqy+pJP7Wn+yhXnpCIppD9Y++vkblSOM9N3q7u0NzkVrUjXBKCl/IhWVn/6vn5LddnUIw6e8a6e+mMvAWKjdstDF3XqN/nrHl5T2XSTPq8zugQG/b6yYXv6rvFdXbx6OLlEwjQv+j/wHIg+X9crgRNAX+/Y3WrLM9ydPhHzK+94ATQWKwVBOfHysZ1AByaSYTkCaCFMDBjATXH1ufNQa0vKdRXUGtLqPaZw7KOclxF1PJgd290XcOxooc4krU0ehPHKK69cAHSKD7OH6WU4sMOciiMrv+yxFAcGhZJlZCn96tAnrKk0EeCJMVug0neYtfrcPZVlfJRrFzpw4UzU2PkAQyAjmUuDaTxq86ZMALL6y4gA04xT10mz8TRLoI7BW9YIy4eBzmh69b+8+r7D6JMrYN01jqnD0JlTy9hXL0cFE8fBEaLtPjmxC9iFo5uTzU1n12b8y4Huu31ZE4w/IA4AkLH5Bcx2XbI4vhj+pwG49dlcME9FZyq3Oh0XBtQ6bu1plE2gKEAkBUrbKtPJPdVvfgPN9MHuZah9jszsHoxv8hBhqczkD7D1W2UAkpzydbZqY/OvF7AoJQijWHkiDxz56kEiWANdV1nmePVxgJpv6Z4AoLZz5OqPDYj91v6OZXTJKhkI+duYKiXE+G0Ex3ciYNaV+qtXhKP+OJGotV5/mwsB9dZ7bT+uI5Gj3qVpWJ/aUT/6jlPK+Vs9uQA6nVv99FptqM9tvLXxWvSk3xorOg2Y3ciVKKB3KUHm2ALoxk6a0upva8Ta5Px1TeXQbdVhndITCIPelzii27IpnnzbJsLSOM7X9UrgBNDXO3a32vKMXBsIU+5YsJQ+o7aMEkUh3Lpsst+wEcAy0LiKDTACyCnBjFhALnCSIcFsYwEIguHwEIe+3zOCgZaUGyOaQfJ45XLxAs/lAQNJGZKYxI7yK6yoDAyVfmCQNuTvWgYcu4o5B6CBIyxb1/f/hkDlESf36gYMAeiUu01FGRpRAYCNrPoM7GLrna6yR5FVVnWk7OVF6itWD4gV3gRgfRZyx9Aa+wwmo3mUV2OfAebYNH6NASNKduRjrqwcGFZMIeMmjxLjXvv6DYCqbEbSO3BtLlbPghZpTX1f3mYAxF9zxgNhzNFkiGlbB0qObmOB8cM26lv3AkPKM64brjdOC9LNQUAG2FrHpGsaq40QLKgFVJ+keJJFa6gUqNg95+5WZmvSI+GdAW1MOeHADlCyziPgUrvrKzAnIkAO9QeTaz5ue21qrC21o3nmwTLqFW2hTxov7K39FdaVTXjW1T7OncNIBy5Dbq1yUleH6lvtzoHpzx4KbHv1JS9zSB+V0++BXOkTdImypSbUfpvoKqP1DkAnR7rGxklyUC5guPOruugIIL76tCc9U9pGZIXN4ABs/fPId+QH5lt6T31eB8d8QOogF2oDZx/xIX2jcWoOcJy7lhNjTvlsPfje2BtzuqjrOUlkl1zMw9ovSlW72kT4pz/96Vbt+Fn47UrgBNC3K9+rLT3j8u1vf/sCClrs2MoUXgoFY7DGGoNDaazh4LUzwrx7oJIRrS5Aa9nc2N9YvZR7vzNqC1L7PwUMBHR/SrjrlVXbUrQpUOkSni5WKLH0jRR7irZXRupLX/rSp2Kh2xG/LOARyAOOFGv9x/yugaGIfdd1Nu4wcJwQbDGGsvfqzcjLPVSvvElsJKaocVnjbVJirYEbZ6kK6WZMM97JQFuNd/duGgkDuECOkcYU1p5e8rMZ474zL4BewBnAwZ5KNVjAoB0MGHlUPjCkbg9Z6Lfj5i9gxFxl+Ny7vwOiojLVXdi5uSSN40kAmrFmiJMZAC1U3TzrD3Csv+aJ76yTo5JZpw6LaA4A40eHasGC9b3zmCzMu5sUm+MhW1uc7fRG69ExY9XL+atNGz3g9JnfHBVtB05EB6yv1SF9t3mo5q13eqwoS/NGigrnXcoQMJ0+ojt6p1uw6q2dvkceYDVbp5ylBWfmjXlc/TlcAB4HgAw8lMccB8r7nYOFhOA49hkDvGlayWD1Jiacs9P9rfd1mDmYrcNdX/pRmcZn1405aJ5UlxxwZz+na61BOqC54cmzNk1yOKX3AOjWRHUZj8Z+nT7gVhul3NQGZJCI5vbD3E/OIk/14SZSxNrAhHP8du2KjgDQ/XYy0FcLjx43/ATQ1z+Gt9KDFOZbb731WLkzjjbvMcwM07JdDAZFzgBRNAuiXYOpWCW2ICmlGoDuDygCuikqRmlZGSE/LAYjGFjuu34PKHZPSrXwcwwa9qz2dIxfLHRAunYw2LUPa7mAZNttcxvWZI0xVnOZUkwNkIAhxOjshhz9ZKgzHrU3w9N3jD1Wd9l/4DYjghEO9AQs6nvltHEy2fS/pwRi3teYrBNlPF3Xb5XnyKidC5yDdRaqqz47cYXRBPCAJn0WRgXsGHkpF9ipjHdyCdwGons5Lg6riM1mAJMvh47sjAvZcz4qr2gN9i7HrflyTOHYxSrVYJ2+rRugtJ44WYA3gK1Ma9JaUn6/L1Pv+spNLhzf+gR8unfndf8nuyf1KSDW/GmOyq0FzhbULjgF6JPr1mluaDunWe4uoIuFxTpWzrKKR0e/dtSmTgrp2mTPqUq+/VWmd+kIdIxUDudcSyHBjvbZEX76BADWP3m68nOTJXlWh5Sa3uXLro6Um+vaZT/pOKCWg8qxBnAB7d5ra2ktvTdvqhMATeb016ah0LMIEmtTfxfYrnPfOlsHpmiFU0H0xya7CJONttQWfZXfbW42xk6Hqq/Zrv7czzmqLaJsm6cv1Wj7szYMAUC+S/DQZxwoMqAfORpLDKSDknUbts9zoG8FvtxZoSeAvjNRX1dFKdIf/OAHl7SJDGuKJ2C5+WoLorEgAPUCYUwSxrb3FIo81+5J8W15lDyppQxTqk7jEJpTr9yzPnctA6wdyyhkhAPLKW85d733XX1MsWNJa3sgshNJ+qsNFPmCqg3/Y52BOzvBhTAXLDDiR/YDqMRM6Se2pN+FCZc9xFJWHkCyDotyeyeHjIknDwYM6ktgsyMMY8cqq2sY2dokV9Y4bU4y44EFqx3YJ+wRY6R/nCugdUPWjOeRaQS+3APs1pbalcHeNsiJrjzOCwMHeNfOWETgAWAxptoAyFdOYJHhbr14cmIpUDkCT3pxAjbqkHyEomubPvUuj9scN+7Kx9ByDNeR3P+3PUCVNbptshmYA2auikgcy3E0GXCJ5ZN+ZN6TZXWbNwAqR1G7ksdGETgwAGttqJ3djy2WwmF+7Frqt9pXqlbt63NlbaoEp00UoPutIU5z9wbC04vVDXTXbsdsaof7zUVHMgZUc8gdqQdUA299bh2sw55etgHVXAkAykneObFOZtf2WQqDOdd9js3Dkur3AlCOhD5JE7M211lYfcNR32PznKndOGDqjV8EiSNL62dtOjqIXcvRVC+npfYlTwBaub0bew9PsW5FmI4A2poBsNkn+oNjwgGlo9eR2LZ3X+OXPemaAHRPvT1f1yuBE0Bf79jdWstTCBmUGOgAY4ojQ9GGD2dmpgAW/FA2y4quAaN8GAcApfe+W2CI0QRUlZnyCdClZAN4m2MIpFUW48rg145+154UYo5AL/m2tSOjGHj2BD4gz4bKHqgipWVDeZUDvPQ/uTDc+mHAgIXNdXRf7dB/9y97mPy7j7LuHfiujCMTsozpEURhoBrXwEDOAxY7w94jqJsHyaFrFgg5VgrztyyycHPfYfL1tfZifqWjAAiAMKbYZjMMHLmSVe2XE944OnWDPIw5FgwI5bDZsOferqtN9bOyKsd3taF+dS05AktOmQgQNTelvpT2czzG7rhogRzjpM6VF+ei8o09dnrLU1btIgOy5Sh0vXXj3hzJyjWGWFJMNsbYerlpw2LXNq6Bo+ZKDplolZMnOF3WZ+OzDKpxtpZEIxoL8ug3bKV1JMf+uBZWHrW98eu7HKQAdGy5PHjMa31zCs6m0Zg7ybN217f6KAe68vfM4uog021v35GDfN8Yyf7Hqq8u8JAnDh7AyoHb1AjrbkEbhlQkq+udUkSmyIJ1uOnF3muDXH6O1oJk+lVdyRBg7/rKF91yZJ3jUFdvJOPAc2vI48vpFzpW/Y15/wOv5ljjw/nWBvc21rXDqSkbnSBzc6bP6kaObEQHYbPjsfqJ7mEnamvX2kTY5w8//PDyd76uVwIngL7esbu1lqfIA85vvPHGBQCkDDIUwvurZI6gxmdMkkZSJMAABVxZrk2pCMv1PQXGaKXIPeI1RcQgMi6YOwxSdTveizHrPWW7m7UclZTRS8EHooFnrERgsjSOTgMB1Paa6qKQ+x8TpE/1QSgR+KGE9bn+yqPDYvTdbp5h/JYtARw2f1xuobFawM/QYcQCzgGKTlDouupLzl/4whcu8svgdw351m/sfX3qHjnjySZ5MtjAWb9jcpydi+HkQNWPxjVAIfcTA4zp5jgwihtCr92YZfMQKOt+xs5YOSqsOrDWDLr88tq41zlKTpvXGCerHI7anqPVKRz1ZVm0Jy1aDiZwXj8wY/3f91JPFiAx/MdyjbHvyQWQXKaSY9RvtUPOJxnsGpYzfFM/pAMEoHNG+1w7pDUA1Bt50m/zGfOc3I0LJ3vXyToxC4SsfTpjIx30RWuo/FtP2uTMczzSM/01F516cWSg65O8dZvwMLYcdPO78Zdq0netze7t++oINCZX63zXs7SSrgWW6bK+k1JSeSJv9V10zDrg+G0ZdAynkWMrMmD/gZNAVocon2NmbLqGfjSWleuEn3Rr8wJoB1RrXzIKPGd7pN4hBCp3WefK6GUu6QNZpwsREesY147GvftXR5j7GHOOXe/6sfp6oym7HoF28jCvu6Y2NZ/SEf1e+sYJoG8NxtxJwSeAvhMxX1clLfLyOb/5zW9eDEkGNfCc8sH4USCMO2CMNQKKhS+BFyAP6MW8YZMoPYZPPX2fQo+Brm0e7LGbdTCNm07gUbrLrgmx9h2mpXtSqin4NhFKQ6jdlfs///M/l5zWQBEgI+0EC7J9sRlI2oa6MJvJh0HAMDP67ul3rBRDCvzJKQXWyZ2hyajrs2gBZwWTAlTFpAUoOpe1l0fOdpRU5WbwORUMA3afoSIvTNo6C5huuZZ2vzPIwsiVlQH1CF99kjKw4HJX1DoO2CKGGeAG1NaQVS+2tbEEoNZ4Y4T3N+AhGTDINi9hFQNFOV29H4Hv02gD66D2y3tvrq6xbvyAracp82muqU+cHqwj0Jf8pSrcVJYUqBykojiOdOva5NO6q3wpIbuXoWuSMUerccSUu6frjbWIVW1qvMxt866yOJHdI2+28j01UR3kKl+7MRftSt9wajmQG9KvfhvYOC3SJJpTGPPqIFsnt1SPI9uqb1Mm5B5bT+YBsG4NJ+fWVX3dM48dnyfVjaNLrwKMnGhODnbcOkm2pUQE+qTeiMRwwkQqlGXvBaDffKiNtVX76T5jQOd4YAyZ9+50ltreGCBBkr2z0jm69BIgu0RGfUuPeUhUfWSXOALV0fitTl6SB7O885+Nwo6vjqyN5js2v752TedAl8Zxvq5XAieAvt6xu7WWpywDjOX8tuhTPAHolKBwKWYVsNhQFtABuK2iFQpdhmRBc51K6QB/fRb+SpEHsJxNXbkptMrsJY0DqKwOIdDKBFrrQ8Y9o5ExsGEt5d4mwgB0feYcVH+g7otf/OKnSuPwcBZOAsOi7QA1ILzGXt8YMIwNA4e1Au4wMBQ6Ng7gU05tqa9+z6ACkRS79vWOiQImYt73ZIIMurNgORzLAgOmHKdlEmuDc6j7Prkm7wAK5g7raVw4SI2F8C3jiQXEyopOYIkYKUZ3Wcf+13/zUDrGgk8Oh3QF6SVYWPN9DSvHoL4ACxh8JwmUR17UYhnfj1q4C2I2ZeSYomA+935TXvJH1XP8fZ06IGBBLFb4phQOzoSneBaxcmxdvxl3YAIg3LECVJa94zTt2sLG9l3rJr3QvYDskc0GRjlq1nbtslZrX2ugNovAxIQ6sxf7aC6J7HBCqxNIr/zme3om8Ng7cFw5njRI9+So7kNyPCVRVEQbK7+y6ZXKSd61uzpEbaQKAJeiOJhY4NV65rhXRmXvKUaNde1pPttsualQdC3ngb7GjNMvHE0bPBcIc1jatBw54sFW1vmmhNHx1SdykOzps/oIcGtT/ev7CJL0u8eXA/7sBxCNCPHZfDQ/2SYRUlGujX6Rgzo4HVKE+v18EuGzaqj7d/0JoO/fmHziLUoRd/JEDBqlHXuQEtxzUI8gasNVgItrgE2MivAs5UahCj8CRykgILlweEC2P+FY4JoSw0BScilHjDRDYaNYCjUlnMJeBrpUhoyTHNnaniHtGLvXXnvtch50IK/yAC0OxCrXDTkCulgUYIgRkPJgg1H96n7gHGMvpIjxrdzaVzvWSHNs3MfQkWv32xGfAZazuixWssPIJDNt3jE1XsZeCDX5yF3NyHu8MwNdPzOm7q/tAZbAkBQQDHTl9Ed2FogQLCAFwGAKyQULCEiQGTCX7AM8jZ350tiT4QI7QElaBkcAK6b/wt+f+9znLpsx5cc+zeLG3CqLITdX1F1ZwKDNZk9T/vEaDmzvUnGUbQySS3KtDcuEK6vfmkM2GgOOlZmMHBm2KQl0iblpjXD8dpw3ulObaqfxqu/JiKPXGEm56PsdU8dwKgMwXwDdWLXedy5u2zhRHA7tkAomF1xEK8BmLLs2WfTZg5rSa5ti4Ri5ruF8c0rpt76PTW3vQnLvc/fJ50+HywXuO21NblJejqCXTKW4JZP6mk5wCpK9J/SQNWh86GtOBIbcA2fYBc5wddHBHlYVAK6N1QGsr96rbI4uvUlfYqBX79Wm5NM40EPHSBVCx1rXziOIBox7p/Pda+2sHVw7JP0pGVb/o0ePzicRfhyFdY/uOQH0PRqM+9KUgEwAOsAY6EgxpHz6syksxYkZoGQYrlVmwvQU06YkpCgpN+xHZQi59j8Q1HcZhRiKALTfsANYmt4pZ4aC0a+Mrq8/e34vllquXkZpH5BQGzMgMSQx0Cl651FvmBbgBLwYKH3SF/mPyy73f/XI7cO8ATB9ljLCGdlUAkA+2de/jKbwLQDJIDHMGfIMSv3NOaoMJwJUB4Yf+waAYt8WlDN0XZOsYpI5X6WGZOw5JfXfucAY24x9jklgIvANFBlfIEAIlXPCgG8e86YBcDQAAXIWfZBDGWiVKpChE5btfrLlpDnmy5i4pj455k36QykcnqJZ3U/ziqkH/LpHSoX0CYwZkFtbgbenn1PmPgAAIABJREFUKf94zTJsnMauCWyKkAg7c8CUAXzX9yIY5T8nS3qi6xp331UOB8l8Xr2B4QWMABBsKdYP61/5UkE4Z9YVR8974+SpgX0nJ7s6MejJuvYBo9VnUyHnX3SFrpFKA1wmQw9saW019yvfA1tqu6dWeqzz6kmnuNS3yqpfyaF+kk/f9dj0nN/6gU2vjc1PTv5u2LQu1mExz0W8mlvSXJxxjZFP/zlXn/41PoBlMm59S9uwaXAjenRb93Z98kyf1ubqYhOszfqEZW58GkMbPEWIzMPKs07pX+Pe3OTYAciAv/QgJAvb4fNGHvxmLVjXnAFz1BwWpRPVax7Uh55CWBrH+bpeCZwA+nrH7tZanjLL6AcU7fwXgk8RbmiM4sIaSSEQ8t7fGWOMIsYQ4Mb6CXuliKQ8pIxszlqjQ5EDqd2DBclQCe+vQQagMxD9Ll+w6wPOwtDCjSnMril15Mtf/vLFsXASCKZDKJpBSQ4LXNfYcji6ljFjVCoHs8GoCqMDj7XfEW1YYZOB3DGe6jA+ldV39c15uIU1MyzVJw2k9srblCe8TGzlaVfyYagZIhuaNn+e8RJtWBYx49KDSADo3oWcu37ngvzP+t78lPKRXD2qGKgxHkAUeWOSyWMBH3ZrQYEohhQm8rYhzN6A5qbHIXdP/fB476cF0Iy18QdwMVvWRO/rQD6PQjBP6o9533ecTw/S0CZ1LTjJCWuMHQ9mvhoT68hYVoZwO8AuvxjLrl1OdiCD1RmcKGsR+0yPNA7SezC6yS1gK++5751wI4/dxj6AWX51ANdRcgAYOa3uqezWlvOOHcuWXGK4IwLSaavvMNUcYY4sp4Asa6vIDqe7/nsQiXQOm/MqJ/3W2HJYljnd37rG+eaNR2u6OV2qSY5Fn+m32gkgisLU74CziGW2Y9OSOCLWVGsk8FybtbN6+91Dd5KRs56Tn3O62ZvmD1sjQlA/OZm1JYej+V0d7qOLjiQLkFyZx5z3jSzueqhdZANEr/3jXLeWkkmbCP/1r389z7I97/2EJXAC6E94AO5j9Sn3AHQsdIseOyNveBkrAIUiWe9/r/M7YwakAGXVgc0FeilFYTlGJ0CClQCgu7b7MIxSDwAlYL3rKOllWAKO1V84tBxoT1BbBZvxKCTf8WTliAfc1A/0AGgA8wJkTNcyuNqj/a7f/jAEWCbh2AXiwA4DvkaEsRA1yAB4ME6PLXdEHaYNwNncwO7pDxDH+ANxQsfuqa0Z4uRp1/uGjxfYAyxyQSsrkLJhVY4BGWqjPjFcm7/pfqCLbMhqc0OT5UYuAGv9xobJc9SOI9Dw8IvmKKeiNZQzKlT/vGvemlmn4KPK1O7uFZm46R7zveuTrTn3pBSU5JMMAoqBlOZV4w10VMY6GZueIFLSWFaP9cgpXCccgN71Ycx2TgKjxpruaKyB536rTkdWmp9OuOk350LX3sa0/tMhe2LGrvfmm/zk3jnkRXmqg1NQmwKkUpZqD1IB+DcX6U0AOgclJz+AyvGVWtO4OiYNG953ZFeZrY+VFz217HT/d12gtz5Ud/KozclCxE5fAVJ6Jbn2l72oTpuGOVTygZNpbQs4t14qWxRhnbfqS2YeO85xtn7XKeJM1WYOa/MvPZSeE01aUoJeQ1xUtzQw80gEBBNublqD5qLx8z09UbvkktfP5kQncJQueL6uVwIngL7esbu1lmfoA4jlbmZAUgIpIEwC9mdBnsYARkeQ7dr10IFdSkaoEugFNIWza5enEcr3xcZRaIAVhQZgCQ0uq7cGM8CWIk2xtTNaeJchqy2BqJiSTifpiLeMCjDDcOun0N+mcWAj3KMt2GsstN+7l6PgXmFDjor2AQrVLzSO6aH0OSYZyPqXkauvGePKSQYZKyw+dkk7G59lbhkJaSZSepTvVIYMGOfoaLwxbo1tABoAxzyZLwyZ0KsceBER12OO1KON5MUwVq/wL+PYe20/5qELM8sPr+zaYaOUNmDvAwWYumRYn1544YULiM4JfN7XMtLmP6bSHDrWAWT0/eaCf1RbRAluynsmh8ZXHr2HqIgmJffWmdSJ5BKQSP45qbUFgO6e/uf8GWug3xrQR2DJWB8dLs4P8GnjLUe7+SlHN93meLXqaW03VqIJfXbah/lu/qxOASrXwfKgIt/1HvvcnHfMpg16ZEGf1Tfzs/rIulNzAtAAMQAeOKtckSBgFQMvgqLN6hPV4ZxL6ZDXi9kGoKX2STFpnJMv1r10Hmftc5wB6K5tPnFSnJu+To6ccDqs9ogWYKaBYOWvvsKyi0o11o2DazZKsbImb47kAuWNfiCO6MolNSrD7+xh9QHQvRc9iH0uxed8Xa8ETgB9vWN3ay13tFLpCrEDvVI+QrTCvFhkDCkDBzRiJ7GzXbeb1Cp3w2GUDgaKoRSadJxS7cOiMaIb1peP233C/3JogQ+MVwal/+tnZaWky0vzwBhtBDxijdpI2AbLjGvlM3CUKRANrPV5ATxmhBGjpCuHrBh/xh470u8rnwXlQHuArheGp/HinAi9yvcuPzkQkfHLSDqDtXJju5Y1YnyATyy0tmEsPdI5IyqfFzAFmDOCld17hrTc9pyTfl+mu7FMdhhQkYXta21laJMhJyMZHCMiADZHwFhgTDmHXWcsOCfYPfPKMWm1xRm2yTnZCqtzgnIOXn755Usfn+fFIC9Qrn1OetCfYx3ryD1P/TeVm6w8PAVYBLxrZ853MsG0itokqz0lx1xv/DgEQPqyjBxrzjEAba4kD+CbPDg8HI4+N37Nzz1eTbqSDV/pmsBu66J52jjXfvs0OLvSFzjSXSNVrDpsDNUu+f6cLhv+6Bt9MN/73lnS6eGYywB09dZHjLOUjdZLQNrm0uSJFT/qZcCe/gGeK3tTapSnHfWx9jn9BDvucdkiCoAuUsO6jwyRtmU/TP2U+mTOJlNPGpRSspHMdUzoXmC3tslH34eAiULs9SJ6tW8jCZW/jh2b0zsHhF5xn3EB9p0t7oE9Rf4C0I3h+bpeCZwA+nrH7tZanhIOUGbwHeOUgbaDuf+FeBkkYHDZof2NoaFQYhu8GAtKDegBFgDv2pLSDUhXdkoKQJZzdgyhMdzyF5XdvRin6s9QVkasSawsg4e9BRozrP+PvXvttSyryjheH8LIazUGIpiAQAMirWgbJMjVGEWifjuM0UQSE4l4CaA2dtNN04CI6Atf+EHMfye/yuPydF1PVZ1TtXZyss/ee615GXPOMZ7xjDHn6jzo9773vZcUl21j/WHcKdQjKOgzNojhP/a3MoQye2es68OG2BnyBU0ANQam+gIK2gG4ygnsUbL1OeOBFRLyZUhFABhejGDtAp4Z0erC5vV/MnauMqcAK1z5zYPASSlDgWjzgsEnRzmnxl0ZR+fF5sDNeTe/OHoYRHJbYCH0y9FqjBjW6k5G+mOMAIJy5M2r+o2RT06Bj36vj4Wrr/Nlzom+XGfZ9ytLf2PScpgc0UZmyV4oP9nuZtDuBYSkNyyI4SRbY4AS0LJjD9Q0TzhBwvWA24JyjGGAXy70Oq8cvQDPPl0yILS6TvRox4CD0Fx0fJ8z9DmhzYcAOTbevLPGOH/6CpgnM+e257QAlJXnqLlkTGfax1A7HCdZWcgP+pLuIpeu5/SSo+jBnsvOEZGf7JxnT+fk0CqXc9waaj20MbFyawfA3P9SB9kNziqduQwwJ5+O7hpzIPDcGNPn7BM9ibygC3be0lfqMjbmnXmAvLFWfE8/SqMBopvzbSDs4VW17XzdXgmcAPr2jt0TazkGIKCYkscKykETnqV8KHcg9tgwQBoblwKuDooIy7TsDWVKGaVwA1qxQcLgADQmYOtXVsAOg8CwMBYZCcyWs4ZT/DEDewpH1yzYDTgnm3KhaxeGhTwwGEDsVcBGaJThpNBXKQs5Y9T7Tdnu398oeqAWcOjaBbuVEWion7Ht2FK5x86hrRzHtG0flr2pz1I2PJ5XuB6DVXnyRzHhxqA6G9eYqMYVeF+DW3uxyhwaY74OU/csgAaYGTiyxiapg1MCtAj5Swkg8/raS/rQstXVlWMH5CUjfak+578GoDtPnCF/1EV8nC8PUg4wwvl4kHvud419A6UUYHJFSboXM5usybXfOS1dgzkGQslwc7WTYeNAhxgL0Rj3OJHDtVhV4FnfrSUpB7UduHNt4xyAjkxobgb0AkG105wC7q1bKVeYY45g+sQZzt3jiZvNGZEr6zeZmN/KA96cdpLDYu9CfZYSUnux5N3bfdUb+xqID3zXpuoNdNvYuODPmnbiBT1k4575v9Gs3etQP0QWrfPk0Xf9VnuTZSx8zmQydR293TXGdKMH1jtnh22hazloza9ktcfomTPq6p2dkY5jjWwfjIv56bO5RO+vY2VeYsJrFwDdeL/22msX9lm08H7r7Pz9ZkrgBNA3c1yeaascK9RT94QAU0ixS3ZTAw+8f6AN+8Kw6IjPKWGKPYW6TOIRNFNImAWP8Y4RssmLgQQoMAiUnFB87QCIKrc2bB8YhYxGYMCjiOX4bapJICjZfOxjH7swihgZ4BBw3TQTrE/tsOMdeEgGlLDvKHc5wH2uLQuiARXsHePDyKzROm6aSXnHPneYf8C3e5NJjoT8z8Z+U0nWUaqPySrGKXCAzScnAKM27piv8bHpSX2OaavP3b9GCLghByCH4WOoqm8B8IZY6986F1g281BfK2OBCCeCQe8d8yhn25jXDvmimGpRh64N6PRI+Mdli4G4d3Jar1Ig5jtQdh1KpnGXj2vNJBtzX4qT9W999n339l57PLTHdeYaZtl66Htrv75zivcUCSyvPHlryxowrxrvmMmcycCok1is1QCPtLFAtKPtOF6tR2uNQyR319rr++oXlUl/dp8Ui0CsiBRdus4V3QespoNrK8a/8loDpQg5t5qzVj+rS/6v9/qX3spp7Z6rZMvxcX53n2sX5rp+6muyL6fXqRtsQOVyfOiFxsSZ0rVhHyCj3+pZOXd/ZR0Jh+ownn6nm5K51CLpGxwr80sUzzGQQLL1vHrHetn61vEA5leX03d0qwjGt7/97Qu4Z/OuYy2eZTx9CZwA+unL/MbXKC+1HOjATQrD2Z67EQdo5dn7rIOUP8UCuDIqGU8sIcPKYLqGEs5IpOzLO07x7yO6pZRQppSfEDvWwxmmGAgMy6Z5pKD7PqPq0dMALsNa3Sn/8qA7lSPl61U7he4XcLm3fmG0gb6rlPQyarvRalnP2qq+ymWkgEtykGJQGwItGZYMXnmUGRjAMTlgUmOF98zXDSUrx4kX0jaEWZctJmtzA0AyN6onh6hxDXgm2wyzyEDtAYSUBdBW1hGIYqulCvW7eWD+JTcGFFPIcJK7s4r7Xj5v8uz/WEsGeR/6IkXBmDgvGsNaWwJMHYPo4T2PowzI8kHZbH3lLD5O3e7NeeqBEKVvGH8Ao2uk4IhGWPNdoz2cjtUTADhmccFl/eb0cM6aE81t9VS3tB/rANgmr65tzucEOnbNUYva1BrIcY8pDUTb7AeMa4uNbNY0+WgPHWXjaW3AQqdjN12F7rMuK7N6urd55wEqtbVXc6moWGWIrgCEXd8692TEyklmNmMfgWN1aTO22+lLNiruRvDqb2ySn3Pek7f1lcyXrbfPwgOxlpjg3NJrK9vKBJCPNoMTsykczYV0W3ru+FCsylUe5zY59H3z06ZguqBrF9yr3/oz5nQRHc2RMybZL8dB/uM//uPFvpyv2y2BE0Df7vF7Iq1PIWQ4epS3B4akiAMOUiKOzBAADPBixpb1PQLcFCu2EEjFOlPCFFzXOd0g8OphAxvaxUZjGQAuitWGHYqS0cWeOsmhcmJ4PARAOduWjFYnlZTGkYyA5gwGgIa9BmgZuGXXGCDgAYtNDhgSZS5IxgL1G2O7xgoT0rtNOo1jfetM1Fjo+i5km8HsVbmepOf4NiwZoxZw8vCb6pa2Uf0YJOxs3zFGGBnzI+BcKDenaI/I6p7KZ+iWfVJHZSYvnwENAI5Bdt2GcPufwQPEMV6Vlwww1skECGvOOJbMQzcca7Zn0wJwgQ1HdfXevG2+9C5P+zoXMXCQDI7AGnO+qRGPUjdnw5MHA2iY1eqQroOFXVBmrDhZgPCeiMLZBFyke7nHePY7/bFjt6lPjaP1W7/piHWym7scZmdYm3fNfxESqRyiE1etSevWOrFezSHnr1e+lCnAXD/JjRPJiQvot16Te7opmcuvL5cY8DQPqyPw2FrXL7oghyAQ3TrvO/naolm+w+Amo+oCojeyY7PkkivGqnvIoHngLP/qzpl0VJ6ohfs4zfRZcvUbfYK9PUYW+71+p9+yWfSI/RUALqe+sjHDmPf6pB76GnDm4LAzC+xd02+IEqy9HPLu/+Y3v3lh7M/X7ZbACaBv9/g9sdanhAs1e2y2xz470WG98iO7CChSJjVygTGw3X0pSoxdig3A4r0DkJUhDFab1oilwLqP4cFWOcqJgpMHzCABaXJ3hT77PaMTe5GxAryWWevajNA+2rv2SU9JAS8zLlcZqAOYV4lXDzYca8GQA0SUdveTW7LxpC+y3TAiMFddGRbnjwYEGell68k88OAkD2AB2MZKMXAAss/6y0FgRIFVhtoJHDkjsdHyN7sv+QFYmGjpB0LaWEdMJScNYFlA4EQBhtE9gDJQBVz3PScFW1oZzYmMX6DEaQ0BEWy0serexqjfchACDx5xfsw9fZSFbI0sWLOGOAD6D0RaXw/KWl/VrmQRMOkkgdZIY1B5QMM6dLVnGUOOcu3gYFmfgIk5Is+fo7EA2jwDojlknGNAPfkbD9EIOe9Ad2unfshTFmmgnxpXx8Pl8O1Z1uS54IqsA5TAl7SkZJXs9NH8QAhwcqwXMqmNrTm5zM0/J694EAn9aI4lg64PBFevh7A09yIh2sRX3xAJAXTrtv5UfiA0PdG968T2P9CdPOmRjfJwUOtL/ZVqkv52zCMnvH43b7zoGw4Pp1ykTZnqoPe0O1nlZGgXHWieAvt0+6beOIlF9IRDV9nIECA8GbMLmGi6XeQqmQbQ03W9V8a3vvWtcwPhoyi9G3bPCaBv2IDclOYEDBy7tUrWEXbC6Ku4gOQjiNEnhoyiYURSMCl/SpGy7Hev6umawEiKXz4icI55w0aoC7AD+FOU2NTu3dAysNQ95XViaZc10yZ54jHQhU893AX7Rj7VAQxTtEcmrN+X4VzGo/YJUTIywALl3fVYlgVIDJ73FHqh9k4ZiYXGzmCv9zQKhn1PvwA4AJA19tVROfW7l1zFxrL7APTuAUw5HIGHjGogE2PImJLdslvkodwNf5NJbSCvIwO98xQ7xOlSnzGvja2FPhvTPdJRnqyUosY42fW9FI7+b37Uv4yoOfs4a72+1x6AIFBfu+QUl3bQX+267ldg6nvf+94FoDTvpK40/o4bq20ckeonx+aTh3QANd1v/ovyJEPRLjnPnEJrffXMsoCAD9ZyATRwBFg1rtXTWk+G+uO85M1ddYyh6AHnlrPSZ2uXg6ff9QdQTYf2edMFRK4qQ8qWOQzQS79K7jHmtbv7GufmFmfOk1W7r7oC245yqwzn/Aeia5989AA055mz7QE5yYOe0k/57RvtSObWMEcCqE5u6coAPn3RWK2OXLa679epNd4bnRPdWBCf0+DJuewTnWTuNO50Oed8nWTEhj5wkGqfaCN9qKwlWDhytbVxaYxs2mwenAz0dWulZ1PeCaCfjdxvfK0t+sBhoUEA2mN6U6bOT16wtIoUc8DIUIYplA1zHcP9mLFlaAkrQ1pbAlvCj9i3DOPxtAlAq2uwdRnwvl8HQNsYj+oJaEp1wPpSmMB8BqEHZDjSjiEFagAlfVomvPqlH2DQtXOVdwob83ZkDYXLU+hCrpQ5th1DU1sav8Ltnb7hQQc2ThknoAMoZSyPjLl6jm3FulWvPOTk2thIERF1aBySQe8ZGA+nkV9a3YyrDZQYsgVRnJZkVXnkJFzNmGGzOSAMMsZUOsDOj8pqznC0RDmSZYCrvgmZmz/67Ql2zZPma2sJgD4qgOQmNz0AUFmeDCkvvH4A8kLf2mWTGgfFMWm9x5o6LeZxFU/gLea5tQFANU7mS/VjOuU797v0AmsDk4chN//W6eMUcorXGVamvGaMIEAmunBkKDfKJQIVcIxlzQExRzHn257mWeNXpEQ62K55c2/rFplo7GzIM+c5rI0J+dWm6hRd6r7a5ImXvXPg+l+bAsPmoU2szcPWTQz0m2++eSEFklt63ZMxq5tzWz3WQPU2pwLQ1Vc5QC9mdfXbEYxydpSXvFrj5f/Xzl5LMqxus466BqjdPRE256690QcMf+vTWC4RAxDT5fQLR0La3ZbNdvRdZR1T0+hI73QiZ7450rxxVGrjlgMqh/1x1+R5/7OTwAmgn53sb3TNKeE2yaVoW/gpO4+8Bf4oFh45kAWQrlJl/IEWylEIDRNIkVJGq6S7pnbF5mGhuz6lF6DI4AJYWG1sCIZRCsAyFurAHqXs7XYvtItx3XtSprWldgSg+wso2aC1oJ0yXnAqdMlgUuzaQA5ACGdg2TXKHEPXb+Qp309YvfIziD04pUeVe6qX81r7HTsvpUE+IGBQfcA8p8IY114ghgGpzRm73oEVQArDDCQly5wR6TnmElYH+MVsky/GjkE0J+sPAN3/ohtrGCtjox3Kxu4CUckSiw3oeSIcxlIEpWtFMrDTpW4EnjHQ1WkcOT7Nt1jFTkaRbwo4N6+So3ZVZ3O+z0CY03HMCWcCV0b1e2w08PKwygeQy/kqglF9wO+mKmBe+47MOULVWbsBJHK11qVb7Jgbg40aAMELylcOC2CtK+B7AXH12hztrOBkf2QfkQHdCwgaE0c0YmfXiWoeYIPN/90XIfJjLMzh6hed6bfWqPxnjqhHpldfjlrrprbZx+HJidURCP77v//7C4CuvS+//PLl1A6RlQXQCI7akixyEp3tbfykVh0dG7ogfcTBTi7NRU91TF/STZydHVtjv4wvwgaZgMGmt6tDJEF6lSfJKscY+mw9c15EBOQ+r57Ydu5YiVKtzBas0y02R/eerHNCS6MD8B92LZ7X3xwJnAD65ozFjWpJCjyj3ykTnrjnUd7CbADIsjyAwYZUgRmgaxXO5s7Jf6XsFuBgDWtXgCBFHLsGuADQfV7w7ISMI2sCVK0RY6xT0Ck3T1Xr/wABlhsgSMlWfo8871i7NsP1GaCtTcKXvqteIANLAyzqN1YLc9s9+r8nhlzFyHVPfwyCBxx0f/8HoHMKYkHqD7YwWQsjA9BCzCs7jBK2d5lEoL+yzIPNO6+9y4T2uTnB2OYYJcPYWgycPHZzSH2YTAAWUNJ/n6UHdB9nCtBfB9Amtr6TK70RiSPj3XzIEMZccgqTZXXYVFjdAa3YwRys5myfK7drpTIEnJtrlRWzKyXCxk+OTXLqPowvAMpx6vvkksyrp3I4Go4tS8YAC7CyUZ9VQsuoJZeiFzlfzR/OYOVLTdCu2m0uaxPmXJ5t6yQwB7BYJ+rH8nU/51dOuc9AjjkkFWEjNk7HqP2YXRGO6uye2lSag5MqKpde2Lx5c6/xlROdnKXr1G/RB+kUWEuOMYfJ/ghreB3q6l4dKTXKmcHKKIrUb8klHe0Yuz3NpmsDleXc5jQ3Dzp+M4cqOWzZnGmRMWOW/rPHonZK4+MEG0P6fSNqXZPjaF0jGKzTfjdedBz9QUdXt70OXePZBBwdjlxts2+lNhova1eEsrqRIXSlHHVzadfBRlo4rcuwsznsoHVlLjj/uXY0z4rg5MxId7tRhv9szENJ4ATQDyWuF+filGtApoc+pHRTGCklG+7kpGJ7ljnm5VNcFN2GtoAmXjrQizFlvJWP7aBApXGkTCvXpj0KERgEoLCoR7YLE0FJMuSVF8jM+MTgYDS6HlMJTCanmPoermIjXG1KoQMa1Yu9lFdcWwEEChmDDOQsA43JBagBJ44GYMAAkyVQmNIulFufXFNZ2tb/clf7XwgSCGDsAV9js4wf44EllPspapEx6RplGdf6kFxyipxSEWvV9Ztyoa9YXCcRrBNH5hkwALL6+sxALiNZGwM80iF6B6i7XhsXpANegWhyAhblj9d2TyAsdL2PSQ/MmFsxuk6CqdyA5c53MhPGT36+0x+gpTlgM6xxrz/JVk528vGEvZ4AKWqTfLy6t/piHzlh9bXvjlGR+s0hWwex/4GLZXv73ukWtQXzSr6NmcgMcFWddES/73jLV6Z3sL597jc6q7qAXOCqcrH/NtsBUyJPgGLt4+zWlsoCno31Pq1PWgCgtA7L0dkk69rCkV8nQpTNd332iPTa5bg9jwTHkFdP/Q+0JYvalxPVvDSH6M7W0o45kG+O7XVda46KDi2gbXyab+nndGMAv/roWTrMeqYL6Q1OaePE0U+OlVvbrU+6qzY0Tx3ZZ47Sq3Qhx9y8047kiiDZuQfEr372v3nYvTsftb3+Nx5SuaqzOfaDH/zgAqRr4/m63RI4AfTtHr8n1vqUQoq2s6AL96WgUu4ZficwUBTAHtaEIabcjkCaQgY4hGJTbowpA4MFZBwZXyHBwCtARpFXDpa3cjCODCDjR4mmyITEheCwv/U11s2xbdUhvIrhS0HG1n/0ox+9sIx2WgNWcgcpa0qc0cDWdf0y4lhWbD5ngNy3fCwM1miBeNfHVpUe8Pbbb18cIQBiGbK+E57VJkwRULNjh6lmOI2jnOzqzZHJ8Ek7SPachvq3jHT3ZeAzuoEgm+AWwAAhWCoG2fdYyeQBwDDSvYt4kCXGtnZxDPrOE+fk+nO8LDhsZ2ui6825xg8DXPtFS9o8JTpRWRn7Nq4FnjOocrxrV/MJC9pnOZ9HIGjeCyXXNgC6dywbh2+ZZg/yCNgYY+tCueYDUAU8W9fmSH12LjZnCjiQl5tspZlwcm28tEbNIwxrYwg0V551YB1x8siOE2FemtvmX/WI7tAFjW9rPPbGijRzAAAgAElEQVS/SACG3DqqXqkl9Ju1VT0Aa+U2Z3Lsm7+Ba+DLOrVuOSzWd+sRC+6BLsm2cat8crJptP56gBEn3Ua15k7/O3O4tnd9fZQ+U1ul+NQma7O+Oq606524hJFeZlpUil4AaDHt1nLkS+xz7aq/3dfLnESkGMv6bXxXd0vjqPzkIW2QbhcxLILTOuk6DrOIaWWbT+u4d631sikcnLfaY64veNZW62eJI86aSEv97/oAfiTGEhVPzIifBT9xCZwA+omL+HZWkEIJDH7wgx+8gMMUS0bGZpvNC1sWQZh0lQmls4aX8qFw5Y0ClYAQhhrYBfxSTIGTFDTmFSPAkGIhKD9GSZ6qMjF12pdSl6eXMg5Ae0wxxpOR7toMVu146aWXLuHKjBMFLURZW4BzMlI/Qwrw1B4sKqdgWdBlr7DgUlk4A93nt9oYeA6sxUQt+78Mbf0HMBfMGCugQz8AW5uB6pdzo93f2GB/mkNdYz70P7bQvcnO4409tEI9AJUysVXA2sqVUZNGw0CKnAglc/7MYUaz8e87zB/wgIGUi1rfKotRr/zqrh/NhQCVEzjWEQgQZEx/+MMf3vnOd75zkXt1ymMF9jkCADXgsky/0Lm1ghEzLstoWz/NlwU9QIsHPfS5ea0dwBQHzzwDTutPL+WqG0uLSdzIUPX3h73rfoBMukJ9kaqyzhz9IpJAHuavOVt9yiSfxsH9re/YwNa3o+E4vPWhv9qg7s3b7juAlQOVHkgvJTvrmA6gMwHo7m/sAq02MjYnaguGt/lTmdJdgOHY50CuiBgGvPYA3a0jaUAcAmy4dI/k5Qz3yhJt6L1rbVY1/+kAoNTc2+Mnk1/tSQ6edojQEAkSmej+ZXfZA9cjFXqXTuNeALv258gax3UUzNfu58BYU71zjFdPGSf6xrpF7piniABtXsBtLXCsGpfkWQrdW2+9dTtBwdnq/yeBE0Cfk+JKCaRQUt4B6M7ozUDuBg3gBZhapbKsHqaQQVtmFFMJPGHasJwLzJUPmGUkYs88QIARXoage5y3S1FqNxaMEsVkAtuUZt8XupbvGgMPbDDE1ZFByuEoXBlj73HjmBJ5opg0j7DVR+HDlLcc2tq2uZK17chG6w8jzfFgWCs/Q/vv//7vF/As5YAhxKTazIfNrB6gDRCQy7cnmThfloNQOxjT7qvcZMDYSCMApG16Ah4xY4wjVlhO6TJ7GCVMI4aRU9DvgRPf9xkLWv1Ab7KoHiCovjRe+iK9grFfh6B1ArTUjq7tVT86BrIUiVI3RAgsttoYSGlM/uIv/uLyf31rTjcHGGXj233VtY5Nv9VW15sD6gA4nE/d/a4Bshl6nyt/QQXQUFkcPKF84In8ANTqc033eNJeZcsBr1zM/bYFo2jed42IFtC7IXbrwRwwXwAn88W85iRztj1w47//+78vQFJUpOsAaDLHCGujaENj7VhNEZT6KRog9/7Yp3XCm6dFiQLQUsbqk9zhyrKJWyTQsXOtDW3ggO5aRTDQQY0X5lyqmhSr3TRYv3fDuDWejMw746iO2lzdnnTY2JunvXfdnlxirhmXjZKYc8abzuLQ0C82gHqKpLHtusZIW1e3HdcKW8QxEG2gT9dhWyKIvaltlUnfmzN9BqID+KXRRcicr+dDAieAfj7G8dp7kTIoBN3DVALQKbMUvNMbGPgFbIAvY8/gA6cA5yqnZcQyBP0mF3XrcB0g4mggu8kZWWCCMe97ym8VP5CPrV6wvux53weKAp6FB9ukktLEeGEd6mtGqZMkyhsv59U1yUOfgOCuBzyE87TJ0Vz9Dhhg8FYOmGtgeVl6m++q1+kOGWd5k1hoTKLPy8RuedUrVxhAzoAHCowz42OzV+0HSkzQfmMkK1OI05MPAWftYCSr21FQAJdydnNg46EvV6VwAKTdyxHg5AGPAHL1dM0+pMZvHMLuqR4P22i8+t/+gVg40YzjIq2sZFh04LXXXrsY18A4Rl3UAciobI4doIiBxbBh1BfsGJ/uN++UtUx87ZOukBz7DfhRHkAC3AAQ1pk53Jz2MAtH6gF55j1ARO7aVx/7DuDcMXWvFIBdh3QHB0okCQPdvRhNADt91tpOt0njqkyO/uq3yg8crhMEjMo5TmaNYeO+eecL3GsPEKis3W9Re6QheGBU9wQQ15nrOxsGWz+bcyvXG8tfv20ANF9ra3JIBs3D1mr/k0NtdrTfUS+YB9sXDmdOoDzr6jBXKg97jPAgF+uSUwbQAr+cDeNOl2Pu6SLsMblaH/u+fUEUmDvq6/M6Z8qzFvu884xNEPXzvgRB+re/9PH5ej4kcALo52Mcr70XgMCHPvShCxjExF4FoBmcZcs2nEWp8foZ+WUbGGwASl6j0Cmmg+LtuoBKrK8jmzZMyJCri6Gl+JUHzK+yxLwCsPUr4BnASQHqD+MKCKTkYxwD0J3KIVxdHRiJI2ioHRk24AFLSDlXJplQ7pXBGVkGGlvYd5yRjGLtjmHzUIQAoVA3Y7ntOo7LOiDCz9Uh7zXwwEnIAGb0sc4ZtqtAP0dCrqYzjwNetRnrlBzMhcbbU+BcnxykGnCelG1jIJBXWfq5hrjfMW1Y5q5lBIWEkwMZ6xNWK0MZaGouFrlpHgSigft3WqDA+ze+8Y1LbqRx4QDu3BFS7h7XVW5tAXBds6keCywXMGDhybh5IWeZ4a9sYB14rezkRd6At3nTHAnoBUqbewFoR0823sp0PedyI1HJrTLMAykEAIz1qgxrkRyME4ebw+P7+hoj6PQNTuw6JnSSaAmwaA00P4D0PXkFgOYUthawohxic4mz51xxjxSXEsNh6jpz1PoHhKVs0Hl9L5VKCo2oSmVgRetH30sHSSb2R5BTv4mqkLE5aw1IBbIxNJ0c+dJ6pUv1k12gj61Neqy5ULlSb0Q9FkCzAcmo8fNYc3qZQ6ZMc2bXrvmjLLq1MjhPGGX6z7xdEN3/R51BvvVBxK0x8wCr9Ob5ej4kcALo52Mcr70XPPBf/dVfvZwHnWJJUcVIpACW6V0jRuEvSF52lyFT/oI1LBYFyNgzNsseprQyAIGWgMruKmdsGT5gBLMlBMvYVg4FDWxkaJZdqc/1v41fQuNAMRBe+bUj8NTmy0BDRgTYZczVD6D3LvTHCGBMgGdKvd+B7WVSuh8DnIzrEwPjseS1PwdIpKD+M9TLljNqtRcwqLwFU0BU7QswYEBrR+PR9zb21D+Gc4FXIFjo23yRd1nbzI3uB1Qr3xPhMNLyPGtTMugaee67KRLYrFxMK4ZVaoe+Y3/d0/XSgdZg6nfykffcsYYdW/cwrzfeeOMCoMuRNJ/UTX4iE/Kylb8MunxsDCtnYtusnMa8PtXn5kXRlWSXXPsjo2VhK6f6c4wAOay2+di4pifaEBeIbk3I5e03c5sTgx0FxEUlrMHagfkHxMiodw6W/8lDWhKwZL0lmwBr6TPlG3fd5oMDWvXbht8FT60JwMjGPmtcJCoAKbWna3eNc+Q4Ds31gGCyCkDXpvqpTCytMpbFTZ7Vk2PiKM/Kk9aR7PuNY2C+0qndE0im0/VTjj9nG1DcyEN9xXBXHucR+77OGp0OdAOndDpdyj5wwMkIkQLMdj0nLb1Wu6wTa5jclLl6ZMmNrue0dy29o40+c1Q5r+b71sOWAM8IkOZJaXSOvXwY3XBee3MlcALomzs2z7xlKY5PfOITl+PZUjI2EMo1wxYAP5iPZWalSCxwPipTylE5lClQ5/s1JMBtxrY8wfJMPbYYi7BsDwBXWQsEgakNjS8QBfRTmk5OyNBlcJLJAq2uzYi0ccZDaPosHLmAsHuBAECGEWcIGYVl3RjRgM86MZwF4MSRgwGZ2OfST/rfJiIGVboAsLZsc3UECjHKciidxiA1B2suhBtY6v/6kaw2B7F6u94pG1iw5hTQzHAt08MQNe79DziIPphnO3cwhPpaedICKoMjgd0zf6WoCPdXpqPhsI/Jy/zHDHZ/0YfAc+enP8wr4PzjH//4zk9+8pO7p8YAvZyq2mX++s34Ydtra2O4jizH0W/K6LMwfnMjtrjykmnOX2O/TKl1Vd2eogYkASfG0PF3zWGnkfRemQA3prE69IdzuuB9o07WjOu6F4A2b3qvbKk39ItIQ85C66FoUmuaHPSl+zH4fVdbAMjepUdgV7teylS/AZX1NWeyftdna5MuTJ7SKnI20q/2FOif9Q7I13/6E8B3okqytyGxdjeOgdlA9L42kuEhLYBy46AM+qd2+58uri6OfG0LpKeHberevi4xgjxIBkiDHV/t9J317L320Y8e2e3oP/O6tnIUKk+b+9+4Ov1HNAeR0DV9Vzv1b9dPv9Eb1qUxcQ89Uh0cgeZcetgemofRDee1N1cCJ4C+uWNzI1r267/+65fNUCm8mIoUgMekUlQAMwMG7ACfOsK7p0R7P4bSKM5lSoBUSvlYXzl3GSpnQgNeqzj9r/zaBMQCgL4D1NWHOQ4oxXZk7GKMPNQEE1EdgGGGpNSXcrQzoMuCYEoYbHIAzqoHm0phY5WlFfS+YXvOAqauceovABvTpr2UPxlhdhdAA2BOOglAV9/u0Aceu6/rsb4ZjcYjo9o15kzGrn7Jo3Z+bv0DzJNDv+cIOcmEjACQyuQM2Xi4+aQYZUBbNAIrhT1a0OYem304MoxpZWm302L6TdjfSQW1o6MMiz7kRDzMqzUVqAtElzssJ7U5pc2Vz7mr7NqEzex/bDugbD4x4sAEIFFZHBjHoiWL5mtOYHNYP+XeNi+xk8v0AR0LhM1PaxOgqK2NYdfauMm57B7g0ZrtfaM4C0YB911TnEkPALGWlj1vXeyZyxwwoImcgeslBTgAHLM+Ny/2vfKsn+QJhK+uqI7mjqeetlYaQ3PWtZUtpQZox85zWrHM3d9YVb+NhPYd0Mf0XTqguhesV6dj9daBr63L+vtc/ZWfw9V8icigG+hRzpD1JApVG5dNB5KNO5nTgSJmnsqY7IDp1WcbpVjipvrWGUVsOCJvCY3KwJYnL/PTekPC7JpaeyL/vT4kT/tPFqg/jH44r72ZEjgB9M0clxvTqgD0+9///kt7UvAxVRQYBhJ4A6aEiNcAbuiNkU0JAUNAG1ZiwXnfMZTdu/cArSnu/lYJuo4wU37LRKfwtHkZO/0B9BfUZ5ySQ2yRDXnLJst/y3h1IkeMZGcAAzGMBMaq9jLwtSXFSzkzCphmhghYwXjUdgCAUa5tgf3C8rGbxgrbqu/AFuO2gFWqhKPNMrYB4QwC9l3d9Q+IDvw6/aB7AivOoQ1UAFAcFqA+Q5XcAgOBDmFyDpm0EeOzBp2RZVSTXfcLzZL7storA2AOKBWelosJWNkgWTmVnbwDBN1ffZ/61KcuANoTMB9mIXtSZLv0y1dPdrUDw10bMIX1PWax8TJf+s1c5HBpL0CgPU6Y6H6guGtEdJwmU3mOCat960Bz9BawYAG7z9wKWDma0KZT4EWUaZ1YzOxGuOiAyqcj1sExvkB9bTNfa3eyAeikwKgb4NYP6UpANBnuOuOokjOW1TWYaw/SsCdBnRw4AFoesggJhwApwbmzsdPZzZxvmxtrc2tdO6wxek6KgfqT0QJFAB2Q3/VC3uabNVHfynuO7W7+JHt6tnGpzmWZpYEYS22l5xaUYts5Q72ng5LbOkbGnU4EvtfRrx3rlEgN8mRFMjc3jX+fkTjuJws6yOfeq0eUonnS2Ja+UXuPRMrD6Ifz2psngRNA37wxuVEt+vjHP35hoFOAAbKYTDueGWshLsoB4FkguMZqATAFTdEClnt80oIEoBsjkLD6LkMVgHaucOVsHhoA73osz7LV2HAK07VdQ5lWTm0LQAdMN3zIcAnhZVQK57ehEDsOyCyLhcmqT/J5GXuAlkG20ac2YPRWPsBHACwgVv5zY8aAVRfjW1uEu4Edzk99xwY7rYKseq+vGW2AGKjF1gL7O47uZ5wxx8BvZcm5dn+ylENanXJOGWXGtt9sDAOa61t1cZzIWTuADywollPf5ALXt2Wc+n9Z2GTeNTHvn/3sZy8pTzs/H3RBm2edyFG4V57xguZNXfBkN/KsnxhBzgGWD7PbO2erdiXfvpN60Xzt6MocP06lvrf+OzHkpz/96f/ZfLegEXDhVFS+R5gnkwC4iEX3LZMJ5HUdIChCYl1o60Y9ah+nnJPRnG8NSDuhN5JRZeQIL6tIl/luHQFMPhC1bcM8kykAXDscvWheA4NAnsiHyIG+YZeNHX0iutV87d764AFPNqvWtubIOgX6zknhgNQec4ecFgiuM909C1iTd+XVx5wj4Lnv+o0OtfbI0Nhae+aY6ACG13WcHSeFSMsx3pVjrhs7uqGy9IuDBSSzD33PgVxHwvfJBzlAppzDIyFzlZPieMLSo7TzQfXBed3Nl8AJoG/+GD3TFsY+Z1Rju2IRpQbsU8mEBjf0xpD23SrFvgdmF2QsE5Wikje7TBZBuDblK5VBKJNizNjs07iWtVzFSgELE1OWR/AACDKsNrDIW9y8O2XFxHZOdZvKYvTk1nIWyGYZfM7IGrJVzBumF5oFIIQ4A/WFDAPPbUqqrQC5/mJSMK6MwTLx8oxtngM0sVRyPbEwHJBla4B0YLl5I4xpQxljKHWi8jhSQrxdkzHEUm3otz55ghq2se8WZAMrHhqRTIEzbLPx6NraJocUc0VGyRkTZs7nwJX3/vLLL1/G+lFeyQVIDQACLNUFVBnHZVOTCZlvBMYYNy69RCcAZ+BvHbgc5ta79I3tR+AlHRAwff311y9zqzZydsgvuQbsmne1q021rYV+ry+Yy35bZpwjYh4t4DQ3fMdZ6HvOUzKq7NpUO4u+1IZ+7+WBMn3ud2uM48+BWgcLwE9WWHDy6l1qRv0wp7q/vsqzBTStoyOQousWQGNO11GoLuc8V5b5Ul/oYOvkOP/IFIimgwFX0QTA1nV0bPcD265JJjZ81q7WjOiSOaevmG/60/hxokRPtBuA7fvGUE696NeOUXKrPxy5Zd83HWgJEhEDc0dutHLYCGlIy0Kbs7vWlE1v9bkxbI20XhojdvBRdMN5z82UwAmgb+a43JhWlX7wnve855KGkAINQO+xRykTBhELs4CKIj0Cwj4zXABx91Hca6QwA8CKsCawKzTmd8ypjYWAwpFxWiWpD4DZgkCMo5xXhjLlXt5qYCclv+C0a6q3VITyoGP0MOTq0B4yWvYLY+J9DSS2uDaunJJDALLxiR0PQDiGqutW3rWPvI0XkNtvtSkHxINN1rEA+DFUrl9ju7IAUHt3Ckj32sC2KQAbNsVuV/5RtupmaOv3Pj0NcK+M+g2Eel9GGUipLPV4spt8biC/eje3Vmi9DVSB584BP27aeqfFDIg3f7CiAejAQvVhvFp3Ui42YgNw1e7AGqZcnufOE6wlBk/0gEPL6Stlq3Pf97zjY/tzVr773e9ejuVqPANz0nCSX/VL9epzYLxxIF9s5OoGAN9cshnPGjVftRdIFW63+Y4z2Rgl12QJWNvM1zrpt2Wnlb9OrYgAoAwcmv/00qYNrdMCcFd29yZTkSdArffK5yyR37LcrSvO4J773LUBMydo0KnWOr2qro0UrHOiLkAe2HX9RhUASswzkmLTrdZxtc60YZ0M6665w0E8OmwLntc5tg4aLw4k/UU3cPTNlb5fEF1d1cuptl7YMW1fEiCZLNjWVzYpfdD93du4xDy3Z4YTd2MM+9mQa5HACaCvRYzPbyFtAOpEgR6okiLxcISAGTYAuAJ0gL0jC01pYz+OIKbvl9UEZrBtld81jCsFv9f1f99nsAM/sU5CqCm7Zdso0AwgBUghegfKhUYZkPqSPDzmmxE7AscMS4CqDYUBkzaX9ZmyX2CrLga637CeZAZkA8Pqqy+YtxgP5z7bxNfvDCPDwhCk8JN7bWVkujbjGOiPiU2OWLHa0Jgvi71japy3jepI1sAKUArAL5DoeidsWF3axkBl/ORDNi7qy+hiuRv72t283fCvlIVdueZG7bIBrPFKNjZW9VuGvDL7PlBWikJpOp/73Ofu5n7fTyNUVyAuR6dHeQdE+868aCySOYbTcWPYNkCse5Jfa6LvapecTiyfVIKuA9QA6O63Sa0+d2xlfbrXKzkn33/+53++pHTUxn2QBaDc+CT3bav1C2h077J7wE79kTddOXuiBtBcG63b+tW4u060QsSmOVO/enc6TG02bzhuQHEyEw2qDFERm/k4N3Ri41c73U9/LICkvyp306+A5q6l04DK2rrsqvHWb2BvGWRAWn21BfttXDlfdIA1mBwqUxrermvOSWXkWLdxMP3gqYur39dJ2nQL/cIMIzeO+qM2NJ7JVdqgjci1w/rdVK/qZCs4hJw094gUmHP1d6N65ACgA/xk0n3sXt9Zo3SreSHNL12cM3m+nk8JnAD6+RzXa+tVCq6QdJujUj42hTnVYcOuDOcyNAAgcIgBAIKWScBUCu0yati4ZWLqYGWscWZcsMkZqU6QCLCWoydPUJ2bFwq4ULwULNDmpAgKGFOVHArTtVHO08MYMO2t3urvZIPC2YFpYBWYZAiFjIX7pFgABHKU1zAzErUlRrxTN0rhMEYZK/2qn5W9ea+V1fcZA3njgakAbO82xHCM9AvruA4ThrA29X1lb4Sg/736n+Hk+Cx7xDhKtdjxl44QQGOglzGqjvpi01VABPut/uqU9iIFB5hJFoHnxqxXspS/a+z7vvnVHoGPfexjl9QH8/FeC7A6Ap+l2GC/clJjsevjW2+9dRd4clSaf9rP6VpZYTKxidg0QAZ72vcerlHZldvcjCUu3QgYulf7ASUpQgGQgELpTOkHzGdtqc3mbjKWG218kt8+FMd6q23OEwbY6ZJ13tbRTS6Vv5sGjWttkkbSd8AYh8K8xIousOPYyB2uPZhL0QinQYge0B/C/VIGVjdYI5sSsIAPGKQzEQCYcwBflGoBc795WZ99plMBbnoGcOwaOddOyum7dBtZ9Vk+djL1WHDrYiNbdMTOS/3Vf/OYPuaoJ1vyRWCYS+vMcxBEWRovsuAUu57+pu9qq3rZBXaMXJVnHADu5oq+05vdY62mgzc6cG1G+SzoxkjgBNA3ZihuZkNSEoGIT3/603fP9nUKRUYDgO46DMUqdMB50wQYF4AHkykFABiQz9c7cJ2S7LVKDRvcd8KmQLSHdcQ+BRwYxuraDW5bntzibXNKE/NQWzBFAbiAg2Oxlm1ZpyHAHCAonaOc6Njx2lY5mPo1eJR51zA+tVGonmFifPoc6xx4jtWsPdi4NQhA7bL6/V6fAJlATYYxx2PTX4wbkLzsN3kfU2CMIaOfzDkN3c+IaoP+HJn3NWaVKXdRni0gvk5cc0XeOcCt7t5ri3FtHB3VlmySRXPGyS4McN9Xh41HAYnSHj75yU/ePTf5nVZy/a2exuntt9++jE+AtfWVk9qcqB+xuhnf5pXx0t/qri3SiYDVxs93IgSiFQumG0+5wJyb6nbk4sNoITnRNux50JIxAFQ5Kq0fkYDqlmqVDHLWRJbkG+9ZvZwo82PXa23edeCcerLjcFg7ZGgNbSQEgMeQ0y0AUuu1sXDsH7DePEoeNvXRHeoAvpelNT6NpzGiV/y2OqH/tYfe3fHqXntA+l6/6BfjUBk2EpPbEhv66vHg1ZXOl4ZQX+RiS92wzoB1jkD3akv30wd9B+SzA1JhmseYYWklHFtrf0ma/rf52HW9r84Q2QCsq7u13L2VyTkA7jkW5gq9YfwRHZ42ybbIry9tI2LlTN14GI1y+649AfTtG7On3uKYuEBCgCrF5Clj8n5TKinOVV4MO6aZ4rIRTahL2J2CotABPAwCliHlvUC9erEqKbuUP/BZWdUXyMF0YUz6ntLEcAnTplgZn9pV3V0r/QCz2feO9goYAAeAObaDLFKygbJSOcopD5zJi2RwseQMb23HFmPHutbvwEpj0VFJ//Vf/3XJfc5AAhldv86CseCoAFyY5sBMYA4byQAfw8AbLj2WAdACBwznMn2A+M6VBYwY5+Tc/fXRMXoAQLLBAnFGGE+hcoYaM8ZoVgbgk8GTL24eZJTXqWgO9VcbgLTm0+/8zu/c+c3f/M37rsuAZuC4DXjJsvFvLpQfzzEEksov/t73vnd3rjPs/Q5MB0gb//pnUxlgKvfb2ug+a6F+ASjdn0NXZATjaz3ft0N37lycytjnZCddaM+Mrp7WYe/JzZP/OE+tZ0+wS7a122Y0bONGlhYUm9/1GQDsf6eWcOroi+7lpHNu6QpzXPkLoJsjUpySM5BUXzheTscBqKV60THrKAPLGNsF0MlD3ckfuOREi1TpszKQB1JMlu3HVHN4+8wBXAdM+lzyl/rW741b68PcSi8sAWBucYY399v8XMdP+gYdYS8Athk7zumuXkAa2BXB6zO9n9w4t8C6cdVP47/zgCO5eehrhzj9yljb4GmTTipq7ierojPHjZEPsp7Oa26XBE4AfbvG65m0NtBXDnRGNjATgC5VIMWaMgFQKGjA6MiApaApfOALS8C4YXfXOKpjQ56MEOO8DA7AWR0pc0/qCiA4oxgbo57u71r5opRk3wOslDJmM4XNcHqi1z4Eo98YEDKpjgxUjF/yLGyvTcLt2/7aI8QIXK1zUfurJ7Yj0JXiLmyOCepdeUALpwX4xuDVn4xjDlP5jULlgLtcd+kua9Qqs3mAaVt2GiDbMbuKSWSgMGScir53RJ2zt5cx8rjixlkepDZXN/BenZtvy6gDgQFcp0R07Z7E4Rxf6QoBpa7p5I1XXnnlzkc+8pH7rs2vf/3rl/SMZPOlL33pkjIhd/LIOPZAlY6zA+g4PTZBAlQAROXI561dASDjnFzMv34jj9qRfGyEbB52hnXgaEHQvTpmo1Tzr7GRRsR5searqzGTsgIcNQbJNh3j8de1p/v1lfNaGfVj55M+crasa5su5XcDjcqQUrEO+kYxANHaz/k0x7unfrVPItgAACAASURBVNdXT/dM9oCfMWnOOnWGHIBiAN47xhMzimBovlnvHPJ+23mTLB3LRzdxuMhnnXmbPsmIXuj7nJl0Uuu/cclRLLKQk8SJCDSmS4FYcqGf1mHlOOh3Y2lTLB2bnDzQxbxAyNAjWGlzdyNx1Z88OB7WhvVAj3gHnq0JbVM3eVh7nP51eFyTvNKZoiU5VUWP2huz5NB9lcN5wa2UwAmgb+WwPd1GpxwCVS+99NJFwWYUHM0jjxUQrmU2oDAKFNey0VihNewAZN9RfgvKF3wzCEdmZ9loDDSAENDqz/FpFH7vgHRtD3xsbuUyIVgYQJGBpOAx0b3vpiIMO1nIzW6TZmkdGSyMr7bUfsYuefje6DOcGfKUNhZ1H47AEO1Y6LeIQfJmHANPjXXvmKuu73/yrO9CqUC0a0QIgPauk7ddGzZUTCbbHv93X+1K3tIv6pec55Un5lIYFzh3v7YY075fx4gDsg6hHMlAHQDaXK/+nJTalJwCwkDnO63Kyi8y8Oabb17WTvnOraV7bdYrFecHP/jB3WP7sHABJbKpDZvjC5A0rnKxe4/p3vUJRDa3GufAUGuiOppLyae2daLI/XK6qz+H7Uc/+tHdR1EHHmpbc8oTJY0F5lMKAqemtnStzXvGDAstHYkjIZK1/dp1bN6IOnAGhdQBWmCLw8Dx5CxvOZwNY1GbcqSwvaIjGOXkbGPj0ZE+Amh6jtNvru6cWv3HGaVH7TPAunNysatSDkQhOI97X7+1ltoU29xuLOpfc761J9KTrLDVwPLqUo4IXbckBdBOb9S+ALWoxcqdzhMl4OwA7PpQfRsVVDaCYMkE8qQXVwcB0uZU78Z6oxccpPqePdzTVUqf6+SNnMnz9fxL4ATQz/8YP3YPAafC1G02SunGSmQ4pTXwtjF/q6iE0Sgknn2KDnMEWKX4+91GDeUyOMsW9Bs2hjLtPu3FClDkGYAAtEdTr5HC8lbOPiAEg7uKFgNW/Sn+jJN2MjievIcJonQpZ+xfbSoHNtYnoAMEYsB67x7giBHtc3WV6xxwLm3DppveGfEFmmQIQGJzsFb122PRA1UcIcaREZHSYjwr5+gkkWftkB+5c4SR5QBh0jHLmEahfycx9F5dNjjZ8HQ06uYYAMbxWbBeHcvgVzenRaQgp6Y2Vk5ylb6UwQ44//Ef//GVZybvouueb3zjGxcQknzbcNg8BOpqmzXivpiscqWL9JhDmDvgf2VsLOoPwKEvgeFNAamOxrwxbuNjzpsUkO9///sXEF3/Avo5ePc60g7AePXVVy9RkMYn57q5WZtaa/JkRYs2xaJ2AHtSiLpP9IaTl/yB537HUnMMjwBUqoN1QM/4XF3Wdm3mLHImA8NOc6kOjK9UG/JuTDiT3QNES+GoPsy0uU4HLPu8zg9nlW5DMnBCAEkA0ZhjqpMTNhbzD3TKb0Zm0Ev0dr97gJANuK5pLDH3dG/lkDVds04NgO87m0iXIU+GVz1dUBoaJ8gYm//mRvWLNNQ+IJxDdYxaaAuSputEN9kX47EytZ6sVw5H79XRWP/whz+8zH+s9WMb37OAGy2BE0Df6OG5WY0rVF3YOQXkLGgb67AMCwSwIUAf5mtDYwti93obFDE3ywgvE7FgHAscKM0IxGj1EjZMAQZcAhT9ltJN+fV999qZX13OIFY+dpyxYjSF8jB1jjurLMwU8Ldh6zXsFHFtC2DFAPVeGzFtjGfyqDxMqOPqMvZAqbYxAr7vfQ0eIybfUboLEB1wYhzX4AEtNn2tU4BZZHj6DVgBZt3f2Eip6PoAZvMq2fW9tASOGhDVuNXGxtGGOP3iHFQeA9sYAtgYxfoTUOlzcy2g2vWOHSQroKex3DNpY+g69/nXfu3X7nvuc8Dyq1/96qXNHXfXw4m8qr/xJIdd8YHQv/u7v7sLRoGW5CAH3BgDbAu65NPK22X4MXbNs/qw+dfVH8NeOlDtLjUlJvr4AmI4JP/yL/9yiYI0/2tTYwkEe9hG7bCxsOtqsw2DnBnjhykGQJsLO9+sB+NIJ/S9HGrg0VoDCJNRbepd6gXnTuoJ0NvvO6fW2WleVb+5x6HOYcoB4pD1u2MVK28f7lLZxjBZSuHoO+SEiApdxJEAguleYFWEgq7qPgytyBmQDoSbE+rybv9I4JnTsjoBuAVAERnW39FxSybmTveKomG5+8yxbwy6VpSi7znrZKF867s2ut/65zwB+Nb2AvQjySNP23hXVm2xTm3WNCdrT/e0b6F1c75eDAmcAPrFGOdr6WVnxMZKBVpsGsrIr1JjUClvSotnfzRGlLGwMwUl5JjyWwZTyBXLxphsSJRBW0ak/+VX78ZCu6hTjkKGjA0jjaHoXQh9DcfWlyxS/NjgZaQZDkZLuYxP7ctQOVuVcnaUHLa0sgOZGWobtzIGDFzXATLAo9+qczcU1pbkQe4xrgGrIg0BkSNrrQ/Ap3EIeGIOMVaYoXWggBnGnvGvPEyUPOTtz+ZN9n3OBaNeWdXRq7rJFYAU1RApqE7RD7KKNepeDJw8SaktyczDWio/IPy7v/u7F0ftfmkOjdFf//VfX9jeNgw257ySGRDG0fFb38cGtzl0HwUs5B3A0m9AkDwbu8YyGdUHjCkHojmVMxwbfsx3rq9FmN54443LPChXPyZ6X0cAXXpKJ4sUwpYvbi10nyhH7ZX64HzldfyMJdZV/zDD2D5ArX6Lfhh/KT31a/OXRVS6vrm5QNQaBK4Aua5pTtBr5rt3c9t85qw7pYNuBOb1HeDvfdvf59a9vlhL2uydzADVXZfN3QXqojSccc4CnYzYQCZ0v3ukvVlr5qt1jN3dFDNjZoyWBKlO6y9ZeWLl5mOTZbJa5nx1P527Tkxt7s/YrZ6lx9iA7pe+4jpjWp92QyGbRZdy5jgXfa6tpS5FaOQ8nq8XQwIngH4xxvlaetl5tz2VMPYtUFD6QAoQS0NxUuqM4RqZBQlryIAIzOMCt2WpKV+MwAJn/1OIlbl5rwkBiALCMNU2xGDBgS7skD4IQQKHu0lGiJFxTC6A7j75jHOwbD1DKvd2j/TChksjoNwX1PU/Nq9+Ci0D+vtgCCkeGM3tQ9cFlgLRHviCwWFgGGtGszocCSUsugZ9Jx/5J1dnyzKw3Vu7gaLKtLvdiRnGtN/8Dhwusy3carNR9WL0yB0D6emN2Ew5zwxlZSRfeZoBjQ9+8IN3Pv/5zz/QukreP/nJTy6pOrHQx9euk6sKDDwHTGN4uzb51ObSdsjK3CbL0jLk+3MogJ/6HzBuI2sgGpjcupN3edv1OSDeZsl7Aeja9+1vf/tyvnXyAzqxfMaj8QQikwuwBJDVRmwolk+aB/BTO6Sv9N73nK3qk34jr9sa3khMcxq4ldsMJJtHC7p2zmBCAU9AVISFM5MTshvQ0gWcMOCysgA//cL+GlPt32hXfQaEK8t646iY77WFc6wP7uNM0QMcaRuppbJ5EJUxpd92jcvFVxZbUB8W9AO8jVOySEbOSqYbKsM8p7/q7+p+zHCyWrlg9M0jtmidBPNJRBBTTQcnr/qzTgHHdGWUI9zaqI3Zw9KfYtJFTx5IOZwX3WoJnAD6Vg/f0218R25lSGOhA84pP08kxBhRmADuhvaWbWEk5BMzAn2m4LDY/SaFQqiX8sMSU+qMGSXsrOU+S6no3urf845tFrO5CICuXDvh1wD1P8MEsFO4fdZvIevSEAIjmGnGXL+NZPVtPm9GaxlUaQwMh0cYY1SBjE0X6VrsUvVxAshVW6s7+WPBA1n9LzdVuHQNWcYDYwWIMe4MP0Nr7BqL2pBTsRstGeFkwZGQx+5EBsYSM5xxrw3GG5uKLRLSBcAxmYB15RobRtnGKCxcnzFkta0yP/CBD9z57Gc/+9QWYGHhACoZBTo8cCX5Yhdrc4Y91lj+dnOjMZRr3O+t4c5/Bhqt22OH2sjY/fV3Hb7jdY1led5/9Vd/dRfQdv2mlmibNWHT5qZYcWD36EmAbqNVIhL65iFA9iTU1/pvPgC9AJ50EgxvdfSiR6xtQHDnOYYTEF3iwG+1K4JhAXTzLL3pYTPWhxzx6t/1sLqu7zH29U3ajTHh4FsXfaYD6Ao62VjX/sqkB2qH9DcPUVqQLP1DXRwNqSRLNmDVpYrQGZwEJ29kQ4wZAM0hXplXzhIUyQModp2o2JIRnBCgtnFHNKwjRLfRD/qyYL7/6WZzMnnVlpzZojCA9lNTDGdFz1QCJ4B+puK/XZVn1H75l3/5kheZAsxA9JfXjWUAplKGjP2CRAYSaFtWE9BLwVUehY8hOubZpRQZCeVQtECscOheyyjYeJIyDGg751d+JGC8oFV4tN+w5Wt4tXtz/RgNKQoA27KtwoS1s/Zsbp2+cToYbGA4BS6UyqGg+BnLZZkxvWs8MSuAZ/Jok5nH9SYb8sDYYM6WbcKsbZuBCgwvwx3owpQrm1ydM1ufu6/5BlxIseFcAIGVi1ns/3W6lulMRo1x/ch4N38ZR+kYHLkF4HtiQXnMX/ziF5/aAo6t84TJAFjAP3CbA1u76lNj5KEknrwJdBZRiG3uxBfOH3DJ6F/FRAcMkruTOjgXx46nB/7hH/7hkqrSy1zlKHKGAxx917h3j7EDxvqt+e/IydrY2HDiqh/AkqbQZ2umuYKVtxEXEF2QVLk2Knc/naNsfWg+dG3fdz+Qh/UWDeJY7foXddLH+utpjZjY5CJFrf+TtboBXyzq1l+f6EMAUlqDcVw9QYetfgBquz75lRaV3CMTAGh1Wp/0CRCtrcYFKN3rMPLWOoepvqYLfS8KCfTWb+l2yjdXdy0uG107gWXRR6lE1om56T5r3vxgwzhRy7iLjrAZ3dsaaW22d8A8fmqK4azomUrgBNDPVPy3q/IUTwD6E5/4xEVRxKZkFFKCy8YAscsoUKjLVANba6xs7DuCbowLYIiNYBiUz9gsO8KALVDY/FiGZ1mF6gMqtRM7DIAzVIyZ0RQ+xW4B2Clw+cuMCONBSUtRwNy4t/dNZfGZHDA+ws6ryDkTDC4A7WgwBhj7Xtn1KTAWgC6lI6OazAAioVURBIaTEXTdhlA5RMmnfjvqzzzpvfsC77Hf2gNYcMj6PiDWO7ZpVxKZAtjbZnOBkU4GgWggbZla45q8ADObwUrh+IM/+INrW8DWj7YeC042MbZt1itfuzZlsAPTHIvAD+BjrBuzxq7c68BzY+pVGQFwYLC+u881zjJORoFwDqnfAc70wL/+67/e+eY3v/l/wt+VJ/cYWJQj7aSaysCkAjXVIxVkAT+wAxQDZ+aj+e/dBlbgqPZwjuRHm38L+qRZYRyXDeYIVjaAKXpjftUPm5I5Z6J2sa4c/67nJJhjWHLMrnnYZylSdOaufzqDjt13Tuzqherp+9ZJ86K9F8419kAbTGz1re7t/5X1kht0AGci+5AD6ISS3utH90iVMD4iaAuEl/nWDpENDp1xVSa9sBFO96wzDSzXVuucE88p0296VIpQOqj72qNQipZNs9emFM6CbrwETgB944foZjWwHOhOHgjkyB3NCG9YE1vAIAHDC/IY3u7r/+7B9jCSeg7gUXyr0Nb49r+QKeDpdwwvY+wYNCyPNmRMKM6MSH9YZ/mEQuEMhJCqz/WJMmZgew98pWR7Z5Br7zIyx/w5ALSybaAix9qqXwBY/SE/oBzwx0IDHXaac0IYYEZWnriHXHjgi7Ha8akOAFfOduUAnIDF9heAFh2oHYGSjHignXFcgwdcOFILs7lzi4GW1gBIYKQx4NI6zJn6u3nVjDU59V6bewWgv/zlL98dk12lHATg5F7HwLmvNjHQHD192rK/9a1vXfKhPZXROeTJMJl5JLY2Z+TbvFjKRjnRXs3HygiMJ/M9FnCjFV3vSXQdtSjVYQF07S3FpBMIevhLdTfPydUaAvrMD6fTiBwskEx28nmlH3EgF7hVprqAJtf3mzWzDop5UB0iZaIxyrYmRFkWiK3O6voFlsm1V3OOo9p3yS05Bp7LZXfChDlGf1onnPr6xAnhMC4RIBrkugXR5k99cJ22L5HRWmqNi/ogMboPsKXL6SPrkOOzjjtwXJ0ilZ7QmAxy+qx1/SXD2k/Wm2pW+Ru1PI4BnZSMFgivo499r0/0UN+xV75bB2nXbteyURjo6uroup4wer5ePAmcAPrFG/PH6nF50IGHNhKmcALPzn/F5GADKHMsSQCBEQT8/AbwUmhHxczQbFmU6lExUsIpwi0HExRgSAE6D5ohZeCxTq7L4GsfxmKVOUNPMVePfqZgMyL9Bb4AnmXXsIsZlj3VpLZvXvACCQw5Fpzsq7eyk7VzaRlwG62cw8sICkOTJ4Ah1Fld2OjdmOY+xhiYzRhXV+V7QpqQr9xV8oiR97CJrrGBEUu5DoR6MERSaHbedZ9HAgNUnAppMUBX8naqik2W2CVOX+/SR7rWAxI6A/oLX/jChZW1ucrCinFrR37vbRy86hi4ey3CPX1gowLdE+vc5j5POqsOx/zVlmRfXwDC1ulv//Zv/7+TNup79wFe1iznUXpHdXL+bLQ9tj0Z1a7Acyx088daqB3NHUzwAj2sH6BrTVRea2WZ5yNo5hi3HqvDXgCbaTfXVSheXzZUX3s4cOYa9tk64MBzlDHF3Ycx7RrrwbzDonZ9bej3mHoPmlFffZXfbNMsJwZQbHyaZ5UpskUfVA7He/XnOhS1s8+cxj7biBtwxj5zWhEcwKiysOHyiDeNRKTImvJY6+YaXVx/GiPRJvq0d6w8PeIzOal7QfzOA1FFtsJ1tTFZOVUIsVDf1AXsA+2At6ibqEVrgINRe0rJyaHtLP7z9eJJ4ATQL96YP1aPCwP3WO9YrZRi4Dnj6dxjLBoAeQS8QBpw1vXLlAI73U+Jb4P9nvITzsReAISbVrAh6cpLkQrtY6cY1GXFuy+F69xoAEt5WKHqBNL3yKwNRWKXALE+9ztQKUxafxw/h5WWXsCI1zcseXIB/hl9Bqk2YcLrF4NQPzCwmLvq7/cFTQtcgavSOdqc5hHUtXfBN+Mtn7QybL7bXNFNIakP/db8qW2BwOpZBwsjBDAzmn0OcJg/xmLzpRlPYGPn2o6XPFTsoXmaPDGlHmtc+3O+ciZLaeqv/3sFbmOjOs6q+1on7RmQ+3uvxYdpB4aAptriFQAq37Ij45JbaQE5XV3Duem+rnv3u999OW4vcJQ891Xb5IRW7zJ11qbrrdFdS8ff0gGvv/76ne985zt303+SnRST6rfnwPq0bs3t3m0axdCuwyqao71ADfAqImZzIkBV5CRmHtPY/dYLYL7gzFwVFTAnEAKbkgIIJhv6w9wRlZE6sAx06xooXfknI9cb920HR37JiH6vzcbNfQtud0zpQRs1HZu5Ea0FmfQX3YtgIIdN8+g+0ZHG3j4HQHUjbCJdmPLtN1KE7up+Tq15Y8x2fbAbyanvRRL6nhNnzLWpaxtbTt+CaA5FdSESpLOlq5vzOUVy1x/LuJ433zoJnAD61g3Zs21whqjjr37jN37jYigLSTr7UsgWU5PCxSJQlhSiECVGhUFj9HqnuFOYa8RShIAjNggrAwgpF0hlpGxAw2YCv64HCvvexhpPLxTe1/aUq7ZhgSj6Pm8ovHYc8wk5FwykMCvGDzO7zExyYMAYTuF6MgJ4qxMQZmDl7R3BL6PCOGkL41aZGY5Obmj8kzOGbRklBoyDs8xO/bAha9mxvs/YBkpjoJM3o2h8AanKXwO6Ifo10srfeYMZrUx/QDfmD1hch6X2Ycyb705laS6V0hRIBaBjokqLkOeawxmQ9RhkT8O8ahUD0BueBtoWJMR6BaL7C6A0tuYEoBQ4cuzkVXWRVdebw1cB5PtpG232qPKAfS9P1XSMY31KXqI+5s6mbTWPgDT6AgudHKQeLWuuzYBbsk8+gRtlpbPKD98c753X/uf0Hx3q5EtG9Y1+653e4vCt42WOdU1lNFbNi+ZI812UQJqI9+baMr7mO/CsfdpLltbwOjzJAJjs+nSavR5S1Hq3LunL7uEQWIP0CmYeO2tcODiNeay6Yyp9r5yNWGlb75XDCd91fmyTdkmpODovxqr7kCxA8uoDTiXygGO1UT/XcGaLpqQHuyfg3LGNnrp5v7Vy/v78SeAE0M/fmD7xHqVEvvSlL10Y2hiwAHRKJGWVYsHy8uqXhV7lxuhQsBhFG7kYHiwPhXncUIhJTLHK0WR0GDFGVwiOMcJiYUsZS4Z7DQ4mCxu9fQFWvQOswPayQdhhoL+2CSdiXjDQvWNApV5wQoB25fTOQNh4o1/yro8PR5HuAowrq3KUh/XO0JYSUFoCILRhW2C09tpAVX82tG1sjbXTMLo+cOkhGBh6Rheg5ZQxjJihnUuYKeF9zJa6a6cTGBhPjpVQsvHi3HR9czwQJETdtQFFzG9lYZqdbYsB7735Ux6xlA6ABCMLtOxJDH1nDu3Cbi50rF0RoPrHmasNjXHAPvC+ec+PqxjWkVUWAN2JIP399Kc/vegAT4ls/BxX2LjUNuAomQJzyZ/Mmt+cT33ftJD0AWC4jlBySx4Bm8bIOnE0W3UDqaI4wFcylBZFzxiXwO4xPaP7ndYDZC0bbR5hTbufY1XqTACz+dT36hW1ckQbcKkfnAgAb51Ha1V9G8UAju1paM42FwFna906WaDc/5h0ZMM6HHSZJ08645s9qE+9RMNEuxAKy4x3DX1c35Ak9Mpeu06fOqzVdXakoJgnolecAGO30QnOJT1iPtgj0XxqfhV1+bd/+7e758s/7vo67799EjgB9O0bs2fe4hRIZ+CmhFOYHePDGKSgFjRidhdsYpeEx7CdlCcwgD0VwsdWUdrCcwkEYKZMgZHKBioZBkah3yhHILa6GGfgB9gDpqWA1E671YEC9XEkMHzLpmMTvUtp6N7K1r4MaYracXeVwVnIiHogSv2rjUAl+WNUGOS+77q+x6JxcjZMy1Cqq/sCtgGQ8iUD0Y29cZCmweHBrlWPscSi20AG8GJmjS0gi+E2BwDqZLTHj+kHh6hyMY2NpTSVytncRRuG+h6ItpHO5kPMMyPcu8d591vXeRBP/dJGKSnAWvLrXmHk2lE/ujdnRErMglLgyXfLQJvvteVHP/rR5QSAZF65AfRO3IjJf6ec5UdRIK3ZQF99sCdg2/vjH//4ckJIIe3GvPpjfZOR8cKqysVv/gKN5oN1vI7Rrsl1NhcwcRQD646KM0aB+doCLFu3fcfh3ofsmP/WUfPbGqRX6BRzpvFJBwLR9csTNem5HogTiK6NWFtrFnOt7vq5ESvs8RICXSvSw+ngeNC3G7nhSHj66uoa60HuePUZE4DS/DZGoljOdE5GlWOjNEeHI4JcsKaRGvrc93RUc2w3+XIM6GvAl47b9UKWq+c5euYsp+S4vjbygVyoLnpJ2sr//M//XMCzE3AeZU2d99x+CZwA+vaP4VPvQcrt05/+9MVIptBjfTIKQo+MDG9/G7hKlIcv9NjnVYxYQECXQTsaFwaKYlcexa3cZVcXxHedMhkewEqYlGGqL32Hjcg4Y9WWmZHLWT0Lntf4HJ0KQI68ahMmV9i2azaloP+Vmfw5FQyE8OcaFYYquTBAZLyGHPNUezx1a5/c6HdGpLozegGHdSSMed95JDDjJi8WC+czR0i41hgnBw4BkMVJ6bf9DgABMpZ16jeAp/uBCqkcZNO9ydWc6nNgtXYJgYtqYAiltOz5vtI+AC+scWU4b9sj1B9mQce2dqpDUaDWY8f/lUO+Od0PU95V1zauzcOAev3OiarNtT05BZo6yuuf/umf7rz66qsXAJ1TUH+cPiGvtPnWdxy+rrXOk7FoVdctw2pt1T7OmLnad8mzedeYBqBtxs3Rq72tU4Cvsqu/SBqHrvExZxc4AXucKOtpo2bWug2y5mB9dn1zqM1m6cra2Su5YYqtkcqVGiEVozZUpj0Ku0Z3D4L5zVFAGHRfbay/RSTsB9A2JEd12xwIeIsASa/gqMqhxxLvec70mvbTte5dUsNv+mSca+Nudrb+XbfOk5Sn1ftL4rBHrqPz2Cc2Z/V03yF0nAzk5J8cySItnb5xvl5sCZwA+sUe/0fqfcq4o+x+4Rd+4WKoy+vLMAQsMCrA6hpIoJSRTOH1O8W/7EDKjSGRZ+j3BcIALeO7eXQMCAUJeFHSC+CxLAAbQKn9lL+NV/U7hRqgxFhiqgPUATLAnEywKL0z2AzjgjsGpusCAgBZbZC+gg0VGnUKgXzoZe2XAaoMBm7BCDkyKvoNkDu1BPjpd4w4mQC3UnkwWAx1dQRohNKNJ9bJqSdYHoYveSwDvQbT98oypkBV/cH2cVAYY6kFldE4alfXAbqV1xgAVZXV574PkGw0on7sWDk1ATNvbLoXq9l7n2Oiy5VuQ6KHoDzo4mzsA9BFBjx98EHv7brAsTPBzRXgp99rY6ePxLg1xgHSADKGuXv/4z/+43IKR0fZJYd0Q31KBsL7nD3OkvW/ABpTuGNu3ZiTm57AwZU2VFs2zaY22iTnGElpWs2z1ml/nFDzH1ila2qP6Foy6fstZyNQWFIpEb07rSGHBzNr7S5RUBvNtXUardmuFa3pf441wLd6ZHWrB0WZs/TA6jt6p9+w9H2XbEW7AGYnxVijjqQUZZBCpo8A77LqXbOONplz/jnmtcUGx3VkjckSEbUHeO7aoyOuv42JcXANp2DZ++ptfjTnOR/tPciZLO//fL3YEjgB9Is9/o/U+xRdpzF8+MMfvuRZZlwLT/aOBV1DhCFk+LAOyxKsEcUY956SFF6tsQt+ATQKECskLIyRpOQBO78D3QCO8il7zA1DJnzMQGLIKOoANYOcwUr5LsPLGHMMNo1Cv5IDoNF7hmlTImwWq+7uJ58YIIwWho6cl8k69qG+MViYK8DGaRp9L9zLAAHF+tfnZas4L5g18yGgmiHymGXADQtsLI1B7a0/gWty8x3wUB/6HXtcnY11sqt8jwGvDmk44FlTJAAAIABJREFUyY/RbzxtEGX4jWnXJX8vLGefHbtWuQAMR6u2OYKOzLCwXS/HvfLkyyeTUjA+97nPXdbVg74ATODiQe+zLgK9nRwiDx0Y7DMGNmBnPVkXAVPgMzARiA7I93vtjxHvf84CB4IjIx/fuiPHdbjMXekYta3ygNnKPzpzOTg5Fc0BwLF3oNe+gvrWGMZOS/vpu3734vRbIwvkuuaYTuT3jZRUXiRDqW4iddYdMsHakzYFxNZfaRv6vE69/91vbNaxo+84+M0z+qn7HLPpIU/Jumtbp93bZ8z+6iKpOEA2UFp/lxRZwgOTTx9glDlC1r0IFTkYZ8z4yp3t4NhsFJOu6F0Z1cn5rx0cjW2bOVm7miPJzOPicxSb5yIJD7PezmufLwmcAPr5Gs+n0psUVECkkzja6R94S6HEskjjAKCAPMwFhY8p3PBe11J+mAwGdMN+ldF1mEIA3T2MSYpc+QDqEYCnsIV210BR7HKGN7TMOAGHrhXyCzgxVv7Xxq7t/l7LJAFutSHjj3XvfY9l29QSbdf+HXxGt2s4AIxGbbDRMzkC7GTDoACAADWWvnfgFcDChgFJK4s1ipwMYFdqQ3XZlGXMzJneAdTq6cX52nmkr/JanbktN7M2SbfoPkcvVt4y64Bc36+DICIQCKr/tZdRBfyrw7gY867Vbv2QJ+2hLwx29+eYdtZ6GwGf1Kv6Y0O/+93v3j2GqzbKge1/RyqaN9JOREE4VQBi67/+2GwaACMDubHAFNbfXEq2nELOGNDK0eUoiDLRDTsXkr31Ih2isa1sm++k5XDMioq0/kQzOKAcZeu8shesAWzLAnOqrZXqSj8W8icfcqx8gJ1e5PzRd+ozb6z/ddqA1X7rutqQUyBVg660rm2CRlQA++kdDp0IABIjYO+8arrpuF9DnwFwoFgUq7LopWX0tctas47ZELIxHzavfq81T9aRXB0CLJOdyCB9siz/rkfpXbUjObz11luXiOsy9k9qnZ7l3mwJnAD6Zo/PjW7db/3Wb12MfQCl/D673xkaChQzgQXABCwzivFjrIAOSn7D9msYsHv9Lm0BM53BBLIZIOwWsNj9lPoC4WVv64+/yjnmKKqje/pNCoKUBOCMgcNS6VvfC2unpJNnL+XY4FM9ch6ra41Dss0wYJuW+ebE6OcyMVexl8rpvnVAAAsAcT9LV5DCgO2NcWaY6i/WFlhxlFeyklNLTgvSlZFcVs6cLuw3ENh1WEigY52ZysD2JTvAB2hqHCpTqo3Uhj7HJjana2/gSw6sNppTnAps9IbXa5vTGAA7bFm5w5/85Ccv+wyexKt2ljfdBsROzqi9UpKWSefILQMqR52jxMGLoSSr5OLoxwV+Ij0YXo8V55yal5xoQMjaA7aF3te5kfYA8Glzn+X1Yi2lJNRvIXr3J+8N7zu5BVgG3rdt1lDtofP87mEihfwXgHL8OAvkBGQuscCBtY5rC91B3yAVusZmX0QC/bQOcm2VTkG/0C0iedZNcucAcbatk3WQ1vHlkNRWRAZWGdDu+mM0kIO1uowTQR+0VrHFZK7/2mwO6Yt2A+u9K6P2IBnYAO/VZd9G8yeiqL8cxfN1SuAE0OcceGQJvPzyy3deeumlC0jt6Vqdb5qREOoFOjZ0C8T0m3QCzO8yyRhaLO3mLzOIjKWQLMNK4S6LglEAoLEZlD6Dhq0BTuvLGiBMIuDOuAN2wDJGbXdvKwvTxlinmDdUWB3d5xQFof8Nh8sPXAMhvInNBiLUA3g6R9sJFdXFKZFms+C+PgLs+7+UkcrPyNRu7F7/x9wEBt2THKtbXX0vDNr3Xc+pAoyxUBwkc0ZfsaGV1W87fh5Cg93GTDPgKzvjynHZ0DUmU45mALq+V14OAkYPiBcJEX7vc9dg3Wtrxz+W8hSbLcXE/Kgtr7zyyp0/+qM/upv7+ciL9HBj8s34dwReDz0R8m/8ArRAKsZRHm99SY6NUX3xtEfh/z0W0HU2Mkq/qV9d51g48w44BXrM/9pWe3eDH+cNQDVfsIiAFCdm12F9ktKTDESJApzme/3Xl8qSGmQsc3rWAQXYsJ+1w9zsu8a3ExvSj9hdDsSC5tVL2xdMLYJhI3Gcg40IOGkjBhrwXbCvPPsCHDuHbBBJWZDbvASy1b9Ak6wB+9aq9cvBIie6wLXSxJS7jsNGFpAH1iKnpfeNaq6uNiYctOoG7JNdMugPgKY7KrP/zePWRW2JIGrN7Hy8rnV5lnM7JXAC6Ns5bjei1R//+MfvfPSjH72wcHnlnYtZaCtlu6yR3GPGCDOySnA7xIACtSnIDQMKkwOI2AXGC5jtHbMIYG14DwgGvIT2KPkFfthFdWNzOAeMGcPR9cAftnXD1wymPjDWKWvpFVJFMC9Y3jUygH7tYEgYng29MzQbYgaA1yhv37UN0FzjCWgpd08dWUYzJlKZtUvfjClGD7jECnXdGsY1bsbCWG50glyN9xphbJf550EPxsp86/dl4/q8jJp8874LsDhPF2ONma/95lh1O7KveempeYFoT24L4Jm7PbCm9dVjuAO31/Wqjr/927+9hKFLKSiPeR+ooe29BzIBLvK3hmvPAlL7FDiHIirdZ45wQDalBkhu3I0L53nziaUNAD6cdMAWS3sVA80Jrx2BWE/Is2aNn7XBYQVwzdvqqJ8LMjnmnABAEUEgdzi9KDqzqQMAH8BKXhx8QDU51T56h7NhTplnXScCIKKxKRIcGH0EcLufvlm9UX2Y/gWOR8BvDWGZ6Tzkxv7uXpGfdV6T47HdImHk57P1r87mhHFAyliDnFvzRBl0Gwdqx1x0Ihk3ZuWwv/HGG3f12XWtybOc2yuBE0Df3rF75i0vR/MDH/jA5XHFsXIB6NgWO7aBGGE2TBSQQGn1GShikBiprskoAJHYAWUvU4K5IZhlSY51YK6AUekSvmeoKHTg0XV+txt9WSd9EOYEuinnDCFWZME/xwHwZgyxaspZo80J4TwwTr0zGhgvcme09Q1Y9DvGSXoF9pns1wEyPqINlY1t9ZAM4Kv75KN2nafFAdXbjg2dA2DqMPZAxgL7dZ6AZ4Y2eTppI7nb9LqA3Bhh+I0hI9+1jhbsf+Cz9vZ5Wf810rURe1s/6mtAPCY6OXsktw1yXdsTH//wD//w8pRD7PnjLPrY0FIJOq+584iTS5sWzd36YD1heo9zIpnXr8AFtrZxzAlYJ1K6Su/A00ZGutc8N7923Zozxg5gNveAOWkN62wf9c7OA3m+1q3x1d4FY+ugr67a01WE/ncdbtSsiFzjLJ1IGktlc060t/7vfDMXt28cE3NLTj+2tXdRBQy0fgDZ9d3a6R2g55w0niIM9Y/+2bQJ+pT+REIArNYLgMopMq7G2ppe+Zl7nFZjrP4F78rTR4CfLLWj8lcOq69Xn/S9CCf91edSntoo27o5X6cE7uqqUgpPcZwSeBQJxC720IZPfepTFwMhVBnDs8CQUQA+1YWtZaRTdqvMsAgZDUYWY7mAZpV53zO6QCTgB2i5vs8YCQBIqgCj1e/60v+bf901mDf1Mkw+L0joXnnRmz4ATC8gBFQw0hgdIXXtAw7UtwASS4y9xzbps3sCI8rtfvmOjlhjnDkoZM9BWfDc/85LBVixyf0GwNa/5sweXRfY6CW0rt7aBpRgro+M3Y45FpDMGMsMoScoVrdHPnPOMFhAkf5iSY2T49CST0bWiQZHMKAcjowNephYD6ConNoSiJZbmYxbX62t0qQe5lSOq9ZydbWRLfAcGKhNgfTOjV7nECDaiI31IgWB49D3e3wcB2nTbwA9LD6AtYCKIwdUN7c5cXSA9BYABxupbfpsTq/TtuBX2lLzBQtbHeao+zgHogPyeDHw2rgAzboCvLrXEweX2adjgOhl1yt35wkigW6gQ4D4japsqgK91Vxt3Hqv7Nq2LGvlikS1ztLdzUEbcCsfaKezjMU6PKKMqwuMDQeKM0Ufc6hcZ/3Vj8qT7sepWT25hEv98ds690smdA3dpv2AsrlQmbU/p9iejP6vvW+++eblrPOt91Fs5nnP8yWBk4F+vsbzqfYmxRNL9qd/+qcXBVaIq6OsYvYwRmu8lulbYAmICccuSBR+7L3vU/YMgeuXhU4pM4IpPsfqVbcQ+YJjhr2y5AUqL2FimvWj6xa0AhwYDr+tUq9uoJBxxJQwptIQsJOAA/CGoWFkpA9wSvoee8moSu8wKepfhnGBLydA/ni/yXfUBkAWIFzGVz+wyBtlqB3lCAdaN/dZDmnlL9McUydsWrukCDSGcskrEzOuX+u0dB9Z9X+yzwkpVYGs6muhdYCQnDy4AdDXX+WYv/K8u1/qSe1yioi5pl0734AXUZXqDGjFDge2+n/Z2/r9e7/3e3fab/A4r54UGADoDFt5vKVe9YeBxDRi0jlWzelkWNvNDUC4MQp0NSdETDbCss4xRpHjmuNxZAgBMMCP86qNld1YGmdOolSB1gHQ1/vm9mJYOZR7Css+YMQ4d299a2+HM8OBK3rGetQeTlrzPtmYZ5w0Thn9gFWlVzgW65itUwyoWuN0HWeGc+ckkt2nkLzLjd556ljG5p25aNyT0+pvJEZ9WYcoHbB7J/Sxd3bAmqePu99DbI5sdWXZF9J91sqy5hxmde2aNycax6PN6Tq/1zfOnlQ87fLgqGTWHPj+979/2Sh/vk4JrAROAH3Oh8eSQOHlL3/5yxdQ5mEBAWghvQUfC8i6nmEAUo+scr9TcinRyqTUgSEGkqLHAgEDQqfCpRQvIw4kL1tCyWJKtp3LrmE2Gf3Nbewe7e29a+qf/jCYq8TJoT4xuJS99jMY7tefyhfWrh5hT8AcAwMcLdOIXVumv/oZL44II4nlw/R2nU2P8km7Bxvt4Sk2OzGmHCWGrjozWP0J425ONABmHvXe75wQY8o5q/7KqbwAkg1LmDYMoH4EeGxWXWbPXCXr5OwED7nf1Vn/MKfL3nP4am91ab/5AZRWrke3d133VWZpUrHQPWRFWx500QbgegBKKVaBwFjuAAEnwUbVPht/jir5VKf5hh0EbIHM7gc61rG1Dqzl5GSd2HyJKeRoYq3JB4O/zKHyOJyVSedgk7vGUXwL6oAtvxmfdbCs+fqZwxGI7n3X3wJ0OiBHo/nee/3ZDc679jHE1pQ1QR8hDpIXENh3+khXmovWefXZBLkMd/fl7AXsW6P9ZkPlMuLmonftoVfNYd8D8JVHp7wTgE5e6uqa2nO0A3Rv9Vvv1bEsPVBOb2Cy2YBlyo+Oi8gKOZp75CdqltOf3qg9PXGwHPbW5vk6JXAC6HMOXJsEevpZYeYASgq5NA5P2wI4KPKUESO1zO2yvKuEAViAEMilvAEoihOww/L2ec81ZTg33MfAYzcoVCwrZokRUxcmEQjofiyGsrpnU0IIvToCc0C+zTtA7oaWARZMFyCuneRVX23eBCD1s3oXwAPo5ME41Y5exsuGMIxqsqxeQBjIS97C9x6QUjkYaBudAFjM7oaOsVrGjnEkd8w+dhErjo1eZ4XhBaBrr+PzyLO5yrnrO6FyBhbIBVqE4PssDaA+LggEDoF+Tl/lVz+2nvEmf33EjOeA1i/l92juzlvvASsPA6ADy6VrvP3225cxrfzKjemuHLLmCDY+67iYj2QL2HISMPHV40i/xp/zxolyf2WLJFVG/1sD1sZx86F716k19zkY9YvMK49T0PzySG/r1byq3GWnAcR1+Omb5n0OiHGpDAzsAru+Czw7G3zXU2uao2n9iHysE22c6D7znCw5YOQFoHOC3U9PWbvN2cqSM9112OrVfcmFk72ssvW3egc4PcqMrLv2qLfIv2swy3StTZLGZp0KkcfaQebW6urPdbpW/67TrY/LrvddZYuAWa85m6+//vr50JRrQwzPV0EnA/18jedT700G833ve9+FHUv5ZGhia2zSSXEBHzXOTnfAbwEpMEvBLbD2/4IQrOwyhBlvT9rqeyCNsZI7CQhS8msgMKPqXKO17c5YB0J6VX519dInRp+hWeYW+wJIYLbrE1CI9esahmiN8gIc4Jkxrh0AGoPGGVgAnZES0gaEMX6ALocF6GToAInalMy639PLsHo5WNg0AMI4Y4+BgCOjvwZumdsASm1sLJOVdgN/gBn2Djvc91jmZLOAMVnb/Nj12Oza0D2xjwGp7sFcVl6fsYFda5wArNqnjcL+jDX2LnkABtXTRiVH8MWCZcxbY3/yJ39y90FD91roHMvOeO4vEGme1paYaOMDzGmv9VUZnIrmR33WfsCk7wLjRZ48XbK2YmMrs3oB7saZzDlp6/xylNVr3mOmOeTGdUFvZdsc1/zommRY3631yjX+G9nQRusEsLMOKtcTQQNUm0YBUFr31V3/k18yqaz+r976LpWJ3uE4ctRsyFzgSR+unmlMMO2VtZGYPjdv+j3ZOXWEfOgh8+TIatM73VtZxsWa0GdMt/EAxK3j5LlOPGdg5Szi03eeTGltc/rrd22no8mffpMG1mdpWBwQOoGe5RTVrtU3Xd9YOQYw2TV3ckBLfZL+99QN7FnhjZbACaBv9PDc/MaldAoLfuYzn7kTU5YxDQBkcJzGAeguIKLglhkF+vSaAk+hA7MUIAPMcKVcAcRlthgz7JtQHZYWyFUHhnLro+QBSWCDMaTwpZcAVIAGhkWokbL2OyPF4GBbbFhkHKsfuKgMBlKu8HGHPoC2LHb3LatbHzKEfXc8xgo7yICusTNWXZPhq10emwywBKbKV12WfFNgAJqMXm0QPgX29BtQ126APYAUOMBmka+xlZJgjhmn3qt7WWcg3DwCIoAWOaLV5XHG+lm9csAXFNdeIfa+5zyqH3OHPWycACigBlP8S7/0S3e+8pWvPBCAbpxeffXVu/sRtK/2OGGBrIFQKSsbIcJErtNo/TXXzbvkIc/dGHAaAXSpBQEUwM9cbHw27aLvu9/52M0Dc3OdI/qksZPfn94xX/udM8zZVOem/WAnRTcqj8MNaHMUIgga0+RGruYMWXZvc7r1sKfOcPTXGdyx4WiUm13fqxto1DZOI/bcvOMIA9vr3HWt+Ws+0r/A9Opc6x4DDWhy9DiKlcUBoLs4PdYXnUxG2GM60vgAr9VxlW5HfIg2KB9LrR6bupd82agSB5EdAOb7vrlZjnh2LPkEnHtSJ/14863x2cKnLYETQD9tiT9n9VFAbXQqH9qmG4+tBZ6BzwWh+92ypavUgSPGB+AVCmQIAJdV0AwzENRvQDmFqxxgahkThpyxYlj6XtnYFwYZ2Fgmj9Gm9BlF4UaAr3sAE0adYVpnou+AeCzZMlLdy0AAul2nzL7DCldORqffMcv9zxkwvl2PqSbrBbQ2PWG+5DIHoo0zgKG/vcu31X4ALNkcmXeGsHY6/SFg0+dN29FPR62tDICA6jH2GDvjtICIIcaS16bqrH79kf/dO9lg2zgBADS2UF+M3+aeVg5ACTy++93vvvP7v//7D5TCEfj62te+dnl4B+bTGrDRFLNtLLRb1IH8OXd9vyF9rGpzJ8DndBXgVf+sW+vDyQccqdrVWDR/urb2SYXyv+gGR2gdTg5G5QDRdAD2l87YOb3fdZ/1X/ulGlmf1ZFMiw6Untb4d48xpRfWueh3DlP3+8OI9r4gd6Nu5oL1RsfVrgX+5CCyszqR06lt0iICg43Xssvmu/ZzNo4g86gLRBZdb87QjxxE+mZ1iHnR/OeIOu+c81I51h9HZqNjnAdy6F30Tvmrq+h27/rNEav+HP4e/hT7XPQmAH2+Tgm8kwROAH3OjWuRQAz0L/7iL15CdrE0GZrANJBFoVXZhggpfUoN27EKMANBuVPSQLby/c6wYWww0Fhg5QKr2CDXLduJ7WDsNs2CUVtWCeCj+Cl/dQEXG8oXWgRcAOgFwAAzA0Z+lYutAeaA503TqGxtwbTXBqFqmw+FkRnzNcIcBW1I3q7rO4DME+3kPW+EAYhg1JRhAtY2TguwxjgGxDGitSVwFavW35HpE/7OwG5fgDUgPVBUmdUbOOHE1WYMavdg+oH9jKswcr9zHoAwMtq6V26N7eau1sfK9Ojsn/mZn7kwutXbdb132s2D5kAHkP78z//8sh8BQMHg1cfKq/zGyFwEKDkRKwvzTV42tjoZOMVBKguHl9NivfZ52b6d0zk/NmzV9uRwZIpFCKxza2zD8NbDzue+M2+S5UanzDXAuv7UXmvD7803rHIgOnKg8dqIkzW2jrR5VLm1AaAEPOkD9Zifqyv7rrEzT+k7oI8eEm2xlrbOTZtrPuT0mJtSGazJ1WtLJqzTzpmiOzn51oz5wampTOQBEoNT7T1ZNB+N4aZM0Gn6Vj3VScfTz31HtktkmIvAN1vASTUvS/2LgW79dVpNDHRnP5+vUwIngD7nwBOVQKcE9GCVFFAMjU03lD8lxWDXGEwRBYe5SDGmFFfZMvCY1M3xw04A4ynjlGPABphSv3IXIAknMsqA1xoEbfTOKDPQPlPcy27oK+OE/e17dQAsC8j1J5kBZww1RkmbGSL9Y2DVtcCoaxk0TKF2Gy/Gr+sWbKtH6NVnj7X+2Z/92Tvvete7LsZQ+H4dBqxe75gnzgNwxNBxCqSHMKS1eZlKIBsQNh8Y2Q21kw8A3jhhyXfeYAGlWxhfAMS8ao46M3bHaBludeozx8VRY90fMMNs154Abu8A6c/93M9d0qSO4OqqRR0I/epXv3oB0BhwzFx1Vx8AXZuB3N6TCzlyKs2NBcGcna6XNoHt3HUL1PRevf2tk9ccWTbcGcSAorY5LtBakjrgKDyOZPUApPYFWCOVVX3SVNb57redN80FOgco7nebMNs4aby6Vt/kvHctR017GjvrsProCHXv/LDugFWO0FFfWN9dv+Bx9ae+cDbMTVGcBZscLA6ldc6J8t69nFzMuHEXjWgsrBPt5ITW19VB0lU4+GzD6n0kAMabjuPYIVWO85X8tZeeoR9qf+C5nHVH/PW0zh4Mpv1P1Hiehd9aCZwM9K0dupvV8B7I0EanTguInSkPus2E/Z8C2zQFLfc9hbggkOIW5lzA23fygzMU2BYGCsOQoWCUGCQAjoIGvrYNC+i1EdCkxAEqrNIyTF3DCdAnBlMblxnDBvXdbko7MiVkAGBWJ0AlzQSrBWgv4MIAA/LLHPmuOgEOxrSyVs59Lw+U3ALQMTfNg0KgTqeo/5sHiz2SxuI64A3rlYFexp5Ts5sAyRYTKJStDACcA8Bhab7IJa1vGfx18AJDZANIGyN9NxaBYPmbWFRAk7NnPgE45gBD3/02qSVXaQSAdHKNge7R3g8KoP/sz/7sLoCuHcCN1J8AQ3/yh9chACzMYSAWS7nr1EkXXeuEB06YdQrIAprWTN93j/v6Xg64CAwnUptESfzOaaFTqsP4A8jmfd8f1/muCeO067HrbUSWxx3I70SOmGjrQBoPR9hcOzoT6zRrHyZ3nWEyFn0zl3ceVjZGHShU/1F/Arzd7+jFdUbcR0/RH9qIZLBu6dHaVXmrV4Fl95C7sTrKd53+BcHm3xIk9G9t1xbRNrreNcqia6UvkS1nyubn1kProOcZ9Kj7Ntuer1MC95LACaDP+XEtEsiAvP/977/zyiuvXEKEAegUUUwNILjAgUFg0ChqDI2QpfxWeZEA2VE5rvHb3LzKARoAakaN8aRwgRMgD/txBMkUMhCu7cqvLZi9BRvaDKQyWpVHRskRI8sgYKoWQFc3A1X9Nh5idYCdBfoYG06Bejkg6iEXTk/XZ3yArH7f8HW/Z0Rjn3s0dAw0Y2kcsUB93o1PnoxmQ9oCaH1Zpg6gXYfMODDcO67kb54x9JVjnKQHmAfAYG2W48tZqRysbmU55QGra/4CNNrU+57Zu4C9az3EQj563zWfiuj8/M///J02Eba+HgRAlwLxl3/5l5cTBKQzLNtaW4oQOHJN6sLOcw7hMqYLoJO5VJTa3JhWZqB/AXPje1XY3tyXuy7vGEjd9U7mOx85J9aU8a1c4BqDblw5AvpG8a0u6jcpDhhbDqtj3wLQgasAtA2gy+4mi/6wrUfmk7wrF7PM6eIgYNSbA5h9jC6gXTkYYYw8Bt6JG6I32PPau+w2hwOIX51jrqnvqI8AY87tAmNr1rqvLON31PnGxVpVL+eBPqc39VGZnPuNitH5q9sBcf3J4W3+NW/TXfUjx+i11167pCBitq/FQJ6FPJcSOAH0czmsz6ZTv/Irv3LJ00zRpYhioEvlWPZjAY1NPgwUxYapyvgK/9uVXtly+jCUclSXLcTuMUyMBqMFDADJQBcgXtkU8167QF1ZDLJNa8vmAq0AZ/cD6IyuUyVcs2BA+wC4BbnaCNgCrWuYgd0FXuTGWDtdA5ulvwCIXfyVAfxif4CugFNGqGPrjpuBtF35jvMCnvp9H3jTGGfsNsqwjhXDqe51zABP95p7gArnp8/qdy1gXLnNvep0ekH3JV9svDaW54/9l3Jh9QHizqD2mOTqqTzMOODR94GzwA8QF/tcZCfw/N73vveBTuHo3q9//et3/vM///MC9I7gqnrrX8ChsDWAa64ms33IiLEm9961sb53/wLoBUTYfEA3eWICbbrUHrIFzDeyUHs4mbtGk3F116b6iS3uGqdpWI8cTb+t4+h4yNpWOs3O9eRSW6T95DRJuSE785NcHaVXm0RN9Mt6M9/MyWTEkRA1ADrpje4F+LsmmXVN/ycHOqB5VPnmMmd7da36OHucLI6r781Peob+WJ1pfXEYq9caWVaezgPc6TdOhTK7t3ZsxICMr9KJdPXOZbaDA8K54nyJ8LQGPNK+NfM3f/M3z8aAnrXeOgmcAPrWDdnNbXAsWQx0iimDF0MTgM7Y2BQiL3CVM2YBwAJUACOsJAbW7xsqTHE6VomBZThd130ME7C+wHLrO4YwgVLKd+8TXgbka8uyIRT+sjJAiXd9xJgrf+uTH3gEkAB874zdsjmABwPEoCiHgVOaLlR1AAAgAElEQVS3sdGG+oNlxK4xkMp2ZF0AOmYTKO26I3tNXk5kqAxHRWmLnEgAone/kUPt9cdRUjZgUTnAXr8BEgEteasYNMypKEDt2oemABwL5oHe+hho8hAPstSO7rVJUPs5dckZQ+hovgBQYx+AjoEORH/oQx+6e+b1vbRA/XjzzTfv9PjuWOh9gl7rzznp9V8+9kZFsMv109qRhmNu1L6ApHW9edvGU5SkMjhNnNzK6R7sYp8XmJlzfV/d0kLMgX7vZQ4dHeKuqzzXWWfKqd9C/93r6Zf9nqPT/Y2P4/OkGXRP7GS6Lbkuq1k5WH3Of22sDclLlIWzuGARmAde+020BMuMzbW2+91aNh+OERaRjo1MWbNktkRA/ZSOIld654N6OIBALgen9jjP+X/Zu7Ne7bKq7OP7/QgmnthA0YP0UCAIlKWCYheVaKKJ8cR4oMZ44FcwMfELeGrUM2PU2AURUNoCC6G06KpQQJGo3+LN/37zq/eqxa7yKarh2c+z7mTn3vdqZjPmmHNc4xpjzQVAc/TpmHXQb3MYw20dZg84X/pmTdQWQDn5LBDvfraAc4DZ71o62zasRXoifQLQvXjo/JwSuBUJnAD6VqR0XnNLEih8HwvdllstWLFfvQK1NA4hRQ/wYAM2LMdQHBnfBXqVC9xueA6zIhTJyAAwDMkC1e3UhriBn2NYOEOChVkmZY0KgLEhUfcIx7pGG/cerNLKAIjpG3u15zG8y9Bg4LGK2pPM7LOM5an+/g8cMFZdz2Fh4Db0i/EDNOpbhqg9VGOiA2keROLYcGi0qfKAAqHwBRWuJzeAnmHkMBwBgTEHtirbm9joWGOpPxwr44SNpFMbMahsRji59X/6HSiKee9PecvSY20z8NqHze96bQyUBraEjwPQ/ZVXXh70i1/84otsn+xTm3oAqm24PvvZz16c2GRUe6pz35YH4El7WD0BZBovIMUxUQmAVJkAOSbQeErFqh3uSQ+x1cZwwZXUHGXu3ObsrFOpnQDh0UnGJNfndRwql4PAwV72e5nxxq/UtAB0QHsd68oJOAfM+ttc48ZTfjcwXTs4ouaa+UTHu8/8X8bXXCcvc0H7RTk4jEsiAN4dA0qtF9bXZaGNESdWXckwuVWOl6rUxuM2gAtkjcmurU8EoK3ZS2aQ9+q/OW0+Wg+tUeYrWVtXmlexzyJm7brx6KOPXoD0+TklcCsSOAH0rUjpvOaWJBAD97znPe/qne9852URtW9qC9KGhLECWFrM4LK6XYN9tC8uoOeb0dW4NQIYqAVbwpuAFbZ2wSKjpk3YEyxM9yyDyght+N+9wKF7hFg5D0D7MpqAHSBbWR526Rg2f9lUwAKoZpCEeoE+wAHbhuXtegwo1qd7GcXuY6QYYmPAYPa78Q9AB/YyTgEkIX5jtQ9JVu8+ALSAh/HrW90AKT3RT+CPIwLsdRz4oWsYxXV6jEfHOEbKBhaAXqyaMa396XegyFvMgDP3YAk3faFrMOD9X1sBLHnL9TtmzPg3bvfdd98lzxwwum5i1ubKeuihhy5MtN04AEwAz44YdNd8qGyRIoyeuUjHqteDmLU9p8lezvLLj05g/UjW3WdsumbnyRHI7Zgbk+pe9hj4TC+SkQhQx6V77XjS5+peUG7uJ3d5y+SszOrt+Y7IAdsgWhuAVuksHpCUqpZz1J8XxAB6u35h7TG7+7AuQFk/rR3aBzjrp4dwrV/WC2tBbaoODD2n1tq8a4pjHF5RAylIG9kDwK0PG4UAmhEfxn7Xv13DjmD7uM4vSeDcgufq2fTB+g48tw6UtpHeNg9yinpl95e//OVbsnXnRacEksAJoE89eMYk0OKXN/+e97znAqBavGLnyoVe4AfoLLOHHWoBxJS1QAv9yi+29ZdF3GK8LC3GxALLuFjwMSkYZewrBlL9wsMdl1sJODE4a/x3gWdIMEQcAqFZ7WYAATX3YfoYSiy8lzjUX2HiLXMBH8COtem6zRcFKpMDoAvU1a7ja3GrM5C4+7UucxYLySjFkmZYvf5bfzvOiEtpAFwZbdcKa28uIzaKMTZ2m08KNMmjpm+Nldd1A9bpqDe/CdlzXjgT2lVfAz8ck64PEGGgqze9ty0eY911ldW1yaPyugazjhmrvcAlmSRTfa7etotsSzus2RNN3up45JFHLiC6vWwx2pzRrbsy0gHRDXKwPVn9Niacz769QbIxCNTrt4gDMKP/HAnzbp3Aje5UF0fSPZVReQuORZMAsL5FD/SHw8QhOwIqzok1ous4AvTG/PCAY3NQrjqmHdijK+Ztc6Wxqq+tgen8zhm6ZL6LCgHJHBhM8cVo/5//cylvHfVNs+g85xhDr33ptgiA/q2M6Jp5tU6teVv7N3rT/zsW6RadShcAf04BHVq9sk5ymNxvXFy7DvwSIeZ/x+hb9W6KDVlIYyrdLAe1sfrIRz5y2fu5sT0/pwRuVQIngL5VSZ3X3ZIEYoB6kPCee+65GP7AxVe/+tVLKkdGB8PAQGyYm8HtPkwlENOi12LoYUKGBLDchReAZsQ0HHC28GKgMG+VdR0gZ7QXtFdG97lHmcuSHQFSRgCo37y9FSyAvixrx7ovWTB+DBgWp3oZCGVseHcB+zKO1a38/pd2oc8MNSYc4CALBrbjgePe5FUqR/9jVpct3fDuGvnt2wLo2gQQA7YrY47XAmjsafJe/eLErFyAogy9kPQa/K4F5JOTbeYweB4oSy9rZzuQBJi6byMktTnw5PX2nDk6sgCELnF4gMja37wqReplL3vZk87Hygg4l8IRkJbCIu95IxyV33iWkgC4uk5qjRQMjkdyCBBWbmU17nZUAfbMD44cRwFYTibmeddiTc2NI/vtmtpE78kY22/eaIP2muPGu++cE68gl5ttHi2za2yk9DSG9qtu/LtXO6wpoiL2uG5udt++5KW61rkFiK1Tm4qybKv76Add4wRzotfJB9SBW84Ih9C1O1bHNW3XyyOba072vSlX2mLu7XpFRpwOjpv5aww5KZuKsesZEmMjEdblHRdjmm5Ljaq/6fEHP/jBS1QBI39Lxu686K6XwAmg73oVeGYFkEF861vfevWa17zmAiYyNHn2trRb9gRgbmHbXMYFwxbCjmGVgEkLOkCExcFILYBiZDASDAoWBrPBeAHm2DCLN7C5RmzB7ho6jAs2BRCTJqDu7llQxzlYBgy7pn4gT1+7tnLds6O6rIz+MFrLMJG7h52qQ/pE92XY+uagVAejH1CwNVoAuv+B5W2X+xm2jJk8Smk++q9tUm/oAqOM4fWb44BFE1EgK+O0bCHDv2Benxh7hp5sF+jEWGWAA0ZeBexlDJwTLJpt7AI69I2OYNg8fAkU1L6dD9XRA4Ux0Vj462bwAugejKp/XW9MVseE4D24yIHtWypD49QYY4IDjuUBpyu2AtsHR4EZ4J9+N0bLFnpgs7HZNx1WJn0gI0xw9wNZ9NicoguOWzfMPWkn1RWICkTbam/XhmW8OeKcZg965nBwIgAv6Rr7sCKGt/I5BfXPXNw0DSAP4AdizTXlb3TG/MBC0/tlsa2xHDd11wdldayyOOfm+64x5kvlrXNlPexaTjZH6AhslzlekFy9HLfryA0OhfE4gmgyM/bmq37RxeZnqWatUY0fR1Pq0TNrEc/S7mQJnAD6Th7db0HfWlgDUO94xzuu3vCGN1zA1te+9rULgC5XFGiuaVIIWji9UMNCvGwvULvGEkjqOsAK6GWEsGkMMAADWAMg3QfILXMIcGknQATEMqgYql3QMV8L5hlZDyw5B+BuuJWR2dByrC7w2jdQsuUwMvpGZoyaOjacDhDWfgxdfbYt2zJa2gNYYzK9zro2Bky8KZLBxlhtukj1ua7zdieoPgATCFgwXF+0qfJ2HJeFt0OEabCOlnIBL9EBYBvQY1RdV93Gv+92ZEiva0fpK17BfSyHPhu/QBVGFoNZ2wN0QJKx0P7GOT3NOW1+rYN23VSPee5Bwnbi4GDVDw/0cmZqB+dzdVho3r3qS/ZSV+qXB0bpFPADsDfvOL2NgTQV8wC467iHA9M94H3TMrCR9Ka2AXJYVIBQubUXaLeXc/d44M/bDJfxBqC1h2NcfY13wCvw2Z+9u6vPA7rSnwDf5GpupgN2qul8/T7O99pMhzjvXVNbrS2115rnWmuU8eya5pVIHmfMWFa3qIj1rDI6v3OTrgKpALT1FzvfedtDcnJWdgt+zcFkXDu0sbqAbvKTlrH9Mqd23Vznuns5ptIB06XsU3O1PvTClI9//OPfAkt5VnknSOAE0HfCKN5GfWiBayHMwMdEt7j1EFMP3sRYLUtwzKXbsCnwA9wJB7sGaF52ZBnGRIKhXDBpQa6NQBND67oW5g0JAwDL+jJq2B+GQf8YHOFqILvjGW7t4zAou/IwpBhQZS/r0//7gJT2LPtSHeQE8Fbmpl/0Wx/q57Jw3tC3IADAkuqhvxmoGJ1yCsuHDUhiMBeU1e7aiuW2W0HXdgxQFgau7pUhWQBLlQ1gAd6VISRvW7nKweYaW4DJGNQ2aRydA+iwpEC0++p7YV+h33IqF3TQsc27rR3Vs6Cw+jGWHU8mWOHAWn3BonWuFI43v/nNj6UfYPiPy8DDDz982ZKreWcMk5tt2twHONWOjQgAOJxeelm/A12ByMamsQ6UcD7NWUymLQo5RQB0sjavgXVzst+Yf/OaLtcXY2JeLeO9c2udD6z+Mpm1oT471vWYdMCbzqqj8S41DQNdFEJqT/rmfn1bR5x+c6Cqg2Nd+zaFIDluik9AmB5Ixdj+u35TKDiCmOMFsCsnur+MMMdeeSsjBIZ1iw43tgvqOQauIws6AvCam9Zg7bCe7VpeW5dosc4pU527thrndLU1qrnaszk5mJ/73OduIwt6NuUmSeAE0DdptG5QW++9996Lkc+wto1WTF2GR54eQ+lBPSALg7JhSIbcAsmQYiPW0DrGOFiwF0xi3KqD0QGw1hBjV+VcCm+uAV4QywAumF72qDqEx4+OBIADzBpqZWkfQ6ItwI92A8SVr8/LAC0g7bhc3v5fti252TWBEQOApFzoW2XWHntBY2KTn224yBJo695A2Bp7TD/ngLNErthv7PvmETO4QCtWK1B/BDQYUjLTdyACA6w+Y0K2e18ANyCVjAoLB8YwsdoidL+O0Or5yp4jgmW3g033di6A/tKXvvQS3WlueZsaQKXcQPOnP/3pq0C0Bzkrs79SNQCWjWI0jzxkCdxyXhYIpRvJ1z7ItaHtwOov0AgwAVo7D+kNJ5Nc6TKGf8GTFBuy5WhKTQHE1iEMzK2jtZEjddEhTk7HN0+/e5JZckiX67fdNDDQtqWzhmFSyWzncu3hpNRmjt5xviur6zH1HDrAlsNS28ina0Xzdi2U3gGgk61r6JYx5OBWB5lzrq1BZGedUMf2hcxXNs4fHaMjAbKgH5O89xrzXeus++s4mdetT/Z8LmrSGwdLb+Jg3iDzejb1NpHACaBvk4G405rRyx96c1r71sacZGxjbRgb4HVzIJfxwkRgmJeBYJQtlguggWPnGLFdrNdQLwPFQKzRZWAA1spdJkae4C72ACvjAfwuy4zF3P5hblwPZHMY+g3wZhTci4XCTjH4dAq4ZGgYT0BVHzG4a4SAyNpbuRweZXAKKisglYHqgTL7IQNlQGhtBqaF2slOyL7x9QY7TtMCgNq0KRWYbrnFWL0AekYTYFlmCqur7/twoIgEfTyyk8vI9nAsJyFWSzi5awB1slowAbApm1NQW+2uUnuBta6v7M41pwLQMWkYfDtHVFf9bvu6APRXvvKVC1hu7Gxft6BYaBsoVkfXA3fGCThN3pUR82p87RayOk9vq1fagchS5+ijsQSIFogpozVkdQ14JPsFX5yJHIeNZEj1AObMl+oHjoHTddqSbeNUeY2HNBC7quxDhAgCa8AC1epr/jQ3KrP+K4sDzanQ7+q19nRsd8YhU3OUHHfu7PzhyFlfOHTmU+OUw9k9jUFr9YLhjQTVP+sBgG/dWIbYOm/NXafYHOmYe8xRx8xBqTvdw1kwd5Ex3cu5tZb2bT1JR5szIg7ve9/7Liz0+Tkl8M1K4ATQ36zkzvueVAIt+oXy3/3ud18MQItxi1VMtJAuALfhQAZnwQeAhQ0RUl1Gz7llW/t/wWENZmiBAkYH+1o5XvAAwG5IF0izsC+IrXwLvzYyhN1noe8cY75gzf3K3P4B9QBaZW0ZjKl7l8EHVNYokVflyQ/FSq7zsQz6OjVHAwoABgwC0RkrOdReZQ30aCP2UH5j4MpWah5Yw+bJMzW+WLEF/ctYJptA1z7QhFlkaGtPbZC6Yt/e+rmOjbFLLltG95bfn4zqY8z7jp0xW4AIfCcvY1g7MczyidObQAPQ5tXe1dMLVXorYUAacDY2zbPa9P73v//yMhXsc+MBWGEZq5/jU33AbTKTQgHMulYEIZCeXLouh8ne4sAkGSYjaS3VkSOdjMx5aR5Y/5UL8APgmrOAqPFbPeJMmvvSpeqHOW7h2nEmvwWu3rao/cmgVDS7aSSvxk5/aicdBvJ2zgCBAJ25fEz12LnL0cZEW892nZOmYU4bI7q/DqY2rBNh28HqCECLokj1sg6Sl/qWEFhZco6s2xhq64yxMT+QHkD2ylOExL19iwhazxAoC/Z3nWjO1q/0tPnVmLU7TbtDccxOc35K4JuRwAmgvxmpnffckgRi5H7yJ3/ysmi1SGd8SucAhjBAWIllkY7MLCDF+FvUgU6L8bJ8GCuMS4uvOoBTBrP71iAADh2vToxvx7Vl78UkLoDe0KK6tZNxqoxNlQDMlc0YMkYMcr/tsYqVllu6LC8wXDkZErm32ruAr//XmO012uNbTrXf2OP60u4rpTMEpDFgmE5OhLEBhBlPUYBltbqWLDfCAGDKW+a0VIaHo9I9LHTnsWjGqfYA7ZyZyhMWdz3nwlZttbd6cggrI9DRSxnWseKwYW71vT6T+wK7jsuhBaAz8F7AkgySqRSOojzG04Rsx5uPfvSjl50FbDFnKzX99yCksDjwKn+VQ4M93D6JZkgDqaza1DdwZx4ls64DkqsfSK+vHecoH1lnjgZ9B56XoaQLyzbWZqAT0O57ndd1vrCyytL2QHIRswA/Zra6e54D81xfsLQrMyyo6BQwZz4BsXSQLBrDwOGuIeRivTKfMLa7BgHF1rudK/TDHAdM+705+vUD8Ha/yMCC5F0Xt2zjs9/Guet2XTW2O0/Ixj1HcL1r0nWAmZyU2fxoDYh5bk3qfA/V9uDg7vpzSwbtvOiUwEECJ4A+VeJZk0C7Mbz97W+/vPihBbtcs0LeGSBPnmOiMJgW1U3L6BqsWOctspiMXUiXvek4oNf/6rS4bseBTvVjXi3IjC62CNjCZjIMDCkDp67Kca46MCoMEfaU8cO+bX5h9zDGGEMGv+9l0ZfR6x6pKhi5rt1IAMdiHQxsIDnXJ0Z6GUpgsLbX3hyn3kZYXmz1AmL6UjlAL3AGzCkL2AOc1wgnK+3PCMYuBXKkHQQc++uaDGcGNIDbfR5UXMAHXBnrzgFWC6CTsdczK6s0hu6vPx6kI0O6BEyQQ0YdKOHwkfHKpTZIeeJw1Z8XvOAFV6985SsvTLRdH5J9YK+Hoj784Q8/9sKXzsc+q7Mxlz+8TgmZYjFre+2VPmA8yB1zh93jZHIW6kdlJp8jaHONNsm3rew+nExOa+XUf7q3etk1nA4AlKy6b0EfZ5UjqVyRHNfX9k05S7+kXASg6Ve61582m7vGMj1S/+qA/PyuB5bXidkdgRqD1UGkQ+PCqT46vtYSbHzftcUaps7qJ0ugf9c769U6RgA7WfV763G8ss1la5Q0ro1q0X+Ogb6uc7TrNUd7QfvOIbJXXs5jcybnNga6qEwPDTZPzs8pgacrgRNAP10Jnvc/oQQyVLGR999//yW8nbFpO7uAdA/gCAtXAGMNUGNsgS2L/zK0u7C28NrJYIGL8DlWcZlrQGcNIIYNQ6MOAIHR7XhlMobaK9yrDcAA0KB/gEiAprZb8PsGbLSdkRIeByQWKHQP9igDjCGVfsAJOT4gxSBrl7rWoDL+QOeykMk8WQGwgGTgOcMVeJMXumkKdvhwbh2oDds6LlWhPqdHATPbsaVj1VffOhbotHMK8JxcgVaO1bJ668BwfvRbLjAnCPDLEfQAoYf/5NxWHwBVHzgrnU9WmOfkjJGmUxyN6q2vC1DKnw0MPP/5z7/kQSdHnwceeODq0UcffezV4rUhXfBWyOryQpWj7tfX2rTgil7SK2w956R7MNDLJup77bI1IYfYPr8bkVi2nxOIlcUec4yNo5zlZNPYB3Irk5zpaOWJajR+tbdru0fkS9/V3fh6PXv1JvPKS6+KoHGe+s2ZJxvOWO2sPZxOjHrfWFRjUBm7lqXrng3ZtAdzdNciOdH7LEZtXceh+q57sNAaYT2pXEQAZ48+r9O7aV90U+qKuoBzjo/796Fx0QLkhaiLPpPdgmVOA0KlaxrzBeJsRTLIqY3IabzTvV6YEngWMTvN9ymBpyOBE0A/Hemd9z6pBBjSd77znZewcwtlaRyFvTF3GA2MBaOCvej3ghLhWtcLQQJiGxY9Mi5AknYxsi3yUiUWLAKzu8BjgRmd/X00+svwLZDuutqC5VzjCdwt0F6jjJnpuiOwc8+yMMvkkGmGBDMPuDNWgP2ygRgoLCSDhY3PKHoxRHXIgw5A9yelon5kyDJqXQ84VM4xxYUBNv59ywfG/FVXADIAXZ10YVmyBTGA6urQMsGAO1DA6MuR7loP+fW/bcw4glJpqofDAlhyBDhFwAPQSsfkKXc88FkaAXnX7sBwALpwdIxa5SWPni/IMZUfKlUCo7zlrjMKwCdvwIVDSUdEWwDH6pP2Up/tXb3Ob8fre+0B8rp/txU017rPcwf1ues5E6vTru97ATRGuTqTM4BJZziawFzXLUitLrpoQWt98pbBrk829r6uXDn2nDBgFIPab1vVmXeiKBhYeqhf1qPaQE/63/y3bnS9a5YxXue389Y7TjL9BJK3rVhibQVIN80mPfDg4K6/wLr85AXiHAfr0OoemXE2zE/rxYLincdH1lrKDnAtitMYN0+aLx3rgdpPfepTFxaa3E4Tfkrg6UjgBNBPR3rnvbckgba0K+TcQmbfXFtgLbtmYVwQDewK/21YFlDEzAIhgJBFG0gEVAECC37fCyirH6DGxOrohpK1E2BTX/3YNgHblVHdG8JnYJTvfN+Vk9HumjWo9RPoxDYBSP2WDsGZYBQZGCF9oBm4r52xagAPOWCGGHOAhByBHPKtLbGsgb3qAgxqR+kdgegMMfBIXutIALbaEGAL1HC8ACWAsrZwSACXfmujcPSCDyADQOGoSfPo3voCWGLQ5R0np/S4sQb0MaxHR3AjDAAeuSwTnlxEOQKJMaGBaLtweAVxTkh1dG2AFjNa2wIOx2jMvkWQLDhhwEllYWErGxMOUHesuqRg1Se7SmAEXUNf+80BASrpUf3HCotIVH4gunP7ENxGEDqX7EVv6g9mk84bd3X0LYULWKT/5hOnzc4YZNF5/fbQYDrRdUedxS5XHz2xrnEqrHm1w7qjDTt/6clGkTDYHDIO0pat3atXtTN5JmeyuI6F5SzTQXPbuls92G7rrzQfTiGHBIFgLhxBK/3lSGxEQOqK9VGdx7KS4aa4VGftkbr0vOc97+KwN/Yf+tCHLvnP6e/5OSXwTEjgBNDPhBTPMp5UArEAAeg3vvGNj+2jGhASavcQy4YygdIW8AxRi2sLNkC7LCsDj90AFBmZZX+PDC72AnsMOGNYsEUM8RGkt1gzBK4Rnl+ATUDYNiHt60LfUiXkwK4TwUD7Jh8M3oaHGUOAtzbU3lhhDgnZacfm3NZX8ljwob+AF8MJdAGRfdsWi/NQKo+dJiofy4+BXgaM7DtWuwKSGT+gIznZ27W6KwPI7Z7ADkCJIWfE5QHTFWC578AZcO9hRnLVD/qYQwhIcRqSi5D+OhvAVn1OLhwT7XZem7q3eVLUpn5LibIVl1dvA0SNlQcGgVDOW8eBEGALk1u5m24C8NVH4M0cqh31uTZzlOrL5stWN1axshfgeIBRHeYo1hBj3T1duw+0caqqO0DL0cOKAtGA24K97jVOHKdN7wBgPRgofaUyui5Ze2MfxxvbzykDALVz85TNPfoOkFp3dgFd4Nn1+omBBi6tRdJhqp/eKcM6xiExHzmFu2YiB8xvD5VaxzglfdNR41wbrM/mMOd3Hfjr1m/rVG2krwgELDqWW593/aejjnVvTqSXOnVvc6ht60Q3TpN9SuCZkMAJoJ8JKZ5lPKkEWqRL4bjvvvsey/+MufNAISZpw32A3bLJjMExrItRYgyAHQDQ4msxxvIcmequZ0g31AgQA1XYRCzbGg51AxjL7gENy5pY9IEFwBZgWYPDELmnc8usLoul78se115gA5MlrAtA10dMrjxigAPTVDkY4M65DhuGjZXKsakAGfDAXGCn45wO/VUXNhT4qk0Bs0CMfnZPIA5gX2YXECu9A7sJIAAtQAYHBSje9BXXJuuO7y4SneuhstpVX3pwUq42cLbgakGHnNSOVaaIBVYSEOq7lKfSRaqj/gDf6q3d2iW/N+CNYex84yz9pHL0JxnQAU6reVD/kjfnJt2pHc3b6vMClVhx/QQQ6S1dX1Brbi/DDTg1RumT3HogmONLXhzf6nWNubYRg53HnB9gOmdAygid187ar53Y2L4rLxC2qSZ0ODlzRBb40SHtW1C7ES6AE7jmnCMYlh3WTg6aNcn8MZ+AYVEWbXScTPY6LH51JBf3yoU3nx1fVhjAJTuOqmvsFMSRNe61l+OxZVjzNgJJr8l1ZZCOp5flrdtK8wtf+MLVgw8+eIkWHVnw03SfEng6EjgB9NOR3nnvLUug0P3rX//6CxPdwheb2H615W16GGfDr8swLEAGBizR5LQAACAASURBVFrcgSvACTPiOEZPI9cIA5/HvEQg3vHuBSqX3dQ+BgJwZgRqH9YPgGcshSwZh+qQPqDcBRTH/jCOm04CSKgLwAV2lcvoAHPqBaCBOawow9f9wPqWiX3GajLyAYmMmTA25t22cl4WwqkA3nas7M4QYNmoQvcEYDg02GPAHNCtDzHeHV8jjymvrtqF2VvmFYgkVyAKcANY0uEF0JtKswAWaAV8qpPjhWmvTI5FfbaDRYa/OdL5WDUsrh01Klu6SsChFBmv2U429uPuusapD5BpPtH3ZAMQKpf+dW3tqOyuqdzqC7QDJuQC1FQeQNw9okmVfcwR5tR1b38c1E0ZqAzjBLSb59YJawN2W6oG4FrZHjbFXsrrFhkyzkAzZ7s20S/bcepr7TE3rTUcY07lsuLVYUePI3lgLQSI9XGBLiKA7DkL1gBtqF3GkD5jyzHt6lvm3ZpgjgO2ZLFOgnbuNcqsn+sYroMDaD/RGkknrIf08ygPczrQnE7Syxy+hx566PJK+2Xlb9lwnReeEngSCZwA+lSP50QCGdterPJDP/RDF2YgQ1w+WmxWixyDCQwzjoCVHEuAZ5nSI9jtHBZnAdmyNBkFdVUHxgm4ZQiPxiejD/AAYAx29TLS1W/Ls2WOGNnqXqODbRIWXuO1AIvxwiyTU9/LagLQyiWT6pSWoP36ipkDnrE+wOQ6Mh1bQwgMAV9C8gyjdAvGzctVyAvA1x/gLYARuDEuXR+wDsR1HHio74HzwHLtwnSVPlSdWFYAqfYw8LWRE9f/ACGAog8cHsxbdRcaDiA2noFbucbGp2/AVeidM+AhUMy966ondrQ+dj/AVnt2h5XKA8iSS/fX9uQgV7x+9uwBOQMedGqBHUcC2FrWD0jMWaht5FR/u4+O0yl9rG+br8xBAI6B23U8/W+uK38jOPrR9wJJ1zq+AK3/5TdrE6fWXtv6ubotwiFCYb67hs47vmDYlnSY/vQ03aff1StaAJBieMkUeLR2bJ9XDuZnOrFgsXIxyf2/kSJrlmOcctEmqRnmk7Vgx9tapS1ANEBvv/p9NoGcl4le582ahAXX96Ojbb2QtlGExivuK6Mt6774xS9eIkXn55TAMy2BE0A/0xI9y3tCCWRMfuInfuLqnnvuuVzTolZ42pvYlo1krCzYmCugEzORYWDoGVLGowV0tzvCWAI3G4Ls2sBAbeyzodU1jHaP6BiDJezcMW3J4Gz+JkC7zM+mmmDZ5OgpG+hf8L/sKGFXlrK1F7tY2cLAXY+R5GQwhpimvU9Z5JFRBD4ZZUwXwy7kD9xJs+i7+/cBw82dNLYM8DoRGORk7QUXgV4OR2UD5/UL6MxZs/NHdXEkAjJ0CCDvd+VkgPUFG7oGHHPcWNUWeuWBuspID5bNw9pz/JKnt/mld1I/MKO2f7PDRO0B8oC/xskOKJw1v+VA15YcV05i9Qeyu7c2JENj2rgC9RxKEYruT071t7/6l2ztj8wpA4wAMqCcrjve2IoCqQPoBqCBfkwy8IRFB9iW5a4+IL1xkvcMjGs/Weqv1CAMbzrc/d2XXtXe2iHVxlq1TljtkSstDUi92Pdkn37ZNaax7EHR2uPhvwXswDm9WSc2OYkKWdP6TZdETaTIcSY2WiCCxjncqAlZ1sdtR+NGn5aFRkiQHae362v3MYXlSE4AzUfwjMHWxvrB8VJH38mtPdJzmmtLcn3ve997IWnOzymBZ0MCJ4B+NqR6lnmtBFqsX/3qV1+95jWvuezGkDGLfYmBjtWyeC+QUtAumAzpkQ3BqgGGDCkwtCBIiJZR8SBOCy9jBYgzHliOzQns/srK+AGeWEMPA9YeOZ0ZByBu2RegtHKOjPoyb5tjCVR2vvIxpdqNBa5PC6AB7drOWOsH4NQ9nAHAumuU2TFl6jf2z8slyFSbMbD2Mra9lPHByi9ra9yBl4BGO06kL7udGuAQOMHwYWg7FjsMBJEnh6vr7I9cWwHM9IVs6Rww4HjtAWQ3alJdwA0AwiFQPz2rTjoCSNFPqTCVba50DdY7sORFIpWRztd+dfS7NBaAOf1K/vKP7ceuveYOuWNDO169seLJvrHF9Ok3wIvlx5yKmgDNC3z3f3WTE0eFTpqrnB/seeVL96mMdVw9+Mcp43yJamA4pS5h3+k/J9B422ca2F8mVj8xvisXuihHHcit3h7KNJcWeG8EgLPHcQdGrYHAcrJrzLG/2qK9dLpyavuRmKDf5jIwC7SuY7mER+VzFugBR+jIclt/nF+HaR0va0wy3+MbCUBa5ISmj+2PnmyLDH3kIx+5EDRkeprlUwLPtAROAP1MS/Qs7wkl0GIcG7i50J7qt4etRfloNIFNBpexUhl2gkFhSLrOAs0YMMxr4IQsF0iqEwMmbxNAyGAcDRLQjIVVFzay8hmUBRgAtFSWrgNcF9Rm8IQ6Aejaychgg6UsAC0ZaMzRytB1tRO7pl3SP1Z+G5bt+u4DMgBgLzgBLDtfGV1f/wK49oiu34y1EC9A7px7PRiYrgQmPcilXxjgwriBRGwi40oXGOYFvIBJfTaGC6DpjnHsnBA+kKtcZWHcgeMFdsu+1a7GL/bSi1k6bxyMYXPFzjX0BLtfu4GJjgFMyb79ogMVldPxfTNjcgQwFjRjJgHoyraNYONrmzARGwCVjOkbYI5lpmPpoPmDxeTgYlnJqHvofPfJAa+uZfuVvayslA0PWco57trq3zEz3+STcxbNL/q28xaYo0siSZwz65MIkUgJ4NrxxhwTvrvdGA9lc76B2XWYOfmcTxErcnsip0TkYEEsIOwefeDgVCayQz2c9gXcQL3olXavY77runux+uvcrB7RdYRJfciuNO/7a30odeOTn/zkaY1PCTyrEjgB9LMq3rPw6yTwspe97PIWtRe96EUXFjGWIFZRqFG4d9kpwBpABqCByOPC3XEhRYwIg73A6TpwzWADo10DWFXvPkjG6AO8jB62dQ2btq5BZKyAVcZmGSfMG7CLVcKKAuWVxegHmDgDwtXdR25ABiZKmQskV14YIMCxMoGgQIF+M5rK7Ti2EzDp96Ye2EZN/nBtW2Z8c4ArI8BReNbbCDdvs34X3WhniMrwoF2gXbqIlBt92jQFgGDZMyFkgMU3kCrNot8Yz64BWhvTjtsFo/5LDQE8vNWwvpEr5rr+A4Ly09dRqv1AJ9BD/9IRrKe3RZZ6AYR6/gA4Ug7Gmr4AeiJFOSjeurn6iRnFklfeOljSftIj6R3LjgJU0jQA3NpBZqvv+mSOczz6bQ6tY7JOdNckV2w0BwP4N5+SvygZRzX5Yf7pg1SeygX+gO11gqWVAZIesuRgYmjXwedUcsith0dwu2uW/+kTR7V73W8929QbAHYjYRuJqZx+W7v8BmjpDAfIXLK2cLSletA5zoexJMfKpS+1qet2XfUypSJajcnHP/7xq4cffviyRpyfUwLPpgROAP1sSvcs+1oJBCTa4P5d73rXxch5o5tXBLeYywdkENfIMjAKBxpbXBcIAm/ArTIWoDCyDB0mltFnyPf8MiqMTAt6hthiv4wZMA9odA+GesOeyzgzmGsE3a/NmDvszIIfcgBYhGaxoJjCZcqVizmunVg9ABmYlXvI2HIOhLQZ6PoHQNcG4KHrGucF0oGyDKDdO9apwOilIzlbdqYIfCw42VzoyusDsHOogCh9MIbLIgI3tREoriwGnPxqT+UC/HJgkytwV33y/MmWntCb7uPoqKNygau+pXdIXaBXdM3DkvoBFNX/WOeAdG3y5sD6g/GkW/tNn4HxBTYLHjmYdLk54x7A3DljJTqgjV3nQTXgaMdVrnXX9OcB0vRnXwy0D/bRyWQn5SUZdE/1JXOsvrWBnulT11amlCHHNwqUfJfJ7frNOwbmRVT8podbpzncGJrfnPRltxcEG++N5iz4JEcOI0DLWbHGrhNsDPTNHFZvZYpG7VivTnK2N696HYDjGrIRCY6lNYlzIi2s/olABJyLstTGUjdinr/61a8+ti6cZviUwLMlgRNAP1uSPct9Qgm0cBZye/vb3/7Y64i91c0LVmxdBuwCkoxiCysgsSHHBZfAnVA8pmgBrcVf+VgTr/oFpBg0YJyBWVYHc7UgxP/LlHfPsi/AmJxYICtQVj1ARmUBqMuir9EldCw+OQHQ0goYcUaUwQUQpJQA4NtG6QMbcl3nRBuEk8mwvlSuccD0M4oBwAAeAM1Ak3nXByIL0QJFyXzBO6epctIxaTeb6gAoYMQw09hdoB5DujnxnBUAqjZpf+fsLVxZwEfHu0751W/8OJC25VtnyDn3bqpF12H56QRwCCgBO5yxZBBbB3BWBtaQntKlypRXvHLBLiabdXC0W6QGKFwW9Rg94qzSUQxz381/zw3QCeNhJxDywOzvLg8AGKBurKV8VLd0GOkTUjToN4cLIDa/RVzMTTIDADnCO6dqh11yOE8cEmOwDvHOz853v7QP+u4aAFgkonJEEDiyvhEBC6Lp0eZVWz82qmWtc6953m/pXOYWndyc8uTWcQ/BVq+omrleWUcCxdpb2SJnfUvNKuJU2RExH/vYxy6v6m5sz88pgWdbAieAfrYlfJZ/rQQyJi984QsvDxX21HSLZKkc/XkqnSHAWmKeNwc5o3L8bIrEAl9ADnuBDcGmrMHDHjIEjBwj7sHBNWYMIiPVt/s35Mq4Yef63fnNqcXEYtykKahPSBOgATIB4gUQwBbGBpBZuXE8OCWbdlFZZM/Ib1+1fwGAvgNzjL2cWk7NjjGghDFep0kaQ8xjhhJA89Cl8jteHfKshdoztrGwQB9DzZmqPcm6+zlPRwC/gNX9jYsc6M5LXeCwrENjfAEQY7n56XKPuz8nIYeSvkuHqEygnlPVt11kNqWEjgFCnaPbO27KAYQ5eckakMVwGxeheOCJs4KBJi+6KdpBJ/r2UJ4yu6dj1dv1lZVjwEnpngAYR0Uuc2NmH/B1HoHzI7CrTcZbnclaispGlmqHsUvuGyEB+tMfTibn2m86LqWHHBbEmg+VZyyAf1EgDDNiwJwEoJcF57Rtzr41yLiZr6J9ylUv2VUWJ2zXm11Hdr1Z9lidjZ8ULWkzxo6jQk/otkgfphpRUhuA55jnHOX05Utf+tLVRz/60fOhwRNzPGcSOAH0cybqs6KjBFqY3/a2t129/OUvvyyIheVjFwPQLYjAHOYC4LXwyl3dvFAszYYKq3dzfi3wCwTkhGJ71FldG8IOfPRZcCNNwdPvjAwDxUAv8wTEY2CwLhl1QKQ2ea00I8loVbb+A/7KX0PIgZDm0rewPQMMHEixwET1GziS0rJGHbDjJHAcMMz6v6y5ccBgMsxAqDHhGAGqtnyrPR5S7Fxt3xSMfjd2jVPAy767gef+llUmm76X0bVDAllzyIzzsmS1q+PYT0Yfu7oOELBVG22bVr+9/KF+eJjQq6pj0iqr6+QcJ4OAni3aanttwjBL1QDKkrE9sjkFwHu6uY5C5fidnJuP9aH+BVZEMIDgrpdG0zGs+4LIjtf3yuHgAUHdmzywkcmvvrcWpHOcGY6R/Nfd7o+zWds4ftUnb7z5Qd9EVMwZOtC1mGgRH0DOuBlbDprt6DD1tVEZ1QN4qluKWXUZm9oBWLt/ATKHYR/KJHuMs3mHXedgtYZ6VsG8c60yOt410oc4vlh1jjIwzeFMF/ezDzeLHnJyrb9d49kMLD0ngtOzTDnSIllZf6wTPePQg8jpdfc88MADlz9r+2ltTwk8FxI4AfRzIeWzjieUQPlrAeg3vvGNF6AaCxSA9iY1QHPDnAw1NjEDB6xhV1S4bPQCOQYEkNhzGCBAyaLcPXZ3yEACN8uOqbfyFjBrY2UCEYwU8AbIMlL1BYDXD/fXJqFkzM2Wi/0DUIHMrsWIATaMFjChHEBKqgagBkiQubatsdXOrq0eeb3rtNi7eBmuZWeBdc4FHcCqqY/T0/XJa1nUQI4cSUCGEQaigDP9AEzIasesvizDuWkV9RFw7B4pJ7t7hnHpu7Iawxg0+wJLKwhE9hfYql9SIzh6cmwXgOQ0AJPevtj52uv1xgEO41gbMOjC82TZNenjPlCnbE4fvQ0wGVf6b35hftehNX45DnQXyyrXu/kvysKhqw9e3IKFDiQ2xjkNybL+clr2e1lc48tB3Bzp5JBcODDdZ55wGAE6UQ5Mc+UBrcmu43TKWEvzMC59mxuNM9nsPOHAr64dWWRkg7FJrvpvnpjHSyAYd+B909CSNWcYa073zdkdZ/Nl1zqOgjWNPuzat/OwdphDC6q7PgCe/hax9IIk4PmRRx65PBtxfk4JPJcSOAH0cynts65vkEALaqkc991332VxbKFur9ZAdEbMwo0VqoAWUg/UWKwtuhv2X+MN7O3Cz8ABNZ2zmC/Ti33penmM3ZOxAdYWoDKaDC6QsIwmwK5dx2/GTr/XsAD4y9IyXuoAXI/gfvtSHV23zsbKWR40mWxol2HdMK4+rAPS+C1Drx+VFQBZ9hMAxUhybpaJ2n5q94K+o/EOXH3nd37n5Q/IaAzTtWWgsYMdw9Ytk65Nndv2kFdlJy9gu+/usWNIgBBj3HUAha33qleubeWnW9jZ+slp7DsZdu0ReGBga2N9NEekKlRXYB1brpxlJzk7ANo6rhhhcwAoFgUAlpYtrrzVL+kQHasc4DNwmCwxyznSGGts9RMx9R2XllLdOSEeSAao5VSTEbDKSei8iE5lYGTrP9a7/+mE8bPvePKqve3p7GVIXUPf+7bbDBBtzSLznY+cWGlnAG5y6xg95MxilvebY8wp6Bx577z1XAKHIpl0XrQBkUDfAFuRG2lZO192HiASrK/auPftXMf4kw/9SX6xzr0spWhI5fY223bdKFKya9lpak8JPBcSOAH0cyHls44nlUB7d/Zylba3azHPeGWI+sPALVARLmzBFA4FrPrGNGJXlkleJhSAaqGWh8ewVg6wfQRaC/o25JlxAnyPoUmL+17PYDmnPiCXAcZAMWxHMKX96mQ4pW0AMereweBwLPjBeMrHBTIAY+wRo0f2jGbjw/CvkyF9RApJDBcnBzAwVkdjyFhzPAAufaoc4HIZYltc9TIR8gi4edkIUIFZxi4ClY4Hiiq3e3ds6WUy2XP6EXCOGcsp5NRID1pmHvMMhBhzALbj3ddvkQogd6MsdGjZ2uTdswXdaxcObeCgGlO7dXQeC60++cjJ7qgvCwqrZ9MW6COngsyAREA8HVgGOploXyBZyD65AciVbQcUTiwWuHrIqP9zyOk7uZoLUmqMG8a68/Xbx/90gDPWulV7jXNzQL+kkxhvucqVSa/NUe0iI+CW7LpOOsM6u8oyV7vemGoLZ99YdX/1cZSB6iUjtl3WRGskGVmPVh+tBfS4snf9WTKBg80p4DxyHAHtxtnLUvq/hwXLec5O1Jfzc0rguZbACaCfa4mf9X2DBFogM8rtytH2di3oGbQWxgCIcCpQZaHF2GGkGYa+AWLgTrgaCLQ4A16AmYUdG4UVWjaEEcPkLZvD4GD3+mZEMC9AIwCN9VQXQFQbGTkgRHuPoJhRY6g2/YIDACzKA+04FrD/1bXsqHuxSH6v/Fam/b85nevgrJNT+zOCDD8ADZgliwUIy9gDkdoE1JDbyi9d8QBhxtfb8+hK57GSGHTjQ9Yctb6lCXiosXZ5aA8LCdzL5fWyEs5b5TYGHKWOC53XFw91JROACsPddcpfRw7rqw6gkp70OmMPX8oN71qpBl1felLy6RuAXha8eRkAr7+iK0BR9QNYwFt110asc/fQPbLG0NLbgHHtxEB3vnL2IcGjHnFcqyv55YBzSDhNndt8a2VweG3ZZ52Qw4x9XraVI9u5QL30m8CzKANdMG/NG/0GCs3bdb7Ja8Ft9yET6OU+CwIcdx39WNC6jmL/c16OAN095uU6ybvOOU9eQH3t0Gf6ICpE5tZBTgHnUH50/efsyP1P79JLqTr/9m//dvXoo49e9W0dOE3rKYHnWgIngH6uJX7Wd60EWkTvueeey64cL33pSy9sRQDaQ4X7St6uxQC1qAs1MgwMzFYEIFrUjyCJYQO+MnBA2xoLBj2DAWQAOQBDZQA6DBWjoU3YZcBDnidWRzswOUAtBk052u26NZoAlnP6zuBUpnxQzBugwAHZexcokwOWn3HkDPhdXZVBRhwTYMf5rl/Qb4yBTGAyY3yU0Ya5Mbj66jtDHDiMycwIS6PYtIS9l/yTEXDbsa5n+GsH4ID95Dhh0Tyc1nH6JBzv2NaB8SZraQyA+srryOzaHcKDfAssvYLbfsj0v77Uh5jnIkGFxr0KvTZIXVn2srZI2zD+8nNXP7HhIgL0DqNNjpzTjtubWZRigRwwTGfNAUyrtngorr6ug+QB1OpTBodNPwF6kZNkyXEnA85PZadTHEHPbdBZaTbrZHCm6T9nSh3GDOCuzp1L5mfX7S4WHQeGOe10pXPY79q8jrI8Z3q7fd05DYAbj3VW6y/ZA9x0U/rIgm/j7dgSEtZFO7/YjrKHBj1/kjP40EMPXX3lK185t6s78cS3VAIngP6Wiv+s/CiBV7ziFVf33nvv5W1ysVGB6MLPsVKe9rdIM2jAEDZkF3sMk4W5+gDdBYQLQIEuxhVAW8akY0KxjIUdQDJCdo1Qn3zUBf7qB45qF7C2wFF7NpTM+AAnR4PWPVgu124fsfTO+V5WE6gGbjkBWKbj7yPY1ndMe4bblmSAwbJTxhMYPTodjLydQRhzZQEXxgOLTRYespPekLwbs353rt+AC/CB0Vu9AUA6Z8y1nWykfJBJ9+xDbRwnoBo7yiECRPe16PQcyDIf6IBt7NKTlSEWWP3kKOzd9TkWzbkezrLd2DKV5hSdaAw2nxioBJrXAVFO9wJ+WHYP8HE4euDSLg6cWMx192LBOTvAm/4mC/sMA2Fyj6VS1Ladq9purDg4jTmHSf/7zRnsvOhD7aleANw3eazztJGTyqMbHW+sOObmJMC5BEHXAbvGU+qU6+QSA9CcPQ6MdWfbtmli1bGpc0enw3yzxpLf3te47LrAYeCwcKityeZyfbJDzT4EHMsfeP7iF794sQ3n55TAt1ICJ4D+Vkr/rPsbJNCimSHvLYWBrYxE4Lk3TNkfGsjDNDO0Lboe4MFq7E4Vx9AiAwVcY4uxuMDuhjkxbUA8cGZ/3e7tGg9AAp/SThaYrVG2u8Dm9tZPgKW2L7vHSCrPOWwvBtl1fQMQDGf9AmSASduA2Y6rezpX+xYUYacAPrIDWjevMZAUmKksDw5W1oJ/wLP7gCFOB6YW6NfH7meIORnda+eSygSibPFmbKU4pGOxr7YnJM/djaB7MIbKxC4CkbboArh2qzL6kPGPYQWUjFFtx1QD55yr7buHFIGMmFbnd/w2PWCdEExo393bvKot9CEQHVjxUN4+LEj/gLXai+muH30AvXUWgWZjVts4uh1LHjnIsYrLVGOJ6a151/1SJjpX3XLPpZUAjpUHwGLcrQF+q7OysMPKoSu7znhwl1OoPG3hhNVeusfx3XHZHTXUzWlex9w8W32oHOljdKuxbI4uyNUfQJvTz0lcx5qeaIP1kz6Kvqzc9traQzc4BXQGEWFMyS4dkn5XudZKa0DzMoa/NJnm59e//vWrz33uc1ef+cxnHtte8zShpwS+lRI4AfQzLP1dYJ7hou+K4lrIWzjb1i42ugU0Q/S1r33t8jBWDNUaaywRoNiinNEEaBy3mGNDGDxlVQdAu4xm1wN0GGisaddnLLBQDAfwCbAwfss+M17Cz5UBMLuva5aRPqZLLLPHwFUeEKg/tR9gre0d1yflk1lycj8w0Lf8ROcBt2XpOTa2NcN4SbvomzNC7ti46kg+5MEhIAvsGkO7hh1wY4AxbPosfA3ckpXxs8XbppdguTkCWDbyVSf9oAMAHzYSkKq9y64a79qMYSVTE712eogOoNn0lWWrAUXtBbDobOelqzS/KqeUg4BX/9fuxqYweecD0YXNPbBL54EvY2W9M37YWW3TB4x7fVNGx5qvOcb/9V//9bg3K5qD2t+1xhHANH6Bq9qX00o/OXvLxGM5uw/Y0y9zS30r22NURtnmsDKw2pXfZ9NagE16ZN4At/RcJGPXuAWq5EgW1ojGMbnor3lC3uoRvdj+bRTIWoXtB8Ktn8pdXQWMOUnKXqeCI8DhsA6v3lZ2DmnjmQ6mi5y4CJS2qvvXf/3Xi94ag7vCKJ6dvG0lcALoZ3hoTgD99AWaISiU/PrXv/7qxS9+8YVZCTxnaD1cFPATel3jlzFYUIuNBJqAWIt7xzFWmA9GhIFchi0DADwxdhmt/oQuGaRlgxgXBoRh4wAwfNVJh7ongMFoAsLay1CTePUBMstMYi4ZLQYZ88U4YqQ3xFzZ2M3+x/oCUMDIAsLYTSB929O9DDADqK4FEAsylIOtdc59WD2s5jpMDLnx1FYyNxaVmcHGSkt54FQAkRySBZEYeuDFLghyl/3uHrpYOV7WslEBfSML4197AY3Nxz46G9VBJ+keQAgg189Y5sYh3QrUBzz3IUYPFJYPLeWmcjgV2rKgiD6vg9U9faqHvoiwANrJpzYEihYociYBuNUPjDBA3PpQvV46RDdq50aggM7atOksXbfgU9vIkzN3BN3KM985h9pq3tI7jqmIxvYNsFWXOd1v69AyxusEVk59NxcWhNOdTbFJN4wTh89csNZxuI4O846zdaprjJcHuzmznGgOkYhX7bd+aS8Hrq0W073Gtb71HMzDDz98yXk+0zaevn09S3jmJHAC6GdOlmdJz7AE2tbuVa961YWJbuEVdpbKIS2ghRggAxSATfmUmLmaeGRPMoCdBwKxtGvEAG8GCdhZtkX6g7ZgpLpnWditn/EGLAENBmdTFOQ9BkgCPQAdB6Lfy5QCjvIQtWvDx8sye2BqGewFZWQn7L9AV35u/fQAVue3r+pf9okzAlQAEit7aRndB7RgJOUzdw4IhXikWwAAIABJREFUBLCMDecFMEpOjY1QcjL2lr9kyamSHqBNy/ptXwC5vtNRQK7fy4gaLw/DAX1dL5RtzMjaw3TAkxxVQAtrDtQbL04RAJYMkmPsXg8Lxu5hcr2UxGvDl40OzMgPx6pzNDlg8pg5W/V7Qeg+TFfKhn2apU9sNGGZY7phTqwsAV5jSV7KAsblcwN+dNIYYbFzaCqT41E55vo6nrWhMcbaS/0BaNe5Mt70QGSqb+sTvTff3V/d0lXIWWSHLuw9tav2W0d2DDj29aP/MfZexrNOvXZxMvUd2EUg0C+6rw66pF85MMiF2sv5N7buT+6NVfpW5KO/jhWZKGXjC1/4wmXNOz+nBG4nCZwA+nYajbMtj5NAi+93f/d3X5joWLMWaQ8W2t4Oy8OoLHuLBewYJqTr3LNsKDDIEDO4mJI1bAA7I8DQefubazFhGSHAEpjAFmMRsVbACWDL0AOiDFhl6lP3ciYAcqB9gVTHGMQFQbstl2vUp136vGAR84ap7V7gHBD1KmHgvvulLOxgY5qXiV82uf710W6gSh4umWOquzb5L6O3AGzZ/PpvPAAFebCV11/nN5VnWT51d++CkmX6O6csfag9yav6gfSVOx1c0EEGwK/+rnNQ2/S9/7HHGNnuXZa5MpNvTHDf65wEtoAgD0YuUFb2OmVH2QKO9bP/vZmRI0bmgObKbechvem83PPq8lmW2nxe9vcoZ+kxyQPTbqyXeRV1MTbGrHHXDo4MR3sjNRw4680C1gXZ9N26xYHbPri+7+RhLeP0cJi6d51Tba+vOQsiH+qyLpj/9My8NZ/XqbFubDul0og+bHuNpfHqmhzHZNhfY2CXnOQZ41zKRt+IkNNEnhK4nSRwAujbaTTOtnyDBDLgvQTjda973eXhwhbW8v36yxB7QA1YBZABimO4FysJCDJOa4jWaG+okTFZsAIMYVAYQcCCkat8/wuPAvtAHqBfmdgluzNg64AX1+ivEC2gxmhjnYALAiaXju9Dd5137QJDBpQMltWurJijrpF/XL393zhxEoR51acPR+CzbJcwN4Cpfu0ESgEXD2yto1T9+uu+vgHN2kneR1APiC0wXwes4wsMNp9UeodrFtRxkIwrWWvLjheniVwqD4AWtu/+4xxYZ4AjRT59yzVdJ2MdRaw4BvEIoMlsda37RQKMnXSJflevl6VU3urxzjsO1TpR2pZcOTCVR+fN6Y3CyEE3P1YPOEmY+R1rIHfXE6Bwo0LdCwDWFn0WcVrASYc5dwueMe+csGO0hc7tXKodxryy7d6xwNn6xaHicGrfOvnqMAd2/pvvu37Sy67nyOw61fF1COkZvezbi2i8ZbLf6Uv7O/eilH3u5TSPpwRuNwmcAPp2G5GzPd8ggRbetrYrlcMrmQvnFXJuZ4P+5GcuW7QGlbECoJbpFMp3DRaHsWBYlSenU661Bu/2U9oBUFX2EZAyJIwc9gsorD7MMgabsVpjXV0LDDeM3PEFv8AcgNb3PnTXvUCGVA7GGZjom8EEaHNyMn7dI42hMer/7ZfcdewdJ4KxXSCxzKu3FmrDOgAASXUDpsAY0FMbpOhgZbF08jL1pe8jI00XFuT1v9QV52sfcLdAD8O3AFVfAB46A/DXDmPLucK8kz9w27XSF5QH4Eo3oL8bvXBN/fWSCvLBmNJv2+Zx4jghyZFz2Lc3w5FJ+oWtLHWk49KQ9AOYpcfVTbb007MGq690S0oHXTen6jsndAFrfSSnjqcbxkj/zREyB+a1FZj1AGntw5IvW26e7xxd3eDIrVO3jjvZOkYOWHLtWwBtPdy5XD3SPMwtbeKAAfn93mtEB4Ds6rKmWeOsF/RjZUynlyyoH17e004bzfHGKuD8sY997JLqU9nn55TA7SqBE0DfriNztutxEmixfclLXnL1hje84epFL3rRxfgFoMuRi6UQ4lugApRZ0PfV0RkErCXggU12HxZqWZ/uY5ywXxhpW7R1/zKR3d+1mDosDYChzYCbp8/rM7CASRNyZbwYpgzjMkLAIYap9nTPPuiUkWQor2OfMIb76muAtD4CRh0LQHvRQek1AWegaYHpcdcPBrXvIzBaEAxo196uw44CHxtWxxYvAAVqlQn81m9tChTU183Z3DHD4iofqOXc9I2R3G3/KDJQpZ++gSlgFtDrG/hNf2zX5nzjg8HFfGIlsdS1ZxlJbC3AaQ4AV3Sv37ZiNM67IwwQWT3pPbADHGujdA66uQ4H/eqeyubcAXV02kOOydRrxDmWnDnpTI0JGdQG/ZeaAnyuPmFJAVUgnExrH+aWo2KuSm9xHKjF8C6YXDa78xxw4JWzu1ENDmVt8ACmMeQsVmd9Nre3vGXjpe50vW0TjZO2reNozHxvtGR3HLGOrdOABOCMrGPUGHR/Y+n17Ol2ffj0pz999S//8i+XtX3XmtMcnhK4HSVwAujbcVTONl0rgRbcgFogupzoFuKAc09pB9q8vtfCi0lWGBYlY9ECv8CuezBOwCFmB1DGHm44fBndI1jY8gDVjJB6q6c6sCwLvpZJY5ikq2CJhe+BQvUBB0CleoDII8PeeU5C/wMOAI78xOSgH8ldKkb1FYL1WvDO9SfnlCPCsSCDDDpWGDAGGPTJb0BA+/w2bsZY2frM0TiWA3gCOp2Xj2lMMbYcKuzyKidHpT5i7zgFgBkwEYhrDNfZ2/QMztBRf+kLp8918sLXmQKEOtZ4NHYd27xaoI8ecLK0s3kWWMXedm//A2xk1vj2qTzjTf7Y0mU06yudBTiNszm1TL+0Acw3AF07Oa1ktXNKigWHse/K56hwLpSxEQAglj4C3gvQdzx2945NX+p+jrbxWeetdpM3J0Y7dm9k/XMNmRu7yubkrax3beOYVe5xXOmo+WJeLOAFyK1DIj0cSSCZLluf1LtEBEew3WDaaaPUr2SYk/TAAw9cffWrX71EFEVeTlN4SuB2lsAJoG/n0Tnb9g0SyAjERPe67x4wbCEuz7awcX8xn9hfzO5+O4dRYtCPYdJlmQFHBgKAET5eoK6cNehATWUCEXJRMVbYTPsdr1Fk/LFuCWXTRwBeD7pxFBj02sIgaiv2GSjc8P4yTkB9LCMWXQ4rhrnjCySqS6qGMO4yaUCvB5q0F/gCrhZIaj8QrjwMJPDAWAMcnBpgSZQBGCS76kz2tQlA6xr7KRunI1iQCiTlwLit7Dk0gUwsrjFZwIhZ3GPSKDhvnL+OA+KcidoCUHXMq72TmYf8OAmrEwC06IpxIWt9obNkSddFDzhUR4eTY4ft5LxW7vGhU313j3Gs3+twrYOl/et8OW+uilTQseQg8kTf6SWdqX3peh8OJtALFJs3/ZbCwHkwPzh9+rTrxTqCGN7qB9g5b+TCqa/e7bc66ckyz3TdmtF9m5dubm0Z+tw95rC5IvpAJtdFOdRPH+m2fZ7tM969rd8B50984hPnq7lPm3+jJHAC6Bs1XGdjSaD9oV/96ldfvfa1r70YEjnRWOgFeQz9sn0Bwv48jNV9cmHldLboAwMLODaED1ABFRlN9zHiG+IEfhfYAQcAEENaexe8M9DVyRhiA7tWf7DEy84tYGZ4GfRtJ3aJgVYPJhOo6HsBh3GpzK4Fjhh8rGzXAR2Vje0FNoAr+18zvIBB7QO6GGkgl9HnsHRt58iD87KpApyrygLQGgdb8ckrBTj0U9gcIMWk1w/OAzl3rXzw6rO1GrB9BFQbml+gjeWmf9522PX0CRjaVAVsZ/LGPus3Bh24LXS+YBuL2PUY8P63Nzbnrr5ifjkhgHs6ysHomDHueOCpj/QUIFg+sXp35QP0VjbmWPVIw9Emfes+bPamPC3wNbfoTH1afVlHc1lS+smRq73mHzZ7QS3wXtvs3sNZMAc5Z67l7HL09vhGB0S0zAdzgFPPmeg6rDyHgF4Yh3U4yQlTrj2ex1immaMhrUTahtfNS5fqLZS9XbDUjfNzSuCmSeAE0DdtxM72XiTQAlwIsL2iY6MDjy3wsXKB4YBA+0ULLQNujAi2ljHpHuxei748ygV8DBow2PVY5crtPkZT+JlhZ5AZHcYU+ME0As8AOQBv2BnXY/71suEMGdCsTerCwgNbC9gx4ZV3BKraACwsUwooM5SALpCNCax8IKNzmwesboz0pkAs86vdgBEjfR2AJoONHmgLdq12JBOhfYAAUNv89ZWZFBUgkxOwgA2Is71d13oVtXP115gAcEA1GWs/ph9bvOyx9nYvAI0ZxWhiN/WDgwDw2dNZji72XFSAM3rM/aVDAC/nqDblPDiuvOrjWPQ/QA641QcyAZS1eVlp89k4V35rQf3kxFUP3VCm+bbsM1l2L5DffdqkrqNerhPBuem+dVSXwe5/6VWcEe2r7gX05GQ90BcA1X39rp05b/aL3jL1p/vplnmMJU42ZO1c35wfTDRHznjQ39Vha03j6kHBWGdzqfU51rk3zJaCZ7vL07ydErhJEjgB9E0arbOtj5NAi3M5dM973vMuaR0veMELLgbAXtG9/rWt7gBBRvMILJchApIBY0CXUWVMGZgMVuUGKLwRDUheo7dAmpFaI9MxrOaCEUAESOvcAjTg+Gjw10geQcACLYae0Qa8GPkFoAwytmvZqgUIwNbR2JM/sNb5BRLLmpJv1zq+jO0ab0DYPcbMuJJRfdRODhQQ3zkAum8gbcECYCqdw1hwFgKfygVKthzt2PbRp93H2wNaCxT1zS4KC6w4KSYH/VgGc4E3IAS4KpO+AkIiIiIVxqr+H1MZ6I82SOuprp2DxgrjKZIBWHNOyW/7tI4r3fONFe0aUSVzc8EgvQGG6RQgrZzmc22tXZhm97S+9JHz3/lNa1hmXPs5jRxdDjV2Xh0iTus4mXfm1c5VgJ28PGx8XA/8NvcXKNMlAHrbTz+XeTf+y2hv/rex3/2dW6e/7du+7SLL9nX+8pe/fNX6vBGP07zdPRKgO9ns5unXv/71G9n5E0DfyGE7G70SyNCXzvG2t73t8grwPoWGW6B7uNADVBkDrJ98za5lvH27BnhzDWPKIDO6GdJYFnmVgCOgdWRmGLu+MbaYQsw3FhlwBx4WiDNuQMGyd7XVtRk0LBmDvQ7BMl5AF6O6xvU6AK3OBY5C+eS2wJih1T8yrJyuW8ZTvwDXBdDqXSCHSQ5AAWq2HATYsNxdA2AHiPp/Qd+CZKxd5221JUzefemS/ObOY7ABEqy79tsxQX877qFMwAzIBdLpDFALNK8zuPpQOclGOZtWwVHru/KklOgnAL6gq/IWQJNnx5fJ5OjRh8rfF7Roh+sWuBpnDsw6vKIGqx9AqCjTyiTZN/Y9EGkucJKkZOzxnbPeDOlhvgWW9bv+VFcAUQoMR4tcANV1ADrW9ZtGsxGYLYMDzOnbyI57yKtvc53zvXpCV4EWcl0HmB4dgbX5X7mNaR/RhAXQ6u2Y9Lhk7wU1ZFXKxoMPPnj16KOPnrts3MVmXAQ54qtIcTuv3MTPCaBv4qidbX6cBADRdub40R/90curivtk6OxJnNHpTy5qRhKrglEFmrpuDbaQLeOxoCGjEoAGngFzIKRrMXsbRseKZ+iAOcBm2TV1Vd6Ghx0XUtdewCSDqN3SW+RLA3RHQwqALKsFuElXWHZKmwASAA5jycDuPVIZANYNpZNv15PVkUV2Tce7N7nvePQ/trVy1lGS48wRSh4clgXQ0lc4AgDIEUCTzTLQcqE5CBjvDXN3vYdYMY62agPMFhQBMfVFfi+gZrw3p3YZZm2U5rIsM8DsNeZAm8iIcTWeKy/gU05815DvEeyScX1bZrTr5OHWLiBRmH8dDnOcc6Rt3d9cttczgN3xZMo5oIPY/40CAPF0KedbWztGTtaJyt1IkPlKb7dtnM51mkU6rA2evSDndYRWjzbSgvVeVn7BujaIYhxThDgfdnLhWFYeMHwkFHZd6Jz1ZR3f/u/B7v5inNumrjFLpr1VsP2d22XDnDpN2d0ngXQs4Pye97zn6i/+4i8uL81pjbiJnxNA38RRO9t8rQRaqJ///OdfcqJL6yhsuK/CbpLGSLdbRws6gwWgLHCVOtE1gBRWCbjJ0OyWYLtPbtcu6wc0ZWD6YMUzRNiZ6gIoMGLLwnXfMceSgcXEYtkxUrW18jHQWK4tZ8PgjKKQM8BVubsjRfcsswwEYMXI9MigMpyYOHVfB4IXvK/sO04+1zH0qxyAZceAKcBlmXesGoDnvk2PqG/phf14Ma+Vt4AWEw6QOu8bw6qdXb/7Y5O9+jZqEqNXnzHfWGbgtns8NAaIkR1A2j1HBh84BPirQ98dowu1OzkArzmpXQNA77wyrvq6bdKexrL/7UBD5zmHxpqOGyP60b0cZHOk744BzhwrY1I7OHP6A6ACp7XDw4broB51w9h3HPOOmd75szLgaHVMVIhem7vks44onTtGIIwx2a8jzVFxD+cHS4/ltg6p19hx7IHs+ti15g85JavmWOsu5rl2/fu///vVf/7nf1727O/vBM93twHvZWg9/H///fdf/f7v//4lGnFTPyeAvqkjd7b7CSUQeA5Et1PHsmsZzEKIPbQSOw1sWtAZLsaWIQduGGeGLgMtT5IhZOCAa0Y5IwSU9/8CzljFzgHrtQfDugytMOoCDIYzgw2cM2zLKAvRbrmMLCMPZNcXLPUymwB05fbBPAErHQf6gEj7BwMZ6sfA7u4bmEByBqwWPGPcgCts3uararPx5WSkC8DX1sUholDJ4ygv57p2HzDdtgGhG87WByBUmoi0A+04yg5o6no7e9SvBSZePoLdTtbVkz4dAesykcke0ALAu14bOFecH8zwOlcd88AaFhPApXcLpPXHWABp60BtNEF7jo7TlrlMrf7tPKOX5lOgb+dTwJ8jm8yA5ORT382DBZ6cD/XpF13rNwbfmrAPl5oXoiR0T8qFeq0jIj/aTbfqJ0eKHMyN6uV0aA89XIdQW5KBCMJGpbShe7VLxK2UtT7639hJZYt5ri2RFIHnAJKXXZ1m62ZIgFNU9JJjuy3nwG9kl448UQ852d/zPd9z9cIXvvCiLx/4wAcuqZY39XMC6Js6cme7n1QCAY3eWPj617/+sl90i0CgOQBdCFEeoZd+CKUz8FjAFopli4WXgRpAcnMOMVjLqFUOYNL/G5pl2DsmH7dr5RwqLyDgATMGe40Y9gvDtMAYIGbwgOeMqNxWYd6uBayW8SITRhm7B1jVFoBHH5PTlkVeQszYL0wfgABYVQfnYAG/h88wrhi9Y1rGsqZyWoWmhQ2BaoCiMZALDpxwrrrXHuHrsAjzL/AGEju26QnVF7jgRHWdVJ5AvjaTgW3x+p3R8dCfOpNB/wOynDFtB+wX9Jk89IFMjB8QtobUWACRHnwUOSEjQL4+mS/KXXaV3uhn/ZJmRGbmDH3RLnLmgNDFygJgq5+B7zrOFnlU174kRnQmcLjgkRz1f9ldgF79nFfXrg6QU448ZwOLvvnwGx3yIKQ5hA3elCrAf52D7qvdnaMfC6LN8cqlh+SyemNsgOiuTwfbUWO3pOteezw3z4ryff7zn7/64Ac/eFqqGyQBa3xj2PNE2dAY43WY0tn0PCKq/OXGuodC28kKuXLscve0FpRe+YpXvOKyXgWeb/rnBNA3fQTP9l8rAQt6QDqP901vetNl4c+weLBMOofXxmIWgU0gdXfxWCOVAQYSACvAGOjb6zFEWNgFnAzwGmsLFdDBKAOnC54rWzpJ5zd1ZVk5CxnDvazBgidgS/uTAeBMPozrgsyOAQe1L5lKs7A46zcQABQBz+QDxAKYgJu9fDkl3Q90ACwYuM7pSzLSlu5t/MgDEyhdwu91KtwrB3aBzoJT4Ku6l3kWgehYzhyGV/+x98Bhx5MZnW0MOAEAJZ06pqOolzN1BMjkVJnAvVx8faEbHS+nVVrH5vmTqfprs/sAViB3+6tvztXn6qlu87Cy6TqHsn4sw99xYwRcalPlAdBdQ77dQ08bf84Hplpq0jpW5prvZZ43SmPMgdpkxaHg2HCQzBtjRQ8447s+AO19d/9GxZKJshew7zy8zjF134J+bViH0LrjegAaiLbrSbJuLY1xDlxFVLTGnp+bIYHGMTvZ1rBAMwY6XVqdS0eL4DTGkVJf+tKXLn+l6lz3qZzy4ftr543W0L/927+9GYJ5klaeAPrGD+HZgf9NAnnSgejyo9s7usmcUchzbsHPc25xaFJ789iCZzmKAFP3Htk9zCfwtztBMGraiV1jrABLYAhTdAzvLyuKLVNmbcJOZxC9ZIMRXvZ4DXnXHsH+glAAbN/Itkyw/gI7WC/AO7lyMjadJXlxQLoHqwvEA0Eci2X4sfQL3gCbBZ97DNgHYrsOA002wNqm9HTfAoiuSU+E0I9jwjEBQDB9x90nOHEYQqAU0AXA+vYSl8YKU+k+1wOIxo5jAGCu86KNGNhk4uUc2356WJ0elO2YiMUCVaCbvLZ9nJjOYUPNgWXbAbHqAGbNK+Ct/izABroxpEA6Flq7sN0LyjkjZAyIa5v5ziEiW32jmwC0scBKdx09B96xvJ6rWOeQbJI3GXAOjQvHbgFx5zYaQq/pemWobx0BOrYsurVtneLanKy82TLmOUYyAG0f8QBz4Km9nf/jP/7jMkfOXOf/zTLdHuezjwHm7GMR274bW2tIrWw8H3744Yu9TK++67u+62IDgejGvohDIPq6VI70JDKr78puTXvkkUduDwE8jVacAPppCO+89eZIoEmfZ/3yl7/86p577rkwakLQLfTeZFhoHWslxxNY2nxnRicDuNdhygBoDFeLCqOEOQX2dtcIwE6Or2sydl42sWBw2c5jSgHwhsEGpuVOMtLLQAL1296uA8j1mwHvesCd8QWUapvdTjxghvkFVjCp2GBOxALpZeg4BwCJHGFgr/YAMsAcoLNgpWO7Q8eOp4gDoHQMqZPFjvERrAO0xkD+ODBJvsC5nGjMpvuAH+VxXsiYUyIf2vglP/rqHPC40Yfasak/W75wrMgDgLtpMcmGXq5ThL0FXEUtKsv9HTsy0KtDyuNccQLcTwcAz9VZ47mOY8eU2bV0sv6LHAHixgHI7HrpJfTLfLIK0t09bu7RYY4lx6D6jqklnB5OFqcJMLEmGEfriv6JFkn7wOpzbq0TdBZTrV/rbHUNByriwd7Ontuo7HQ31vmLX/ziJef5/Nz+EuCQ5gy97nWvu3rDG95w9ZrXvOaycwpCo3UjO5mO9sKbP//zP7/kK3fsrW9960UX0uMIqMiodCAALef/9pfC02/hCaCfvgzPEm6ABLA0Gcvv+I7vuHr7299+2akjr7hzGQEpHYXX+23LOyztMrdyoBlehrZr/GGxsWKAHEO/DN4yUwsY3ANAy93OcMmRTvyA1IJkbJV8YYYXMBK67p7ARKySML026t+CAoYbQN1c7X0osOvkj8vxXVYdMAMWOQ0cBCBo+9c5DyYKtQPC2sNB8DpwAAW45uR0nxxYdQDWC9CBeeAfgF42G2CtHCH2/q+uDE2yXYADSANYGEKMP1BEL/w2Dvoqf742AeOckq7lHK6TZvx3TAFcLDywtc6I+5KNPGygERiuH/SaA8VhxMJz+jiXxgVAdz2gTE83GrDyqb+NZXOWYwGIr46RPyAKOB4jSxhu967D2bkF+dKQzL91gMzVjUZwyjiCtXsBrLkgHaX+GANy2zVn5wgHid5Zf+TQdy2d1Qftwdh3D3DVtQEs+zqvo1Ub2lGjLcgCzvp6ss43wBheXV1Y4FIp3vKWt1zY54BzTlFzqAhCY5suBKr7/sxnPnP1kY985JKykf38+Z//+cfe/hvpVOShV7KnD7tW3QxpfPOtPAH0Ny+7884bKoEWikJQPczQQxLtH92kB5j7biEJSBeyYjQBk8AK4AU4OweICN8uyAQ8GRn3SgPIKO1DhB3HzEqzOO4IsgbQcHQsw6cNygSOsILYQCyTcKxQ9Ya9Abut4wgCnbOAqo9BzwDX/soFmjgI/RZ6Bvyxygw/+XUc0BDuBsyBFeBhwcACwI5jI7Hhm3PdtdjVBS5koyzjXtsCgNjQZQE7bi9uQCNZcwaAZ6B92cmNehzBCSeqvthJYaMOC7bXQQOWOI4cqOMDjB0HkPXbuC1LCXQZy36TJedNWRhuv1cXFkCvI2ecVo9WN7wB1JzUDs7J6hjnDDDF0l7XV/0ypzkk61SSOzkB/7V/01PW0cBCi3QB3ZUPEJtDnAzriPZrm+sw3JVhfux6w4mvvxzCXbtEoTiXSIBkK32Ho9KDY4HmWEekww01BXddsxvnbF+7YLRLVd+NazaicY1pLh0joNznvvvuu6y1n/zkJy8gOdtXGuSP/MiPXOxmOtzx9vgOdGcz76bPCaDvptE++/o4CZTK0V9MdB44Ng87VGgq79pDa0CE7a/kpG6odAHmAu9jriaDiuVadpPxauHC6KnD0/V+r+HGGrZI1heglJGv/cAioAVcAOIMMJCw7BjjDURtm4G/Yz+XyaysBdBCydq1gP3IVO9DUsDOsqbapn/AyDKvygcsgbDaCJCQp5SJ7l/gjr2kC+QGbAPQ7uf4lObQWIouFPmoDLvAAIeBFdGNvrF+tS/ZAT2cH0B2nTIOCN3Sp8rzunH9Sr87X71A/tEZodPGkjzIDSCjU0CkdrjOmCzoMxZ978Nz/q9fohiY7doupaKyYveru2NYaG1eMM0Z5djRH7JcXV2WvvPm29a74HaBreuVt3PU3Kk8OrTy4awBxNYAjuGxHu1cBpku6B9Hgq4e88TlNwPKUpPoLuY+MqG///7v/768OY4un2blZkigce0hvtI1Io68Wr0xDTwHgHuldvns2b4+P/iDP/gYgG5upYc5VaVCfvu3f/vFnpS2072iYOmZvei99v5mSOipt/IE0E9dZucdd5gEWlh6eOJVr3rVBUxnMLBDfWOmW1T66zdmjXEEFpaZFE4Wgs1wHVkx7NOCqxYojC+mzG/pJBjMhgJQNi9kAAAgAElEQVQArSxMUoYY27ks4gJyuZUM+BFQSn0Qwq4e4IqMMqItnLUnA9yf9giFL4OnjAVMlVm/aifm2M4FZLd5mwv2Xb99AP45EtVpvOpTbccQkz8g2u8tE4jovAgB9ScL6Smclu0PB6RrjEflN8a1S/58/3cNFljYXf+x1cANBv06tpUc18EAgqQMkKct+5RLR5dxxoquMyI9BnheVpODQ5bGCyhcRwyQFH3QZoCQzDPUogkiMx2rvYBf5/fhtX53DrjuHPBubtIH8q7tnJb+Jw8AuvasE4oplx8NnPe7e/bhS/rSNVI+XK9d9JjeJTP1kdU6l+uMYJelQinDWHNwNoWldpTTmkNni8T0WFpW4xLAipXsLYKxzufnZkqg1ItSMtppo3Wm6EEPBpay4VmV9Cn2Oce6T7nOzZV//Md/vKVOm3M9mNh9pXTcyZ8TQN/Jo3v27ZYkkJHKgDTpywtrx44WGEArsGA7qv73t0CaIcOyVSa2CnvEWAvHYhO7FxioTkAMU9R1fSoHq52BUw6mEfhgdIXH1VsZGC4gR7nYMtdg0QA056UXaJPrgavakKz0Z/u6QL77GPxlVeWy9m2fWeAWMFwg2jl9WiYPWPAqZnvdKkMeNQdETi/wXPv7H2iTqhHQWrDd7z4LVsl20y+WjXQ9dlUZ1dHYa0PjD8i4loNUv+R+Lyikfxw5MuHgJbsjONM246EMDKv2bqRFjvw6LkA0wA0wA9Lk6Z6OJ/d+b/pO9QGgnDxsJ6a/+gFB9fS9WxzS4S2Dc9W15gdGHVhuLDcdZyMXm5JibtApUYdllhs/bD85bKTFPOLg2O2me6S0cMjWASdr+tu5dbbIpL4bVznN+/Akp81c07bkHavYTgkxzulogOuYRnRLC+x50W0hgexajHK7bJRqEdvcX2MfuO59CYHnD3/4w1ef+tSnLm3unnStlJ1b+fQWytI7Kq90kD/5kz+5ldtu7DU3GkC3EDRgTWxG6MaOxNnwb7kEAi/2qSy/q/8Lcy0riZm2awfmCnuLYQWesUFYnQybnNcFsdv5DB1Q7RptEIZeUHwd2N0w7hEYbQ7ngqRlmoEc4GxZdCw2YKL+BRLLZDL2wvLKVB8HALuHjffU/wK6/j/mgWPxllnTFrKUj+q4dAhlexPdgpXr5AqoYCltaacczlLn7U7CyVgmvuuw99h3oH/D+/uAZtcnM0w/ZwaYXYcKwBTx4ADQnwVWnIUdDwAMYHQ9wLZgcME6Rp/+0BvyqR3a1jU7Ptsm6zl2XzuA22Vzl+E2zr6XteaYiOqIkGCj1wFb3aa/gP46lfRBhIJcgGi6zVlYR4Z+bXqIFJSNJCU7zrN1hpMC/NcXstZefafbfcc2ezsrB4/zWz2BZrnNcmJjoM/PzZdAD87/wi/8wiV3uTSNxrp0RFvYldvcg4B/+qd/evWhD33oMQCdLt/qlnOB89/6rd+66OKDDz549Yd/+Ic3X3BP0oMbDaADz4XeG9wm/bIiFvWnMnrLLAFCjP1TKee89uZLoDcm9ZBFHni5XvKjGUYAendykLsai8QQYnS8grn7O4c9zAACCZhjgBdIoJeAGHDTcceASIBpUz+EsAEF1wDngBe2FvivP1hDuc3u1W5AHqhYMGUOKX/TMJZ9FNKXtlH/AlD7hsYF0eb5gghgsuvUg23F8kkD6D655GTZ+ADw5jymtvqArZVH7csAAe4AWmXa7gs4WnADDIlk1Oauc82CSqy98e26AFDt7ZjIiK33AFhRAPonh3zD+4651/jTi9ojZ31BVuPVvZyNvnftFH0B9kQYyFObgU99y2HiZJF3bQFOAUPRF3pDbhvhkFLRucoEzpeB5qj1vbq5409G6zAc69E/zoX7gXjtbNy03YO91QvIAuiYbHqgf6I6mHP10oPKouscuca0HRf6Tr5efsKRJPtkkC4HoHqrXADr/Nw5Esh5+vEf//GrX/3VX70A6Bjo2OZ0NPvmJWO93ORv/uZvrv7pn/7p0vlSONKVf/7nf37c8yvXSaY1ohSR3/3d373oUeW8973vvXOEeE1PbjSAztv5qZ/6qcuEL1zQpG/haCEQCrvV0WuRyih541Y5QF6wcatlnNfdORLI2GfAMjrtk9ke0j297In/9Cs9S98yhulKv/vzFsCME0C5uZ4ANLDnbU9d73Wo2CMSPYJRoWxG14NW7tsw8bLZmMhlmJeVDCgse44lk7MJPLhnwbw2Yk0BxSMI7DdAg0HDyNrqLAcFKO/cggNOA2AiD3VD+l2z95GTtmB9sZfV1ZgGJGq/3NXKBiLVB0AGkgODQBmAU5kBFmVgq7sPsMM+e8ATuPRNHts++uKBv8qtHA+7LlMqbxYA5WxtucAqICv/etlbTlxt333IAU4AzJiob6M2nAi6fEy/ME/oBGdi617W2tzUJ2O9DDxnZh1M46B8et537d2c/QX9oinmwta7jDPnZOegdle2vcDVq73mpLkkIgAMi1xwTI5OEAdZ2ofUj8rtfztppDe2pavu1qrSM77whS9ccpw9HE2P75zV/OxJ7PPP/MzPXP3sz/7sBTC31hW595B8+zv3YOif/dmfXXKi4adf/uVfvqQ2lgNdWseTRSNe/epXX/DYb/7mb1799m//9tUf/MEfXHTqTv7caADd09cvfelLL161bVhiDlsoG+iHHnro2nezB5R7irT7W0g8cWpxARYwCpXdQlO+UEr3zbDbd7IS3cl9yzilU6Vz5Lm/5CUvuSxAGUOAMRCEdea8YTMzRgzSgqcjk5lxxAL1fzrYHyCE1eqbcWc4pYQAphlNRhaAYIwXOHfuOnAA1AKkWE1grvukiAAznVtG0NwBTugIdg3zVtnye4HXzgER+h1Y1a4F3eSxdQPJ6gTyMKXuX5ks+9zYbgh/5UB+ZILpA26Mjf6JLtT+rk1PYn8WTHN2AC9svwgABhXLq8wAUfeKhgBrxpSOcTCWGU022wfMNnBXuZt/XbuTi4gD0CciA0iSz7K06/yos/v0TyShe5eR3Rxvjp2xqG2bxoQN3/o3FQZra16tTADZBenActct074ODWBLv8w587cy3FvZ2osx3nE3T9b51C593fna/41/esURIjt99FBg7aitxkz+qxB+r2Lu2JnffGdYsvQvLNMD8eU1F6m/9957L389KJ8eeP12GKkH/QLQYZy2o2uupzs9D/Qbv/EbF4zVC1Jiobuu1J5Adgx211ZftjGGO5Ae4P6d3/mdy4tX7vTPjQbQBqewQUqRN5UXFDOdUSmEEOD1gIrrG+Af+7EfuyS6d11v0PFwUIoXILe1WeW2uLRVi70OU6BA97HcO11Z7vb+pRuY6PLFcsAwpliwdAUbLKUjB6xj/vblCelXfxlQoW3HMnqMGnYKCAICgQwG0r1ANVaSkcUcY/2O5S9bKF3jOlDUOYAvg421BGgXqAMCnIRkhR0DoJMRkFFbl73vmhZ0AAKYUu5e64EtugpYkwOHQvsBv33IsLqUuaymsDfZOwfYAoCYVOkDtakoQ+PfGtWa1Dks6QLJ7uUsYESTL3YREOx+r6TneNmfnJMCOGGqa68+YM21o/HYBxgXQFd+6yRdpyMAYvVhpDkGyRnYpHv1F8Pe+ZxNbep45XjArXs9X9A1nefkiCyQO+cNgOUo2amGo3t03ujIOmbGRBk7bzgm3We+6Te2HBA29hwM+sexOL7KncO4Oe8iA/vWP+RN8iha6nXk2HUyl7JR+9Lt9C55N44B56985SsXwHR+7hwJNObZpABzpE9YqHcdhHP6a71ITwO/jX8PBpaqEa45MssB4ne+851Xv/RLv3RJZQzzBJ6L8vftpSmtZeniK1/5yquf/umfvoD0cFcPDwa47/TPHQGgA8QpRqD2ta997WUQW1x6e05/eVv7ySv7uZ/7uYun1Cbgf/VXf3VRjAxF7HSK9453vOOyV2ILoTBtC1p1tJ1PynEs905XlrN//4+16xMjHZhOR3j56UqGKjDougxWoDqD6QUtu2XQGl6AFegDQuTTMoYeqOpe/4uaLNu6zLH2dN4enQA7MCDnUv3L5DLcgDGgx+DXbwYfswusLnABtIEQ4eYjG3mM8sgDBYY4r7UDK9lCDmhj+7Hy5MOJ6R4PU3VN87p7qqcylo20UwQ2EYA8st/1CfvHQbC9X8ar5zRaZ2JujuO142PrteqjK5VTe2s/p6e1qnqMuTdo1vbqA5b7tu0cOQLnmHbtBagB7I2kLGDFZgKcmyMttal6j6+fXwDdfKDjnMWulytcG0V2tp/GCQO8rG19pxscEe0WDQJmzY++16nt/O49fewr0C8SwAnbaFHH5Dtzetap2DdHAvAcS7pbX5Jr47yvgjdWHcd2Z+8w7tW3ck6HsoN21DAvz/X8zpJApF/PhH3f933fBfQGotOLdCh9Lk3n05/+9NUf//EfXwhBb1RFyqw0Yp9L36i89Ky1hZ1I/wPOpf60nlV+e0uHvZrTPajoTYZ3loS/sTd3BIC2eLdgFmKPHWwRbdHIs/KQTN3PQ+vtO23n0gLYovK+973vcfvEpjA/8AM/cPW93/u9FzY7kJ1ipEDdn7HNI8uDLwRiE/E7XVnO/v1/CWQcM/T9pSOFucqRBh4BAqxgRlLetDxnxt4WXRk+hhvAxGYCQ7bpWiYRQweAM96AnlBxZWIl1Y0VZHC7FnhdJthx4KPr62MfQK9zACRQAHSqu3ot2ADWGn4AXRuE97sfsHcOA65M6RPahYW38G+Yf+uuzsak8wDJsu/1SX+AdXXp/4KW+tM9rRUB2dan7svYtB4BgO6tnYAt5lcfRAyUyYHgCFn7+s1Rq4zqXSfCuCk3nfPwnLprD8bVeGnjERwuq4x5r430HMPPWVvd3OjHOmnK4VwA7yIT65BxXqQ3YL6PaUd0jZOx+rROWSDTHMCsb9SHQ2UuKUfahCjSMRJjPaC75h95WFHqB2dLX5K5yIB0Df3VVnPguN91Tlp2K7ZQ5CPHZm3huZ7ffAkElGOZI3NKLWxHjdjmdCldTA9K0WhHjJjniI50gkP9RBKo3F/7tV+72DZbZlrzm0vpUWuZ3YyqszSPv//7v79sg/dUn0G7qSNxRwBoC39gpvBFi0wLYg8WNtgtLh1Pqez32+4KLYaFIv7u7/7uG8bvjW984+U1lm9+85svADula/FrW7OY6wxUBujzn//8RTH/53/+56KsyzbcVKU42/3UJBAb3cJV2Kv0n3SkxWyZ2BafJwLQQLFQOR0C0pYFFCLGimEKMXS1vP+XsWKssd1r1IV8AZkFygA04LkpC8vCap+6gau9r3PVoW8ASHN1Wc8FycCPa7UNCFkApHxt6BuA7vraC4wCRvpcPdgYrORqAIZzIwTOc2Q4Lcase9ILr1QP3OZ0ezPXOkB2HwHcjjnDC37JqrZI7ahvySYn3wOP3nyYDLDw5FU9Hcdkb/rFsrLLvEpF2BQCgNb40CUOTeVuOgx9WB0D6DlOygDgge1tF9bbWOs/hplOcTZW/7HRnE7AeneAoee1H4OevKRL0Rv9XvZdGon+YMn1Y51YUYeOiTBkn9ZZo6vOS6OhZ9pSm4twZIO8MTD7V5SUU/HUVrXz6ttRAul660qANaIw4NxfpKBdi9LT2OZY5pyo/sIpXs/9v/WrOnpG7Nd//dcvdaXD6dDaCv9LH4uR/od/+IerD3zgA5c17jpW+3+r9yaev2MA9JMJv1BGXlrAF6OXYrTYpVjvf//7v+H2FPQtb3nL1Q//8A9f/d7v/d6FqcZQlYgf010ZLXYtWIHocop2W6ubqBBnm5+eBALRvR68RS1juCzk7rwAKLYwAT6BH29SAzK6ThhbmFm+I/Bcize8TseBgxY7OdaV5f4Fwcv8Ni+kYzDmcjQxoctAL5uGGdz7gFuAfFlH0gYwyEXflm22KC8oWVDMMQAyMfvriGxoW9oI+QBEu/hjpMmyspftVB6wtcxo64Ot4QI3sT+7/7Q+HwGO9mNkyQjb2O/k029ge7ezw3CTZX3YbRj7DRBX9zK+2qIuY+uelQ2d0R5GdWXghURktg8G0tnk3j1Ybv2ln8rnOAHMdIQzgiXeFBBgHuhewKlPADPADUwHVj2Ih82XHrKOFpBLN+gsFl4/9LN2A93Oqav6jOnKFxO9c1Z706kctN4qF2gKzJyfO0cC5rl0nvBH28uVatoaI1Uo7NE6Exb5xCc+cYnAB6Sf6ie71XNlv/Irv3IhAMzNvmsLXU3v07t2Qau+ovGB9bvpc1cA6NjiwHMguk+LYUqSwrXglMtz/LSI5YWVytHTpO3AgQnKKFoAC9vbRzHwE4ju2vNzd0oAwEw/WmzKj07vCoV5ocEyYxlT2yUCqelRf8JgGfSMZN/70CLAsCBzQSSGq2NSSaoPwAA8ls3CgldXcwCbvMAKeF6gumBeeRjVBT7LZCxo0tYNde+xZUP1MQ0DehcsAkbANaDat3kL0Gk341B5HBWMLQMFEFVv/QBU9RfrD0znPGG+A8+2jOLw9A2gAmTVyYGRFrJhejLFLO8YVxYnrHqBrY6TGeCt7k0Z6X8pRKIYWGNtBnpFMzYqYCx8d612cKg4LcaOLtU+L8hJtrXZWHXvpv4Yq+0DHeuclBsPhmqH5wXW4eQQ1I51KjgB2376ukB/01+6X075OhXWBMC469INOfi1fdcND4x2fdduJKU2NJdjE7NduzOUbRjPKOidZXuKnvesTVHxUivCHAHncE2fdKGNED74wQ9e0jWyJ7HAtlN9qtIoHfFtb3vbZVeNdNDD8JVjD/rm2Gc/+9nLQ4gB9SL0gWkO5lOt86Zef1cA6BaklLD9fPPOy1mmGCnbE+1tmNK2f2IpHKVoHD8tfCXpe+o1VrowbUqcQp+fUwLpR6G2Ujv6a+Hrt63S0iFh96SVIW0h6s9eyMBai9OyhcCN8xsaF8YGMuS8ZpCdA77W6DPCwADGDqAwoqIxmD0gHmMrNL8AcZlV90kjAMyWiV6GckP9GOMFvfq+zLiytw0LKrHKQLT2JQMOEHCDDVyWtfIBwmTowb3+z9AEkrreLggcpQWAgJ82AJqcdTKoTFvhYUO3Td56mC5VD2a8+pUN9AK4QKyt0Dq/RjeHD2uKpaUPdG/ZVuUBsHRP24x5x4FR8hUmBp73eHVKjeB8qqN2yBU2ZnQIkARyXdt5erLOFd2mB9q5jkzt8gAmkL/1Ab+Vb2zpzKZfeDBwc6jdU9/srtF4RvQEkgIpOWEeRt59fM+V9s6SQBHw8EQPBmYvIgD7P3uSPqUDpejE/sYyl6rTbhrpxNNJ2ansgPr3f//3XzZj2DWbbreeRTp+8pOfvHyHp9aG3Vkj8eS9uSsAdAtTC1b5zFItbmWQexK1UEmeXQrawlaIHuix80Dlp+Dvete7Lka0LWL+8i//8laqOK+5iyQQoEp/YqPTx3TF66o9fNd34NkLWYSrgeR+L3MLFLSAeUFLxzxU5FpstRxqYgd4sXwtjssYA2nL8FW+9AhgbJm8FlrAC7ioPuBLXzB5m5oAQEohwR5iy5WzwHVB/KZoKP/IjAJ6AN62o2P2PAbUtZsMgPnu88bJ+tz4coIaX28LtPdz36IM+qHvUjCAuyPLX90eRpSPS+bG0HmOF+C2EQ/37L27TdpRhzhbwDe94Xxgtzkwnbf7hXGhi5sO0rnqqi/1TZ65sQEm/V79lXaS7OhiQBRAvY4VX9COhZdS5MG/rlld1EcpHZs6BZx7SFIZHB075yx4l7Mugqlv3sBYfRxd5QHQAFIh+o6dnztLAul78ySSJd0pavmmN73psm/zRrLauCDAGmgu/bRnuPr9dD6iIelu+tduGm2gEIFYu6RsdD7M08OCpb1Wd4Th3fy5KwC0RT02OcUrzeJWPuWyBrp7L3xP0Ad+epNPC2FA/IEHHrgwAxmBFL90j7zGFrs7/R3wtyK/85rHS+AI5HrYMCetXLZ0iyEFLDBfGVOslzxLvxl5YV176+6evhiJwJuH5RaoSHkAroWtF2z1vzQAqQKY1ACBEHt9bKFdUALIARP1T3oK4NMijSkF+oHnrnEOQJWeATRiKJfJFk7cdAbAR1pG98lLBlqx7wAyAC3/D3DzIJ6UjWSODW0sK09KjH1/6QDgqf8cJs6PSAPHRpuSTWWKRgCB9QEDe0xPUVftXiZfyoJ+Y1exSfJ/sfb7gBxAajyM/6bvVF6/Nz1CakjH63OMWeViXY2V9AU6KEWneqTY0FtOH9C9/ZEyRC/MGwz3OmbL6IvO1D/9BvTpuLdNbpoFVrq57a225mj3pSOda5ylrABI/Q6QxCR6uQU5X8eUn+vrnSOB8EMpo2GUHgj0QLptOZsrYZe//uu/fixlwpwwR75ZafSsV4A9vYzRTh/DPj0YXyQtPS5ymmPeg4K9njsMtelY32zdN/2+uwpA33///Rfgm+d2K5+U6t3vfvcFKLeotcj/4i/+4kXRW6Q96Rq4TpnzFpsIMdB/9Ed/9Fju2q3UdV5z90kgfWqBtFdni1ULlZf4BIiW4QoMACOBBikKmKtNEejedHIfLpNLTdLLCHZsU0D6HbiQA62+/9veuf9KVpTfu4koEQIiCBECiMhFcAAZYAYGhkEuAQFBIl4SY6L/lr8bY4gomDAMN7nMwDhclBkUomgMEBRFAeWS4O2Tp74+fl/bM0zPObv77N57ddLpc7r3rl17Ve2qVatWveU59XfuoS7Iq+qkpEZy4m98cv82/g4MJAzkpQ44qkXEY8mfIZbMl2SRc6sXVGKn2iyBluirXEswK0l24EDe9LGq/HM9jq02GNI2jFydGeB8jxUHvqOstIOAY11gxn3U6A9ch1dV6EmL60iQnXZ14EXa1T7g7IAkzsHRtCKrp7uSfsvROqQqzzWsL+axzj7Up7sOVOiUHbhV0irhrURdwkC+q5+Ye/cerFfWEQeh3pt+Ys/3fhzcmQdneqyH9X616DDDoM3F+ulMASTECB5eg2OoG/xGnhFfEFv4RFnm+aWswcQdTcfXKo7njrFmQJYR3fA1+3bhLfUAvsKeE3AK6gdqs+Hj1ooU1lNUbva8oE7ip0dVdhMWeA4DPuokyveOHTvaQlV4D3lZK3Ffa/77cP5oCDQNFytLaUBptCS9tRBc5UrFokJBoLFwsHEKcRQ5hyDljNgw81PRaeiMvMF5VCrUA0aKLPIw7msfCjt56DcC1FEGYCw8RA2gc+aT71ydLxGo9gSnyrUISNTo/KnvLihR8bJDd1q+Ksuk6yI2SIRT6y5CVM3Wg8oxenNVHPWxkg9+17JR1UC9n1VJl4zp262qM3k2fUtR64IDCX5XATaNqoySZwmzBMt0q2rJd/wvUXVw4feqltoKJOccJ4GibXDxjZufqMaqqJs31XeV5WrJIE3Od9FgjaZh3h0s1MGI6rfX5rzqTSZdCJ0hp+pgSaIqyfTYShIltpaZZavNwXOqtUNLjPWTY1eqx9ax6cFXvaZ1VkXewZL4q9xbZlxretDjYKn6u51tcNtyrukMitd3lz8HvuZFVVtlWoXceuBz6M6kWLUgzoafM8Rhv1up5G61CLjLMUEHGGDTzrNgD6LKd9RRnleILH53PhX8+L8KAqvNA3WStoCZT/gQijeCDTMfeJqJokEEKWbe4TiQeCKQwYF27tyZsIhTwI+GQFNxqLRUCj5ZOVqnVeksHBEypc5xeFUhMExbsJAQEs0Lkz0jN45j1Khvid8YrVHZGTU+9thjrULSUFZistrKn/PGhQB1kmk0F5MwqKORlew53S2BMsqACqNT9Eb10PYgiZwm0CqWqtZVLaVhN161JKX6QCUZVfmV8KJWeC6NtwukKE1Jo6qi6qt5qUq0pS+xlrBAklRfuUeJn4MHVUlDykn2ppXXOk1OPiThqpYOCCRMDgwkkarglBH3aXugX9w81gECx0gkxcL8moYLOzmfTrhaIsSd77QamKbErdpCrBt8OkMhoZWwWi+4niqqRFzMazlLFP2t2kSqCs1xYKEHWZtRTbPWB1VhBzCSWb6vFiEHkCq8VW2ugxZ+9944p84a6E33eH2h3H8l0eRVAm0UBEk36Vu3yaP2IOq/JJmFXxCS6oUfV6s2rru1DaWuGZGJYAb8Dd9gEMZzQL2njmChwDJKSDgEuC5f5AUhBnvGjTfe2LbqZrEiARLgQ48++mirl+w+yM6CtDUsEmQNGNtz5/W/CIyGQNtJMOqCHENqCcPC9BkVhVEgb0aEVDBD03Ee21+yKJAg4byohJzDJ4sHOYeNWUgXMk2DivLMqM5pOoz3XI8GNK8gMAsCdNYuPHIxF98xqKMBhlwz60FdVFHld/2jEg/VY320Er/aiTudb7g8ldyqQFeLh6SFazjVz++qh3XammdNy4F55TwJfiWe+ngrGdROIfmpfutqG1B1VEHVo6x3mWtK5MGIt/7empdpm4X34rWmrS7aDRyg1PMdOE+rqZUckq4k3XuVyDmLoH3H8hADrScqztohplVuPdWqrRLbmo6DM/Is6Xfmoy5cVHFXgXfwI5YOaFTqwZ2y4V0HI5S1g5iq+DtokvDWGQ3wccDhAI571QLjIMXBmc9DvX+VdJ8trm3IO585F4HqQXU2RnVZhZrZRwm2CjcDVsgQ0+2QE/oCsXJQk+nvWVrA5T9GlRlVF9UXUQ7RjfpDW0v9IGIXCi8z19RDBlzUIddwdIUC/QXE+Prrr29ch7YYjoLIB1knL5B6LBzUZWI7kydtI13lY0jpjIpAU3BUDioxFZvGj4rCCJBpDMgwxJnG01XUNJxMpdx5553/E1mDxpZKyDmkS+UjHd48JC4konGnckKiqaxYQZiaoZHNtN2QHqfF3IsLkVAvXOgFWeF/6iILUCqp1pLBMaqwhsLSI1r90hJrCRWdv5EdVDBrjF1VOslBnRonLc6FMKguS4Qr4VWFVF3n+Ko0S5AkIqrbVfk2vUpwJbVVlZbkS6D1DEsaaxQJPQxTAfwAACAASURBVM6SckmhqrNKroMHrSmVEFbFW1JYCbRpUHs4v9pOqiquZYPjJPXmQx+15+pDNt+SfAmrZVDzIymUQJNWDXGn3cJ81jSqh1jSWpVp76NaLThO8unAwXtUwbXu1uPEy7qgZ1T1WrIuSbVMqm3HQYCLF50V4FzuudqmuDbH+TzwzDkLgB2QfgTS406TtOl8x8DRdQmLaRlylfVGwJBz8AHqJWKcM4jUK543IllAWOEA+InxF0NU4QPzehFZg5lzCDTWVPLB9bi2G3VRZyH1LOxlFp08MfijXcxrZQRGR6CBAaJBhUIxhmw4raxKpFLn1t804nia2VDFDmp/FYpRHoo09g7+5g0xp4OjolJpeWiweEimaXCd5lYdSYUNAgeLAI02AzcGcBAASRSf1D8adAZ1EAsXKjnt7fS6JJL/9cxS/2lcq7rnwE91F+JRN/Eg76q6KinmR9+zZFHFUVJTLRKSYQm0JE7izHWqB1pCqArq4kYJusTca0rYScd7N/xcVTi1lJC+1hnvR5WZtPUa12l976F+SsT16Ho/VW2X7FY8JJh8VwcTkLpqUVCptgzEVtLqsQ46JIncm6o396WneXpwYvrWUYm6uDtjIokVP8uhElbTsEzAQEW9lrdl5QDPNI12wfmQk2myXQm0+Gnz0MPvYl3yZTgxnhkHK/ytj5rvqOuQC4QRCAftOkKLMxwH++zm+OVEgLpqOFLqCOSUNxwAGxCLwg1vCWFmMSABCbBo8Pes22uvBh0tG5D6L3zhCy00HcIhdVfyziCPZ4F20s15EPog0HkdGIFREmhVG+I240dCtaudvR49GkwaUzpFDPTbt29vjeX7kVw7QhpmGuVzzjmnGfV5qCDrdM785rabNLqEhMFfjTeu62mbA1eBHDEUBKx7kjdJEQ0o04fOslD/VAQlSPzvYjVJkCqb6qrkg+fH6WoHmxIeiLlkiutLVFQrJbyk5UK7aiNQ4SYNiamWEwloJVwcA2mZVj3NQ53+5zwJpPfvd5XQ8cybX+9ZDKpdoaZFOmBAZ0rHpWqjGuoAQJLI8SrsWmAkuVzTe572AUsuSdeYzaTFdcVO3CWY2nFUobV5aP/QLmO510FGVenNE9hKLp0JcEZiWvV1kGR8YwdmKvRey3IyPX3OXMv6XGcRbK/BkHunHvMdhMD7EDs96Q4I66CvKvheW5uG1yNvRjGhfWZKmzabiAR1toPre/9DaVNyH/tHgHoJN9AzzMw2ohyiGQIGdZ5nlBnnvXv3NgEOT7Fti8//vDCmfcVaettttzXBEOsfecJnjZUUwkweGPxhI8Fi6sA6Qt5spTJKAi00KMNUMKY18JKq6tgo8j+NKB0qoe8g0UxrqHgdCGKn1V0swPUgMlwT0l6ndCDSvHnYDI+3mn3sD5Sn/D4uBLRt0JjylqyBAr+hjrhTor+545SESwKjIqpKarxgyYtT/9XeIdHyN0menU8lplW1rKROcm/HMx1ST19tJX6mq52E3yqprcTUzoJPFdKqqFZSNE2gJWC0E+CnnQVsJM9gbdr+7f2paNdaKdnmvqrqL3F1AKTHm/xVtdQ0VxrkOIDRS0w5aJPQ2lLVfY7X022+uJ4DhTrQsb0UL/6fjtNdB2dep6bhAMOBl/XUfEisHQDVARzHWMbm2fKURNfZA8pquh5wvN5o/iY9CDPCCbOEhpdD6UaBDmEeV3vK3epjZraPv/E3uzkWdRoRgb6cqBZutU79gbQywJv3C15BSF12EnSm3ecVsQEOA6GHzJMnN3ra347M887vMqc/agJNwRnzEFILkaheQhtzvsOzxEpVKt5qVWKmGrV4cF3fkHdDWfGAQZwZJbqvPSNEHkDjnS5zhUve+4MA5AFSTf2rns9KIFRFJdNOh3sXThNKdJzql1iq+kHOJDemqQVCoieBJq1qveB4ozdwrL5SiWIl7k75S8oksZxHR+EzXcm6Vgiua775G3IkKfc3/vdc1VR9tHZSHKvKq1JKug5QVM1V3qua6mDBQUK1mHB89d+ab86nHMyvuFQ1ycWZEk/Lkf/1DqtUG53Ce5dUau3g05k0rqGdRxy4f9W1OovBd9YT7wsMpwm0JFuCbZnUBZ/1KSJd61QtQ+7ZWQI+XS+gHaMu7LQMquKt5Y62GGED0uwGQP15ipOTeSJAHaF9tI2EnLJDnyQaUYw2lGcRO08NP/fUU0+1sG+L3DkSDgOXYStuSDQWEgd+DP4gydpI4BdwjQwCV1+DRk+ggY4GlWDijNYguDSiVeXiGEaSjNjwLnVlqsfSgbWDKSACqhNShmkWGnvN/FR2rkmAcx7GqhZlmmX1FT9nHjwCPCd0IJI4SBTE20W3eqzrtL8KoKRKAqXyp3UCEiep0iIikdJ7KslhkMnzIVGk84LEuXKdNHlpAVGNNhQb6UpmfdbdjVBiaRqV3JKmyqbKsPdOevwtYff+jGpCepJON1ch3xL72t5A0hww1EWVnGcYO20e0+RfG4EKrkp6jZRSF8Q5sBEb8mgIPy0gDhq4B8m2sxT8RscseZaoO4vnjIOzB1pQHJCBqRhL7j1WtZjruh046TlgcGZEC4+LVK1zEmitJ64DcCbG8IAOqjzOqXcWBaLQ8e6qzT/4py5nLBIB647PHXUFmyd9NEqzhNnBP3WIhXhYepihxgYxz8WAK2Fhm0P93rJly+TWW29teaY9ZJ0VeYI7uAU4XGa1IuAiy2IZrhUC/e+pbDoOHhBINKTWzsJtlWlMGbER2qWrESUPIYTEBp3Row8qZJo8uYAL0kBHhRoCkeeNIuK06zJUtuRxuRFQEZS4SCL9VAW0QfcT9catjfWrapeSpNGg+zy47oBOjE7B3d4kjXp/JVLGe/Z7CTy/a3OQTGs70VpQr++aBwmkKrRT+aSlLUH1kmdXRdOYyfym8i7h5H+OdcGOFg7Im1ub0xn7ltRxPe+bDrFGV5GAS5JXssNYJpUU6+2VsErCtWZIPMkX+XSmwoGNtglJBJiqDusjtqZrXVEJViEmX1pR6m+SabG2DrndtQMxBzp8kk/xsgzqDIjnqKS7UNKd/6xHloVRkpj107sdsWK5265Zc089Q8xCxUVlph92ppgZZOot9QNiiq0TPoCXWBsEdXHRfTJtC/m+4YYb2v4U5BdPMxYSeILPsW2Ri6VnxSTH7R+BEOiCDR09YWeY+mAVLZ0+lY6GlBEcDw0xoWmAIbc01nxnLNC1VjSIQg2nx/QL00UuSiB9pokYQTL1woPsyBKVxCnSteYj5weBLhGANBs3vfpO62Ia/lbdlZCqVvI/nQLPA89dJbYcwzNqKCY+K4HWHiCRrovVpu0eWlckhpXsuXucVgzJH/ejGqvqS56MxiH55TtVYPIiIVOBnt6lTuKpQqvtQyLs7yr4DvRNVwxU0rR48LvkvnrGVdedZeA8Bu10tvzNTINqsjYHBxF1zYjKe1WT9UbrlVcllxy7mFGi68DANPjeeNRaPvRwk6ZKclXKa9raVGinuR8GIpAeiQW/O1ChbCDW/N6VUNLls5S0ukWAekW/Tx9L+4KIhbeZ0HP2u9Rv6gN9LhE0ENNQnemHEdXWs57QLrJwkf0tCFhAO+GeE3zCD/KaHwIh0FPY0snxALGFN0o0JFoCTegXPNBut8xxjPLcG77LkZ0kndiNEHpGw5IQV4TTwZEnpo/Il9PFxvg13NP8qk9SDgLzRwCyRCfB4JYOA9IkKeeZ0ENN/deK4VQ/zxGEjO9VhiSOLgZ2YZoEXoJevYE+W/zmIEAl1jCYpgMZ4zvyyDHu4mieaCd4hkkHoks+6nbrrnWQLKosc1yNamIEFa5BG+X9Tc8ISA5VqrVZOLjQKiM51yvMDBd5IT1IhkqxuFTfMffkIEHSr7qvau/OgxJk1WruiWtXu0ydoeD+6+BGwivx1rpjeVSiL7bcCyTI7bMhQA6g5l+Dc4W+IOBgl2eP+ghhVjTjExJtfaSeMThDqMJCiXhGtCxnsdbznsgjeYc4M2vNJ+Lanj172k6GkPxFK+Hricd6XTsEegp5G3U6ZkZ01157bSPMxk5ke246GMj11q1bm9+JmM5UXBYazhqhY5YCV7mho+CBh8xLqInmQQdtR0P+6BxQxPFM43viIeoyP7PkOccEgXkgUBed8YwyQ+Tqd8iVaigkqvpvXZxbCTT50+/qVL9+atVnf3cQWtM0BJuEjfZAUu3iRy0bqJkoVViveD5VSxkQ8wwzCCePfI9CqipqvlRhJY2QVBdNSqC5H8617XLhnoTZ8qjEV5LJfTpwUJmuBFprDVPE+sJNp3rWyb/Ku4Rd8sr1JbveD8dK5GteJLVaXYywUqOcaBdxoAPGHEc6pFlnJPB9GrZL5VtcsnhqHk9qv9NkhheLBgNy2hAG5PTvbkrFc85gFOsDhJnAAfTxrhHoiyjF+qlvfOMbzWpCPaa/37FjR+MgRkHqd0kMI3ch0PspRzoBHipGpZBWOjoaaLxFdDo8eHzPKBZlg6kdiDS+KEaCXb9UcQh/B5GmQ+MhwuJBY8D3dCw8PO4kRD4YPdOJMNXE33kFgSEgwLPJ20EkyhF+RZRSiaVWEDrFuugQ8mZECe0IPF81MgfPkZ1mVXQlXXxW5dZz3RTJZ9DwZ5I8LSTkGwLNlrq0MXyPkgoRrV5yLRkubtISQkfuLoH85uJi88d3Kr3T6TkY4Fh9wTXyhvYPO2LOd4CgraaSaS0SDvi1T6hwVwIvifVYruGiSb3IVVmvofMsEy0w0zMP3K+qP2mCPeXBwAVs8xoXAtRDZ4sZsNJf0kbwiXpLW0Fd5zmnj6RvR4BCeKLu8Mm7y5nltZQAzwxtBvYSxAMGAPTp7B8B92Cgnnq+FoQP/twQ6ANgRofB9AijVh48p1DxYtLx8UnFpuLiQ2bUymiQB3GeL65J4wCB5oEibxBriARkmhedjwoYI2pC7PAd05m8+a0vI+p5YpW0h48AdV8fI2TPqBBGrQABnl3VYp4f677kuYZJc/GYtolKrquHV4KrTcRBK6oVahDP2P4WoPGsMvglDr07CXJdyapqrQRYZVnvuFYufnehI/lQrdb3LSF2EaDnc5yzW7RzKrOm531KtMFQcuzMV41gwXdiWAcanFfJLvdolBEXTRrlwsWBqvye5wI/2lmn0Otvpld95ouIuTv8J2s575B+mV33VJrpv+kXXYTLc8IzyttFo4hf9Ns8s317yTeM64yARvtCniH+2TNifUosBHpG3FF76KAJd+fGKKgdPIg09vzNiJaHEV/0d7/73f/sOLSoFdzkCzKNJ4qRNqo5xJqXYb6Y6oVM8+CxyIC4kKpitcOcEZYcFgR6iYAWCOq/ofYg2TXsngqyimf1CktefXYNkeZCXf3AkDkXpdGhoQahWs36omNkvYUbMZA+nbwEVZJr5AzS1cPtPWrBgDBX36MKukRb9VpvtWnTtpGWKr15594dSNQV/JJVByCSXVVlFX4XOqqGQ5YZuENawIi/Y6OYtabkuPdDwEGmi1hRZ4lKwSwx/SJ10Gg3zBizdgivMH1hn2dmHZQyU/XFL36xKdC0NyjOt99++0I2ZknN2z8CIdAz1g4tFIz8UH3xQOM/cuELn8aEpYNhOgUl2lHtjJdZ02GGATNUGAoXHfOGDRvaJ/9DFmhImKKi4eCNasYIlpjT+r3WlJGcHAR6gACdZo1GAdGrXuppRdVO2Kz7P588U+4cyu8QVZ4jSKBKr/GDD2bdAR0+bQoKNMSZv8mzthPzyCffqQ7rN66LojjGDtdwbrZb5J1zeDmLJsHluhJo7R3cC20D/mEW3LmwsfqHq12kYubf9XdJv6qxlpMeVJNkYckR0NpAfwzBxF5JvGYEL54PBmuotPiZmYVFNKJ+8+magz5CQF8N+WeAza6C8A7ug4WMTz75ZHs+s1BwfUsuBHoV+DMVpMLrans6Pr5H8YJI01kxykXlhUSjTDE1tMgKTyeKKg55plHhb3yj5J1PpzvdcYv84gXjwWSUzqfezVXAlFOCwFIhIDlVXeZ/3/qpJZ0QQf27XYSPVL11wxCJpqr4tCVC24kDBD5dRKgizaeEWgVb1ZqC8V4815korgXBxQLB4NpZqqUqzGR2kAj4nGDPgCQjCtGP0b9p4WKQzEwrohB1mH4M4oxARF1ez7BzsxYKPILZZJRnbCg8o+QfAh3Lxqwozv+4EOg1YExnpPcSPzRvVvlS+V3MAgFlaveBBx5o/iqD86/hsqs+lYcQoo8ijScMiwdvRrk0QihpNDB0muSZhYeoT6psEG0an+xitOoiyIlB4IAISOC1mOhBrraOAyYydYDeZb52AeTBppHjg8AiEKgzP5BhLVZGYqFvxaaI4kx/y/Eu3mVQyywqghWbnNDfLlN/xb1gM+P+UJ7pp7kf1PN77rmn2TcWKcItoryX+Roh0GssPRUelCOmj9yWW0JqTEkecB4CFhkyklwP75+dqGG/+EQtZ2ECIftQqnl43bTATQUYwUOo8Ysx+mWx5Hrkf41FldODwFIjYLi31dxE9UEbGi7P8GqQzDnzRID+lL4ToQdrEQozyrIKs2Hn3J0UQglZfvzxx1v4Vuu2oR5d1zPPPHeVtmEYb7755snFF1/cZrSJ7nX//fc3OygC1qLWU3V1T0NPJwS6oxJmupSRMZWeh9+FNHxCUvFM8zsjZKaTWGjIZxfTv6u9BUNjkWfsHeSbxovpMcLkoKRjUXHXNWwdhvZhioxdjrgH/N5MlS3TSH+1mOW8ILCMCGjnmF4cuYz3kjwvPwLOhhpKDmLoBkl8h80Q8uwbwsyLGV2shnjzUWbpc+iXsB7SN61nf7qWUqHvxbKxefPmZtvgPhGr2MAFwQ0lPa/+IRACvYAygYSi8kKiUXnxH+/atauNnLFLYJHo07QMjRcEmpE/eXUxIuq0i5MYDUOcebh565d2N7ganipK1wIqWS4RBIJAEOgpAhBgVWWIMv9jf8THrJrMp/Hd+XTRrot16Schyq4pgkAv+4uZIVR1d0MkpCW2SaJsMFuNj7tP3GDZ8e46/yHQXSP6PunRgLAt95e+9KXWOGCLYOqJbbhRdPs63QSBxppy/vnnt+DtEGzUdCMFMI1meCoefho5yDXqNP/XjRsWCHcuFQSCQBAIAgtGoMYK18+PcMR+Cm6XjT0D8iiphjwbKQbCiKrMDCdkmdlalNghbRLigl/I83XXXdd4AXhgj/ze977XVPYITwuuuKu4XAj0KkBb7SlYIWg4sEYwTaPnmKkn/FvPP/98m7rp24PDdBs2FEiz2/xyL+6KhIrgVqh8zz2gDtAAokxzX6jUkOm8gkAQCAJBYJgIYBWiLyByBP2Dm4+hNkMWtQkaPQY1mv7OGc19+/a1/oJ+A3uG4gyfy2rPmC5pyDM8AEFq06ZNzbqB2MRgAdWZWelliBQyzBp8cHcVAn1weHV2NNEvWEEMiUbVxeMEycTbhXqLIt3nF42Aofz0fdNA4p92d0a38iX6CCNrGgam4yTWxpbt830mb0EgCASBIPC/CLDgDyJIFCfJMSoy7xrhCWWV7wyb6m64kEZmK1k/A4E27ji2Bfq/vglJXdQBRCiskdg5edN3Sp6xdDIrndfyIBACvc5lxYicVbcESYeUQqBRoyGcBnlfloaEhhTvNMoDf+OZpsFwm2AbThZH0FgwTcd0HcoCagONKH8vy/2uc9XJ5YNAEAgCc0dAuwEk2JByxhqHADKbShQnSDP9GW04M5FGoCKDtO8IJm5ggkUBtZW+rs87AXYJLoMNwtJddNFFTXkGJ/rBe++9t4lmQ7KodIlbn9MKgV7n0nEUD+mkEWJaB+JsHEtU22WJbkGjaog8G1gaDe6LaSpG3qyw5uVuiG6DjOrAwgmsH1k0sc6VMpcPAkEgCPwbAYgwQgg+XYQeZh4RR+oumFj7OIb2nhfkkHacvovNxPAwEwYVogiJNsyc28KPAezLLrusxXYmfjUzzmwlvnPnztYXuonRGHAY0j2GQPekNLE9uMMhJBofGQvzsHXgjWLEvmwvw+ShRuOB4x5dLMLfeKf5noaYBhWrB9N5NKqoFXimeWP5yCsIBIEgEATmiwBtNiIHlozabkOO+Y4F5fRNEGUsGSrSrHthBhEyCElmEy7EH4i04U8RRzhuTLGMEZLAEcUZ4oyKz5onBhSIZNg38lpeBEKge1h2l156aQt7x5QYDRILKwikTkNEI7XsCq1bjKNKc4802DQsEGcaZP7mZZxpGhmUDLdOxh8HLsuizPewiiVLQSAIjBgBiB3tsKKGW9XzHcIG63OYMYT8YctAheZlVA1IcG2PUVQRfPhECGEh4JgXjTOzjDgEfiyovPzyy1ufBTbMtDLAiGVj+R/AEOieliHTZCjRF154YVNoIZFM96BE9zFSx1phpGF2wxl3c0SRR7HGE83gAUUDbzgjd5R5RvK8qmc6/um1lkTODwJBYEgISHorAUZBhigbWo7+hvYWwkebi4dZHzPnIVZAABEvmCXEt0w7jIf5ySefHBJca74X8GYgguq8ZcuWRqAZXHz/+99vuxEjguU1DARCoHtajpBmCCWjf4g00z+oBmztqSLd06yvOluG+eOeUaFRPVCn8d2hhvAdjZPqByN4GnNUDwg2jTrTh3rKVp2RnBgEgkAQGAACkGEiI0GWsV/gXcaCQd/ipiVGzuATqwbtMJY6yDJvhAv6HVRl2lmUZ0PM0f7yzuv/I8DM6tatW9uCenBCdd6zZ0/rmxC/hhKOL2U+mYRAL0EtYATLAg5W8EIqUV5ZkEHEDka2Q7Yy0KBj86AD4G8XrqCg8FahplGnsQcbGilItA09I37INt/jrV52C8wSVNlkMQgEgQUh4CI/ibGx+o3fT/uJsgyBxlbgYj/scogRtI+0jW+88UZrJ/lElKANdZE35I/ZPzf8WtCtLc1lxBrrC4vm6a/pm7FqMPBArQ9xXprinDmjIdAzQ7W+BxoC5+KLL26xo7EqPPTQQ83KgCpAYzcm+4LbixNL041cUFAg2IbEgywb7QM/NTFH6RgMyu/Oj3zWv8HRcHpjwnR9a3iuHgSCwIEQgKjVUHJ4bRUZ2OUPsowVA4WZPoM2UUsG59E+GvHBsKL0H0RBIrwoail9CqpzXrMhAKbOlG7evLkNVFgw+eCDDzYsIdJ5DROBEOglKVcaShpPGkRII1NENJDYFlCjd+3a1RTXsbwMk0fjxZSjIfTw8mH3cKMapyQhxCgtevhUWyDYEG1XkRurtBLtsWCa+wwCQaDfCBDulDdKJ2qyb0gb1jfIMkQZqxuDf2M4IxBAnBEPCCsHWeYThRTBATLNp39nlm72ekB/jLBFfGdww+e8ffv2hjV4jinqyOyoDePIEOglLEdHu3jbIIwsWGAHI4i002xLeFtrzjIkGsJMR8J0prFKVW0g1XQ4DEJo1BiU0MHw1tpBR8IbQo23T9uH5BtlAUUhW62uubiSQBAIAlMI0BahINPG037xrsSY3/wdomxYUKMXISbQttF2GcWIvgFBgDYMQkcbhtWNT77PLNvqqiH9yMaNG5tlg1lQ+gSsGoSdxTOe1/ARCIFe0jKG/B1//PHt4eWNAsHDi6qAX41puSF7ow+m2OiUaOxY3IFyA1YMOlw0QweFms+0p+SaToUGkY7I1ed0NthACM8EiXajAJR/3vzvJgFRHQ6mhHJsEBgPAm6e5RoOZ9PcuQ9RBEJG+653mTbKUHOQZNKAEDPY59NBPW0Qb9p/IjdhIcCDC1nOoL+bOkYfgRCDgHXFFVe0voMBCeHpELHAOq9xIBACveTlDDmkob3++utbtAoaTxpM/NFj2SJ11iI0nFMN60THREPIoo8NGza0hZqoOSjYkGynQN1ZC3wh0sY9BWM6Kkg1ZJtP43XPmq8cFwSCwDgQoD2hfWH7ayIr0WYzcEdpZmCP8gw5hlRDlBnIQ5wh13zHi7YIMixJZjE55I2tsac3neL8KMzd1i0sNOzVAHmmP3j00UdbiFna/ggn3WLd99RCoPteQjPkjwYZEk20DhpkCCEPM7sdMZ0EscuDvTKQdFIoCnRibiqg39yFilURglhLpumY8FKjONCZ1SggqP+qQahEqNiudId8j2kL2xmqcA4JAoNBAMILIUZFRkGmbWYXP9ppiTFtC9/ziQ3D7zmXF20LbQhtN+0L7TkziwzWjTTk5lKG86Qtyqzj/KoRZYnPGc8zVkHacWJgszcDZTSmNUjzQ3m5Ug6BXq7yet/c8oBjUXCHPwgb/jdsB6yypoHNa3YEUKchz+Bap1LpCGlAUYtQqen8XKSjhxryjErkwpwaSo9ycPqV8yDkEmymYukQs4hn9nLKkUFgkQhAciG99c0gnHaBN1P6TPG7HTZtB39zjKpyjaaBKl0H17QPtAO8GZRD1JjpgkSjMNt+LPKex3otZyBRnZmhZHMU2mtIM5vIIFDRduc1TgRCoAdY7jTOV111VZsmRDFldLx79+7mj3axXKb1Vl/wdJCoR6j9vFGaXLDIb3SwqNhgrfIP3i5apAGuq935m46RRpkwUoSQqmEJJdmcx9uwe4beW/2d5MwgEAQqAjyjRvVhYMz/Wir45AU5VlVWYUZJpq1lYO3CvkqS9TfzzDJARq2kfTDqD+SYZ591LFgyEDzipV3fukk9cLvzq6++ukXaoG3HsvHEE0+0SCZ5jRuBEOgBlj+jZhpyVmvr14J4oUbz4DMNmO1EV1/wdrIu6tGfqFqBMo2dBtXJaVx3VrRT5hwXA1E27vpFx2poPeO1ok65lTnTt1WZQvHOKwgEgW4QYACMBY5QmLSfRsDgmYYgu2GGRJln2PjK2i/4jr8ZNLvIj2cYJdl4y0RpYKDMc+9xDKSdteK8zEJ1U6arTYWoTeedd17bCZjyxkKzY8eO/2w4E8vGapEdznkh0MMpy/+5E714qKRE6kAlhYA9++yzTe2IwjGfwocs2/niq6bxpZOVSEQsYAAAIABJREFUeKNq8Ls7g9UV9pzrRi6qzRBqvJBO66Jg8aYs6WRdFEmnSwesF5tPO+TMOMynrJNq/xFw4R7PmxuLGHXHGaNqvzCmMs+t1gwj9XC3nMMzDFF2JgkyxTPJTJJvQ8f5XPI7zzDPLW+ez3iW+1d/qC8XXHBBW1jO5jS8mL11TVEWZvavzNYrRyHQ64X8gq974YUXtgYBJQXlA7sAbxr5bG+9uMJAgaZTdgqYT8i08V7d+MUO3d0V9Vlr56DjxQtJY+7qfLczR60mHjhlSycNAdf2oQ3ETxci1fB7IduLqw+50uoQcNEdivD0WwuGlin+h/SyPsQBrVEvJMY8Z7whxm5E4sDUXUmND8/3DFyZxaPtrDHiUSkJHYcNAyIdlXJ15bseZ7klOu3xNddc02YhKFtC07E5CqJTXkGgIhACPZL64Jav2ArwR/MJAXv44Ydbw5DtRhdXEdy8pX5ydf+nA2egw1QyMwdnnnlm+xtvZd1ZkU5cIkH5upDRhYv8TufvLmPaQ4xtjSKG9xJLDwtN7fA5J68g0GcEeBawVDiT4wYjepFVlqej7Kge6m32meM5YsbOnU25d54nnh0GoTwftJNYL7BhsIMf77oOgbT9P+sT+lx7Vs4bdQjLBiFhqQ/79u1r/SNlT9sZYWH5ynTeOQ6BnjfCPUqfRgGFpYa8Y9SNIk3HwKrivNYfATp3dxZDIXODF8gAbxcksYBJjzWKGqTBzRlc7c/dVK+1ihnEgE4Bb6aWEP6WUNTIIO7KqEoNQec73pCL+OnXv84scw5cO0DbBClmkR71XnUYssxvrjng2dBn7GZI1nuP43fSrc8L6RiC0oW8PA/Uf2ZtsFXQFjKoxN5GvXZQ6nHWdz45L6RqmWve/8s7ogTh6YjLTZuK8PCTn/yk2TaIfkK7lzCwy1/O87iDEOh5oLoEaUK8zjjjjLZxCJ0PCjQheeg8UKaza1V/C9GBEGobDT5qNSS7EmgXNkI2ICS8VeWqaq3arHrGeRB4OhHqBHUBxRrC4MImfuN/PdkQ6RodhOMkFnQ8EG6nwd210QgELpTsL9rJ2awIWK+ocxJZNwFR8a2LaT3ehXjUPQg0g0HqMwQacsO7EmgX65EvY7ZLmFWYDSMJCXag52JdvqsEGosT9RyypH8ZQh37xawlv7zH0Q8yy0d4Ouob5Y6QhGUja4SWt1wXlfMQ6EUh3cPr0GFh5di4cWOLGkEnRWB4wvNApCE+UVh6WHAzZonydadFFsOwqpzyhky7aYzRQCAlekAhNhAMFDaILn/zXX1DjLWESK5VtavnGiIDAacucQ6+bDopFT/IzHS0AUlQ/ay3XKfK/dvf/T+K0f4ryUoWorpLp5Fiagr6if3ONOr/EGdUXuocgzre1DW+06fM7Bd1z0V4hnzjf+qBC21NX3Jddw/lGOOtqw66NqDWQUgx0+/4kXmrMFMf8xovAtRv15hccsklzdJI24fXmf6PSFV5BYFZEAiBngWlgR5Dp0THRicGwdqyZUtTKSE3xCNlFJ4g8ctb+JRv7SzoNFSmJUkSFcodNQaSjaot8YFY8xtkSBLktLjT2xIfiLY2D1AjbY8RRdRAY99yLMdIel2cZTgvVWotIi6WpE4ays+oI5Jw0qT+Znp9//WWcoSwunCO8jVKDG0BCjBv4x7zG6SX86wv2ilcsMfVtBhV2wTqselwrrGSOR+yW20WlKEDdj7drZO/KU+tRBBgrBZ49/EjM9inHtQBV93YyFkP0uea8fgvb5vWRc4ZxH32s59tfmdm8ahP27dvb/VIS1sX10kaw0cgBHr4ZTzTHaIaEe4OhZJGhQ7WxWU0LHRYeQ0XAUkSBEd1mjqg39rthiXefBrRgN8g2JAljuclcTeKiAQNIiSBgeTwu5YRybckx8WPfKp+Q7ggS5BooyBoN4K4QZJQHvldJb36XqcXj7nI0iglEn8tJ/xvWEFVzjorU0NaTSvmHi8xlGw6UBAH1d2qvtYBDunWxW5iIdZ6iMmri9dUbqetDXVQRflSdkad4Fw3joBU89IiQTk52CE/dTDGcTWuufi4ME/rj5iSJsdQfgyEIC2UFzMZDH74TgJcrT91QMU51WKUeOjDbZu6vDO24YY4E5GKQRx7IyAUsWCwbl7V5TWT1nARCIEebtmu6s4g0nijzz333EakmXJn9fnzzz/fOrd4o1cF6+BOgkxBmlGrId2o15JoiJMqp95siBnECXXZRZIcg9LJbxAmCBXEqm5EIYE1OgJpq1hDTLUZeT3Sdpt0SJ5qt6S8Ej3S5vy6rbpKalVDjWaigkleJbTV660P3O8k56rj9dpe0zCEKrHcp95gPitp5e+6kA7cvBZp1x0rIbx63sWwKv0OcEiPdMkrWFUVme+qdUO8VY7reVyf9MWo+t6Nlcx5kJS6vT2+Y7ymtC1aLrBaRCUeXJOxbjdEnWagSJSNbdu2Nc8z9Z9ZVhYLZvH8uhXN0l84BHrpi7DbG1ChgthceeWVbWUyjQ8jdaa5+MwrCKjUVvV0JV/s9HecxyBNHzaWEQZq1DE6Okg4U6x81qn/6tFWeVVZrjGBSUfyC4FGpXR6X7sS30P2jIGtz1vl3K3YJa/87n24QFJlthJHQ12pCLvJjaS0kmGJpMeoPruI03uXlLrY0ogUqsaSdo6XsPPJwMVBB2kY5lBbhDMLkHAHJfrUpwcF+oqnI1EYjQUSjCIMAYYIoySzGA8izIyDBH6lTxXz6muPfz3tS5cI0NacddZZk1tuuaVZ1JhRvfvuu9vGKNTXDNa6RHtcaYVAj6u8Z75bFxhi6aDRwd6BUoTnkI0CsHdkF62Z4cyBBQHqlhYALQSG2qsRHOrCsbqAsZJLFVzD/jHwkxxCIrUbcB0XrGknqQS9kvDq9ValVlWXBDvQ9H/JvAq2JF2CaJqqthDZqmxzPr9xnl5vz1XV5VN/sWEKq/VENR11m995qUq76BNyW3fI43uux7l8DxGudgjTr3YU8+09Q6y126g2q/xPLxDNgxAEFoUA9RqrBooz/RcWM3bhhTiz4Q2D61h/FlUaw7xOCPQwy7Wzu0LFQhG0ESJhVrYTqcNGqLOLJaEgsAoEVIOpq26bzt+q2m7fXBe+qfhKzFWJ6/9aKIxCIsmvnuTphWvVY8ytqBBXFVp/byXIEk190tOKrGRVdVsfsdc3TRfMeT7nmQfIrQsw+dRzrrXGcIUhvauohDmlNwjw3DKDBWk+//zzm82MZ4CNb/bs2ZNZ1N6U1PJnJAR6+ctwYXeApWPDhg2tcUKJfuqpp5qPTEWqLq5aWKZyoSAQBIJAEBg9Aq4jYOYJ4nzTTTe19RVsiLJ79+62WDCxvUdfTToFIAS6UziHnRiLxYzxytQYyh6+R9RovNGJrzrs8s/dBYEgEAT6igCzT0TZ2Lx5c9sgDCX6rrvuagQauwZ+/Pjr+1p6y5mvEOjlLLd1yzWNEsT51FNPbZuvsLKZqeGXXnqpeaOzyHDdiiYXDgJBIAiMEoGTTz652QxRnlk0iLDzzDPPtI1RWCgY4jzKajH3mw6BnjvEw70AHjNWN9N44aN88cUXW0ggFioZpmu4d587CwJBIAgEgfVCgAW3bvXOxigXXHBBI88IOdgLd+7cuV5Zy3VHgkAI9EgKeh63WePVXnfddZPTTz+9+aFZqMG0GaGs8goCQSAIBIEg0DUCJ5544uSiiy6abNq0qcWiJ5zi/fff37ZtR3VOlKiuEU960wiEQKdOdIIAKjSWDlRpQnbRmLHqmbBBibPZCcRJJAgEgSAQBCaTtpvghRde2D4RcthJkE1RWNw+HYoxgAWBeSEQAj0vZEeYLn5oVOhTTjml7YKGleO5555r8WVZxMH/eQWBIBAEgkAQOFgEWHuDRYNdT1GdEWyIskFc58cee2yyd+/eg00yxweBNSEQAr0m+HLy/0xpHHJIW2TIYg62Ayek0AsvvNDC3TG15k5uQS4IBIEgEASCwIEQMDzdSSedNMHrfNVVVzXvMxZBFgk++OCDbZOvvILAohEIgV404iO4HgsKaeDYxZCwQieccELbZY0NWFjYgT8tryAQBIJAEAgCB0IAlZnQdPidUZ0RaCDNLFhnW24ibmRHwQOhmN/ngUAI9DxQTZoNARo+Fnow5cZ24BBpFhcS6g4yja0j4YVSWYJAEAgCQWAaAUQX+gxUZ/zO2DeI5YxlgygbhE5ly/i8gsB6IRACvV7Ij+y6KAfbtm1rq6VRDbB1uBU4jWAWGo6sQuR2g0AQCAIrIMCiwMMPP7zZ/whNd+2117Y1NYSnI8LTww8/HMU5NacXCIRA96IYhp+JQw89tNk6zj777MkZZ5zR7B1sq/r44483f3R2MRx+HcgdBoEgEAQOhMDRRx/domts2bJl8olPfGLyr3/9qy0SfPrppxuJRnDhu7yCwHojEAK93iUwouvjjWYa7vjjj2+ROjZs2ND8ayjR2Dp4v/POOyNCJLcaBIJAEAgCIvCZz3ym2TXoG7AAsjkXIgt9xGuvvZZITqkqvUIgBLpXxTGOzBAn+thjj20N5XHHHdfiRuNtw9aBN5qwd/wflWEc9SF3GQSCwHgRoP1ndpL1MqjORG867LDD2szk7t27m/qcVxDoIwIh0H0slRHliY1XCHnHCmtexI0mNNFvf/vbZvEIiR5RZcitBoEgMCoEmJVETDnzzDMnN91004RQddj5Hn300fZGec4rCPQVgRDovpbMSPJFSCIWi9CIbt26dYL/jZ2kiBnN7lKvvPLKSJDIbQaBIBAExoXAxo0b20LBc845p6nQzzzzzOSJJ55oETaYiUREySsI9BWBEOi+lszI8sUiQxaOoEizwJBpPRaM8Dbk3XvvvTcyVHK7QSAIBIHhIYBQAmkmvjOqMzONzz777OSnP/1ps/Jh4csrCPQdgRDovpfQyPJHvGgaVhaTsIgEFQJbB0SaRSTvvvvuyBDJ7QaBIBAElh8B7Bp4m1GasWzccMMNbY8AdhHEtnfvvfe2ReV5BYFlQSAEellKaiT5RIn+0Ic+1N6oE5BpYkezGpvg+Uzx5RUEgkAQCALLhQCCCO35FVdc0aJs0MYTmg7LBu06EZiysdZylenYcxsCPfYa0OP7Zxcq4oAS8g6lgvifeOPwR2PrSOzoHhdeshYEgkAQ+DcCJ598clsszq6CtOtvvfVWWyRI6FLWuaBC5xUElg2BEOhlK7GR5ZcdqSDPKBaf/OQnJ0cddVSzc/zyl79skTr+8Ic/jAyR3G4QCAJBoP8IYNlgLQvh6QhZeskll7RF4kTWYDbxvvvua4sEozr3vyyTw5URCIFOzVgaBGiAr7/++rbIENUC39yOHTvaApSEu1uaYkxGg0AQGAECWDaOOeaYyW233TbZtGlTEz927tw5ueeeeyZ79+4dAQK5xaEjEAI99BIe0P2hXrDIkK3ATz311LbIEAWagPvaOgZ0u7mVIBAEgsBSIoDtDsvG5Zdf/l+qMzOHv//971uo0ryCwLIjEAK97CU4svyz8AQFGm80b0Igvfnmm80TrbUDr3ReQSAIBIEgsFgEsNxht+N9+umnN78zCwQJT0eYOqJs/OMf/1hspnK1IDAnBEKg5wRskp0/AjTObP1KSKQjjjiihbn70Y9+1FRpvHWJGz3/MsgVgkAQCAIIG5BnFgt+9atfbetVaH8hzz/84Q/bepW8gsDQEAiBHlqJjuh+CHkHcT7rrLPa6m4+X3311ckvfvGL9kaRjjd6RBUitxoEgsDCEWCxIIT50ksvbe+PfvSjre1ljcojjzzSoiX97W9/W3i+csEgMG8EQqDnjXDSnzsCLFQhUgeWDuKM0qD/8Y9/bN7o559/vm3GklcQCAJBIAh0i8DHPvaxybnnntuibND+HnLIIW2hIIrzyy+/3N55BYGhIhACPdSSHeF9scMVi1bw3vE3sUYJ1E8jzqIVlJD470ZYMXLLQSAIdIoAIgUWOrzO27Zta+T5z3/+c1Od77rrruZ1zuxfp5AnsR4iEALdw0JJllaPAAoIPjy2Aifs3Qc+8IG2wHDfvn2NTEOq8woCQSAIBIHVIUAbi+f5a1/72uTqq69us38///nPJ9u3b5/cf//9ieu8Olhz1hIiEAK9hIWWLL8/Ah/+8IcnRx55ZPPi4Y1GHWGBCwH89+zZ0/zR8eSlFgWBIBAEDg4BxInzzjtvcsEFF0xOO+20yd///vcWYYP3r3/962adyysIjAWBEOixlPRI7/PTn/70hDe2Dvx6NPKoJZBpGvt33nlnpMjktoNAEAgCsyHATN7ZZ5/dvM7Edz7uuOPaNtyEpiPSxosvvjh5++23Z0ssRwWBgSAQAj2Qgsxt7B8BlOhPfepTzatHDOl33323Nfw/+9nPGpHm//j1UoOCQBAIAv+NAMTZHQUJT3fRRRe12T224r7jjjtaG5pXEBgrAiHQYy35Ed03ncBhhx3WFhZu3LixKSjHHntsixeNerJr164Jm6/885//HBEqudUgEASCwPsjgL/54osvntx8882tzSRMKGtJ8DqzoyDiQ15BYKwIhECPteRHet8nnnhi2wYcXzSfePgIucRCQ+wdfOYVBIJAEBgzAqjMhAStuwqyfgTB4bnnnmttZtaRjLmG5N5BIAQ69WB0CKBG4+FDWWHzFbzRhGBiOnLv3r3NG03nEEV6dFUjNxwERouA0TVQms8444z/hKdjBu+ll15qu7wSW//NN98cLUa58SBQEQiBTn0YJQJ0FnQMhLu77rrrmtqCjQNv9A9+8IO2LTjbgecVBIJAEBgDAsR2Zo3IjTfeOLnhhhuasMBGVA888EBrE4mhj6iQ9SJjqA25x1kQCIGeBaUcM1gEjjrqqAm2DraixRvN5gCsKCfUHZ0HW9LmFQSCQBAYMgKozkTZ2Lp1a/skFChe5yeeeKJZNlhsnVcQCAL/jUAIdGrE6BFAeSFSh34/Fs4Q3o5OAxJNuCZ21ooiPfqqEgCCwOAQIMQn4gEh6ohWhIUNKxsEmnUhr7/++uDuOTcUBLpAIAS6CxSTxmAQYNryiiuumGzatKn5pCHO9957byPSdCwJeTeYos6NBIHRIoB9jd0EUZq/8pWvTD73uc9NTjnllKY233777W1XwbyCQBB4fwRCoFNDgkBB4NBDD21xTllcyG5b7GSI5+/ll19uK9Dvu+++5pXOKwgEgSCwrAhgVUN1/vznP98WDDK7xm6Cd9999+RXv/pVFgoua8Em3wtFIAR6oXDnYsuCAJYOvNFMb7J5AMo0O20xrUm0Dmwd2XlrWUoz+QwCQQAEiECEVYM27dxzz52cdNJJLSQd4gB+Z6JsvPXWWwErCASBGRAIgZ4BpBwyXgTocK688sq2Actpp53WduXauXNnI9KEdiL83XvvvTdegHLnQSAI9B4BZtbckfXWW29t6jNtG17nBx98sKnPLJ7OKwgEgdkRCIGeHascOVIEPvjBD7bwTnQ6t912W9vRkF0Mn3zyyeYVZEeuvIJAEAgCfUXgmGOOmVxzzTWTb37zmy3iEJY0wtN9+9vfboozG0ol7n1fSy/56isCIdB9LZnkq1cIoNag4LCD4aWXXtp8gyzAYZU6Ks6+fftap0RHlFcQCAJBoA8IHH300W3gf9lll7WNo4iyQaz7H//4x5NHHnlk8sILL7T4znkFgSBw8AiEQB88Zjlj5AiwuJA3m6/gkyY6BwSaNx3Sn/70p5EjlNsPAkFgvRBgkygsGyjNLIK+/PLLW4hOZtKIa09Uoccff7wN/vMKAkFg9QiEQK8eu5w5YgRQo88888xm6YBI02ER6u6OO+6YPPXUU80XzXbg2bVrxJUktx4EFowAMe2ZLWPR85e//OXJLbfc0tZuENOetRvsKMiCwSwUXHDB5HKDRCAEepDFmpuaNwIQZiwc7OB1ySWXtDiqROzAD00HxfQoMVXffPPNeWcl6QeBIBAEGgLHH3/85LzzzmuxnVn4fMQRR7SB/Xe+8522ZoPZMTaJim0jFSYIrB2BEOi1Y5gURo4AGxDQaWHrgESzQQEROvBGo0ZDpPMKAkEgCMwTAdZlQJpZo0F7xOCdtofwdLt375787ne/m+flk3YQGB0CIdCjK/Lc8DwQILwdRJpdDDdv3tyI9GuvvTZ5+OGHJzt27Gjh7pg2zXbg80A/aQaB8SKAt/moo45qs2AsFMSyQdvz2GOPNa/zb37zm0TYGG/1yJ3PEYEQ6DmCm6THgwALd9welw0Kvv71r7eNCrB6sHDnzjvvnOzZs6cp03kFgSAQBLpC4OMf//hk69atLUIQu6SyGQqRNt544422DiORgbpCOukEgf9GIAQ6NSIIdIwAoaOYTiV8FIoQiw1RhNjBcNeuXZOHHnqo4ysmuSAQBLpAgIGwbxbkMQBmdolP/ufFJ2+O8xhsW4cffniLdMH3eIz5jUE1b75jQTHfcSzfmQ5/s/CPT2Ixc1xdfMzffv/uu+82HzPtCWlyHj7nj3zkI5O//vWvjTS//vrr7R3i3EWNSBpBYP8IhECndgSBOSBA53byySe3bXOJwQqZJjIH6hBhpF555ZX2piPMKwj0AQFJnnmRJErgJIwSSQkh5LIST/7mJRGshNNz+G6aJEo0OR/CCBk1D6RXiW29hsdzjjNBleDWv81XPd+0JbX1GPIAQZUYGyJODDwHUswGS5Bt7otn3WPBh+MktPzvWxxYkMx3HMO5EmaIOIv+IMe8IdC0GYTOlIzzyTEsYOYzryAQBBaDQAj0YnDOVUaMALsYfutb35ps27at+aTpICHR99xzT1OkE+6u35VDYinpMrfThHP693pX9TcI1vsduxo0Zk1vf9eW5ELYPAbSqCqKdx+Cx3cSZkgev0McJYmmIwmFEKKSquCStmmo0pIOf0siuRfOI13OrcRZm9Q0geYZ4s3vkFjJN8RWssrfElPy6d+qyqrA7srn7+TLsiZ90uM+OI50xIzvuYakl/OrCk3+ePZ5q0xzbWwXYkqaEGWOJR1+e/XVV9s223iZ8woCQaA/CIRA96cskpOBIkCnik+RxT1E6rj22mtbJ8pGBiz0ue+++yZ/+ctfBnr3y3dbEjZJIOWnSlnJIMdVpdHpfI6FAKmGQuY4r07FS/AknCqRECjeVb30PAgVRMt8ufWySiT5NB3yJTGUBHM+bwlsvTZpcd1qPfB+VFT55Bq8JZBcw/+rJcFrVUKuUqx6K0Zeu5JKfpNUSuj9nzS5v5pfCD7fWT6kyXfeu5jqCa5lYdmqVIurCjlprDQYmlbQVehr2tN1qar5DgK4H48TV9PmN/LMvaA+5xUEgkB/EAiB7k9ZJCcDR+DII49stg5INCoZHfbbb789efrpp9tGByhPa3lJTCQAEgMITiVNfD89hex0e+3wOc4pasnPNKmopJHrqrpNE0Pvazp9SQefkIWqEE5bBfzfGLZew7xLtCoZkWxK5LQJSFoqGa15IS1JIGXlvYmjpIopc4kyafG7BFr1UWJW709c+eQcrqdCyadpUU6cpypqOUg6SZvzJeQSMMiWZcFv5r8SWvOlumr+Kg4Vc9KW5IqPJL1ir7rrtayP5r0SR843b5WA1vLxPixX8aj5lUxXdbwSdPNimVpn1vK85dwgEATGjUAI9LjLP3e/jgiccMIJbeU8Hf3LL7/cFgc51Q3pkfhKdCQzkj4Jst9PE0wJCQSQaWgXL3EeSh3f6c2EgOhPrWRXwsh3KHwSG4moC6C4lkqZ0/mS9JVIm8SpkjhVRfJhGhynKlrV1To1XgmVpFpSKKGsBIs8k1fTqwTO+1IJ5tNp+ephlQwyxS55VCHWgmBapO+9VXXTewBj0kZlrAqpJNu8iIX3y/fWE6+plYF8ea2q5KrMOghZx+qfSweBIBAElhqBEOilLr5kfpkRqH5K/nZnQ7yf+KZRq/lkdb+Et67ShwRBjvmtLjri7xo1QNVY1VJ7gMonaiXkzWnuSj7JF+fzu8c4rUx6HOsCK9Ih1rUKowQeUleJ4zT5dErexVOUaV14hcpL3iSXdcpb4si1JY0SWvIuKdVnbt5qvalT8f7ud6Y1PWjx/JWm8T22Xmt/iucsx9RrT//tIKp+v9K1LNOVzl/mZyh5DwJBIAisFwIh0OuFfK4bBAoCTuW7AArSzOYIvAlRxSffOW3NqS6aQsmUpFYPrdPsLkhSaeXcan9QnZUQr1QwTn1L1P00LT4lwtMktR5biafKtPmcTlOiXRd11WO8Dt+pyk5bUcSr2lpS8YJAEAgCQSAIrBWBEOi1Ipjzg8CcEFDdRZHmXaMIcEktBSrLKxFJSe1KJHZO2U6y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BrKLKWAAAC9klEQVQ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wP8Bd+pk09VgjtcAAAAASUVORK5CYII="/>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png;base64,iVBORw0KGgoAAAANSUhEUgAAAtAAAALQCAYAAAC5V0ecAAAgAElEQVR4XuzdabN1S1bW/RsooERARUH6vm+ktyE0xAhfqV/U8JXhJ9AIsUNQaaWXpgBRRKWngCf++/FXMdyeos4+Z9c5973PtSJ2rL3Wypkz8585Z15j5Micn/Lq1as/fbXXCIzACIzACIzACIzACIzA2yLwKRPQb4vTEo3ACIzACIzACIzACIzAA4EJ6HWE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GIERGIERGIERGIEReAKBCegnwFrSERiBERiBERiBERiBEZiAXh8YgREYgREYgREYgREYgScQmIB+AqwlHYERGIERGIERGIERGIEJ6PWBERiBERiBERiBERiBEXgCgQnoJ8Ba0hEYgREYgREYgREYgRGYgF4fGIERGIERGIERGIERGIEnEJiAfgKsJR2BERiBERiBERiBERiBCej1gREYgREYgREYgREYgRF4AoEJ6CfAWtIRGIERGIERGIERGIERmIBeHxiBERiBERiBERiBERiBJxCYgH4CrCUdgREYgREYgREYgREYgQno9YEReCEEvv7rv/7Vn/zJn7z6mZ/5mRdSo1VjBEZgBEZgBF5PAhPQr2e7rFQj8GQC3/3d3/1wzI/8yI+8+qM/+qNXf/qnf/rkPHbACIzACIzACIzAJyYwAf2JGS3FCLwRBL7yK7/y1ad/+qe/+o3f+I1Xv/3bv/3qox/96BtR7hVyBEZgBEZgBN40AhPQb1qLrbwj8HEIfPjDH34Q0J/yKZ/y6nd+53de/fEf//FYjcAIjMAIjMAIfBIITEB/EqAuyxF4vwh82qd92qsPfehDDyEcxUPvNQ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EYgREYgREYgRdMYAL6BTfuqjYCIzACIzACIzACI/D8BCagn5/pchyBERiBERiBERiBEXjBBCagX3DjrmojMAIjMAIjMAIjMALPT2AC+vmZLscRGIERGIERGIERGIEXTGAC+gU37qo2AiMwAiMwAiMwAiPw/AQmoJ+f6XIcgREYgREYgREYgRF4wQQmoF9w465qIzACIzACIzACIzACz09gAvr5mS7HERiBERiBERiBERiBF0xgAvoFN+6qNgIjMAIjMAIjMAIj8PwEJqCfn+lyHIERGIERGIERGIEReMEEJqBfcOOuaiMwAiMwAiMwAiMwAs9PYAL6+ZkuxxEYgRdA4EMf+tCrT//0T3/1qZ/6qa/+8A//8NUf/dEfvYBarQojMAIjMALPQWAC+jkoLo8RGIFPKoFP+ZRuVa9e/emf/unbOk+i99M+7dNeJYLvsX/yJ3/ykEd/f/zHf/yx/98q0w9/+MOvPvuzP/shn9/+7d9+9Tu/8ztv69xLNAIjMAIj8PIJTEC//DZeDUfgjSaQAP7Mz/zMV4nfPMFv5/VZn/VZr77oi77o4a//e/3+7//+x4TwH/zBH7z6rd/6rQdR/PE8y5038dyrc/e31wiMwAiMwAhEYAJ6/WAERuC1J1AoRQI2r/HbeX3GZ3zGq8/5nM959bmf+7mv+j+P80c/+tFXCecEc38J6gT5283z7Zx3aUZgBEZgBD4YBCagPxjtvFqOwAiMwLsmUGhMnvkZHe8a5TIYgRF4wwlMQL/hDbjij8AIjMB7RaBQmmYDfvd3f3chLe8V9J1nBEbgtSQwAf1aNssKNQIjMAKvH4E80P1ZgPn6lXAlGoERGIH3hsAE9HvDeWcZgREYgREYgREYgRF4IQQmoF9IQ64aIzACIzACIzACIzAC7w2BCej3hvPOMgIjMAIjMAIjMAIj8EIITEC/kIZcNUZgBEZgBP5sAm1p2C4ibWe41wiMwAi8GwIT0O+G3o4dgREYgRF4Ywj0UJ0ejvN7v/d7D7uIeCrlG1OBFXQERuC1ITAB/do0xQoyAiMwAiPwySTQNnz9JaLbiq8H6uwJk59M4st7BF4ugQnol9u2q9kIjMAIjMAh0BZ8iWcPg/nwhz/88MTKRHSCOs/0HhKzLjMCI/B2CExAvx1KSzMCIzACI/DiCBTScQV0j3cX1tH7XiMwAiPw8QhMQK9vjMAIjMAIjMCrVw+e6Q996EOvPvrRjz4I6b1GYARGYAJ6fWAERmAERmAEPgGBRPTE87rJCIzAJyIwD/QnIrTfR2AERmAERmAERmAERuAQmIBedxiBERiBERiBERiBERiBJxCYgH4CrCUdgREYgREYgREYgREYgQno9YERGIERGIERGIERGIEReAKBCegnwFrSERiBERiBERiBERiBEZiAXh8YgREYgREYgREYgREYgScQmIB+AqwlHYERGIERGIERGIERGIEJ6PWBERiBERiBERiBERiBEXgCgQnoJ8Ba0hEYgREYgREYgREYgRGYgF4fGIERGIERGIERGIERGIEnEJiAfgKsJR2BERiBxwQ+9VM/9VV/vf7kT/7k4f8PfehDrz760Y9+7JHQPR66V4+ILo3XHhm9/vSmEvjcz/3ch77+W7/1W29qFVbuEXhXBCag3xW+HTwCI/CmEEjEftqnfdrD36d/+qe/+ozP+IwHodtn76VJ1CYMev/jP/7jh9+J30Rxn0vXX+n6LH3i2Hn+8A//8GOC+v5eHp2vtP3fS369972/zl85CO0/+IM/eFW+fe+3N4X/yvmyCPzFv/gXH/r9b/7mb76siq02I/A2CUxAv01QSzYCI/B6EuDdJULfqpTE7p/7c3/u1Z//83/+1ed8zue8+st/+S+/+uzP/uxXfdf7hz/84Y8J20RxAvX3f//3X33WZ33WQ5YJ19/5nd95SJf4JrwTwwmJP/qjP/q/hG/Hdt5+J4wJ38qQeP693/u9B3FMdJe28/jr944hqH/jN37j1f/8n//zoRx+e1xfYvvx++vZeivVCIzACLyZBCag38x2W6lHYAT+j+c2MfqX/tJfevV5n/d5D+L4Mz/zMx9Ea388yH2X6OXNTfD2Gw9yaXmZeZHz9iaCE8x91///+3//7wdBfc9BeJc+UVzazlP6XteD3efOWVl6EcZXjCfEy6c/5VefRLPyJboT2qUXNtLn//W//teDwO6v8v6P//E/PubBXqd5WQTMhpjJeFm1W21G4PUmMAH9erfPSjcCH3gCCcW/8Bf+woOnmHDtfyK0cIxEbeK578Uk93uCUkhG6RIaQiASuP2WOBWuQfz2mYglxDvud3/3dx/CP/wRwwkZAtr5ErbXu0w8d6zvhYzc0BJl7L38S88A6BwdU936rjKVrv8J/cpY3fpLcCekeccZCf3W99Ip6we+s71hAOof9YcMrWZR6r+1/14jMAKffAIT0J98xjvDCIzA2yQgPjlBaGFeAuGLv/iLXxVzyftb+EX/JxwSf7y2CVOxxwnP/k8k9s7rTBjz3CZGb5jEXdgnPES8cuk6nogVGsIb7DcxzoRy5xCmUbkSwgS1c1T30pVHv/dHPBPQid7yLF3GAs9jxkM8+l68dfkLIYmBsnV8YSD//b//9wdv9W//9m8/MLrGw1stbuS9v6Eh8cD7xmq/zeZesmck8AVf8AUP/bgZh/pNL/31GU+zrEZgBP4PgQnodYURGIHXhkChGF/yJV/y6iu/8isfPGpii3tPUOZRTQgWw5xI7TMvbAIwwVC6u/hPKAbBSmAm+Ah2IpDo9M6bTXQTyvdYQp9YqRzlS2gS24kaCw4JVnHbHStdx1ksmHAmnhPHhWSomzjtjhO6khc6Yc2D3nvfEdrKYAEiT7aY7rtIkQDjUecZxyoDJCH+K7/yKx8T4QsleP8uJX2rNu4aqt0ykIqbfyuD6P0r6c48Ai+DwAT0y2jH1WIE3kgCeZb/yl/5Kw8C8HpbE40JwxvOkOhserrveFoTq1f8EtxCFu7iPeEahIbt5EyBE828ysI65OH3u/vFjasmaHmdCdDOUzq7fhDI1+NL3FdvXnX1FLZSGosOCXSCNZFsZxGhLbzq4rsZA8QUj3eC2/E8yrzzNza78vZ9vL06vzbB5/6uzDzqtWHbnuVJ3+v5CZhxyPjsxYBifIrLf/4zL8cR+OARmID+4LX5ajwC7wuBBFx7xxZqIO44T3NTz4k4ArTBPk9rYvEuzLNgjvAUH1waolW+hDdRx+t8t6wTlnHzsxiv4+RBUIs37Tfe7hv+kdC9r8oktIS4vdvj2ZGDx7qyl+5+z6io3NVf6AdWBDRxzht+vewMh2tMEFpiuS1S7HshMf2mTNL1m9jxK9h58nu3+4jFk4WI1JbirRPQfSf+20JKeYtRf1866Qs7aX3y8z//8x/Ym12wLuCFVXXVGYH3nMAE9HuOfCccgQ8WATG+Debf9m3f9hCeUTxzA7mY30IBhCckIBNYeSlvTHFC0A4UHVu+CW8hG4QiEW2bN6JZKMLdt7n8LaDruMqTN1bYR+chDm1Xdz3jFhhW5o67e0TfUIx+I26Ff/A0906g3tCPeknHZHD0vUV/dg8hPCtPbEvDIy80hEgtf7+VLya+Z0QQ5n2OLU9+6TJ+7PLR9xYuqjcDozR9ZxbhzgaUj20AS48/z/Sv/uqvvvqv//W/PvB/HHawMIR3d9+oHxX61L7NtcleIzAC747ABPS747ejR2AEPg6BxFJC+Wu/9msfwjQSTg3i4plb7CRkoDCAu1PEDWNIzPEME5hiiIU8CMcg4vqcCHPc3fmCB1leQjKcRwyxaW9eYAsDCVU7YhCyBDYRneDjTbVDxlt5yhO5BCdBHguxzomeysCTyyt/F1kS+Tc8pN+vsVCeGRU8ywyGG7vNQClNYTUZNrHOsGgnlPLI0En4KvPjeO/yKz1xzkDRFo+92jzVvRPU2sQsQHVv0ePE3zu/3cS3v+248s4Z7sgRuAQmoNcfRmAEno1A4qiQjERfAiyv5Rd+4Rc+/E/cJeISRAnou+fxjQm+Mb6JqV68tP3P6/w4rrffxDR3nrtI7u4ikTC7ez93XN/dOGnivnNYZFcaAlmoBc8ocfw4DISgvJAJet7oDAue3IyJK5IT9BZMikFWfl753oWQ3CcgesIiIWpnD9/bmeSxEcETXxsR0LVh6cTR3tjsu10gD/cNV8HmhsNUBtsR+j8uZiyuF738C/1I0PPMazNGirAaoS7irvWfZ+vky2gERmAEGmtaZzASIzACI/BuCJiWTwh+y7d8y4NobiFTIihBWPjB9aDeHTUeL7q7MbviiH1HYBGvxKn4Xl5kYSB2pei9F8EpNIRY8xtvLG+y9IS63TKEQNx40tKWb2k7HyGvTES4UBLCu3N5EmJpeX2voCd0GRlEqoV9CWthIh3nnDzQPLsMAN9baMi4qMw8lZ2zdquO4p3x4MVWrtKJ5TYLcIVw5eWpV28hOHYGYSjcsJO+44F3HKOoz4n5+hWPffXrs+35er8e1455PLvxbvr9jh2BEfjgEpiA/uC2/Wo+As9G4Lu+67tefcVXfMXDNH+CULhAAicvJiEm7ICIEYvZMXcBGxFHhF4PJq8tD2Se0dLxPIqBTrjzbJaGCJanBXnCJpSN57J09tO93mse5oRc9SOqy8cCOmUiUKuPPayJdYv1Ok8Cuvz6LlY80B3PW9xxV8DfGOLqbiEmUU0Mqxcv9OVA8DNAHsdp3y0Bbwx4XEorVEZIDfEsrTAUovixYPcUx+omZtrizvLqu1gKLSlf2/qJRdcfiPwbhvJ41iG+ebJ/4Rd+4VXx1s1S7DUCIzAC74TABPQ7obZjRmAEHgRz+80mDFvpTwDyOBOXxcx6kEfi54qvu+MC4U208dhaNEf4PfYee+hK6cQ9J5yIowRYsdieUkigWbT4OD6a+L/i9XpohXR0Xk/54031FDjhDjzGN1yhrkM8MyAIaDuNMAZ4q4l2sd7lwcPLS28hIS+6cAnGh+/FHN+yEdBCZ/qtMhPy4qUZOrp/edqbm1ec8dN5PcCGMMeesL4PftEOQjGuJ1ybP17QeWPfiWtpzAKIBWeIENG1FYOkegorKtZ6O4HsBjcCI/CJCExAfyJC+30ERuBjBBJ6idHEyDd8wzc87KiRCEpE3afbJUiEESSeLRC8MckJG4JRaAHPdMdfYdz5bjwvLyNRfb2sxKBY4MRsTy4sFIDX+u4mIZxBJRN+nV+ZCc5+J8bs63w9650nUdbxiXXhHZXHwjkCtd+EWpS+spWnhYn9HjdxxJ37xmxf8Wvx3eP9n8Vq2+qOEcDjzjBRfyEYvMQ86h1v9wxlEFfcb9f7rJ7CWeyWIp7Z953rhoEom3ppV153MdryEcoj/Q09uQKaqC+9OPPK2HH6Yr/FPc904tkuIMKE6tuMwN0KRmAERgCBCej1hREYgbdN4Ju/+Ztf/a2/9bceQjV6JSATHHnvbD1HRIoT5lHmMeUp9ChqC+N4A3loCVcC7gouAlQ4BmF7F54RZZ2nxYyJ//ISonH3lSYihW0ITbhb4RGk6tU746D/y1/6xBkBfT2yj2OwxRB3bPUrv/iIWeaV54EVIsGTa7cLYQwMEEK29OKDCXmhHxYiXnGLJ9FtOzkLBp3/Ct7qSag67/WgC99wzDVEbniKB7KUXjy3mGXhGoQ7T7hyEtzXsCKyiWuLNOVZnTJc6huMNUKbN7wy/dzP/dyrH/uxH3v1i7/4i2/7OlnCERiBl09gAvrlt/FqOALvmECP1m5BYKEaeVj7nOAgllukldeOkORhJJISIsIViB8eQtvFWVzG42uxmDhanuzyFJZwd6kgzAnE0hFrdpOwjRzPcmmIJOW6i9QqYyJQmAcP+F2cx0dEw2sAACAASURBVPPLc5sIlr+wiev19b/zXTEq/jfBJqyB11noRXxu+IXPvML9xmsqnKM8GArqXP6YdwwvLhFMhDuucgp/wVroxA0LYVgIKVFPceQ829fY0Vb9ZncPscw3nMSxN4RFqAcRzhi54TbVlYDHSX3t6iKmWhvXV+rjRHwcMoz8/fqv//qrj3zkI69632sERuCDS2AC+oPb9qv5CLwlgc/7vM972IougdH+zf0lnHvx4LYwMLHXXyKap5In9y5U4y19vL0acSMtT+kV2ry3RA9PKw90nwkjgvOKPALaNH3l7djytbBQKAVxxtPd97zpdoqwowMjgOi24K1j5CdU4C7Uq4wE9xXXxJ+t95TBkw5t9ydPxsb1SPv/Ln4kPLVPxxfKwAsrROR67subl14M9hXkV3D3f+mVlyCvztpRO9tV5Hrk9Q3ciFgx3/Ei0nVWZcfvsSBX59LbfeWGsagrY4jXXBuXXwI6o4HIVr/O2axL/f+//bf/9tCXfu3Xfu3h/71GYAQ+WAQmoD9Y7b3ajsD/Q4Dn0OK+Ypu/4zu+42FaO7HVq/jQ3/iN33h494RA4umKLeEZRC3xyCsprvdxOMT1Btstgsc0EUQUmY4nqh6HIVwRbaEaEVRasaxCLq4XmYAWHnBFpu8I2Y7jNe6cRJlYXQLw1uUKR6EZtp+7McMEXcIz/ne3DuEdOIr9Fjvd7xbPMTL67u6bnadc2xGfysZAMqPgd+8MAMK6fEprcSivsTKXzv7UROzlQDhfb3rnEiPd+RgtV/heL77QH2XkhSeg9T19kZGXsVKeHoOujTv+Pi2xfLR3hmQGZsZX6ZuJ+aEf+qFXP/7jP/5wnQhHUtfdbkZgBF4ugQnol9u2q9kIvC0C7aDxZV/2Za++6qu+6iEmNIGVOLAfcUIj0Zz45MEloHoX75oYeSyk7IpB6ImXVTAhGTcWNgFjZ4e+T6wQMdIRSbzWjAAxsIQecdv5E0oJnrtThnjgK8KU9YaG+M55r4AW19y5eKQJ/cfGgBAMHufKX1ohFTzs1bPyVncis98YGrjKTxrHVE7hJB3D+6/cwjTEG1+DhwjsXWyweO4bdkLoJqA9bly/KL1zypsRRED3fj3pN5wE+xuOcWcWhMhUBsYEIczIsVCQccKgch7x5sJTbp+8/ZE3XShLbdIagMS00CDe7J/6qZ969TM/8zOvfumXfultXXtLNAIj8OYSmIB+c9tuJR+Bd0yggT9PWrto/NW/+lcfBEHfJSr82Y9YLOwVVgRiBbATQ8LkPgzjfk803QVnjr1T/byAzklQCpGojI+n8Due4CTSeKjFyXYuW8vJm6f2xlgT3LzRwkuAvmEDpvx9R0A7N29x3Ah44k0YRO+8x1ecEroJUwvoKvdjQ0M7MASEaJQvDzShqw6lIaBLp82uiO9/4SSd4/F+0Pjge1kSrFd4ajOGEIPE4kghEsp1DRExzNfLfwU2LmYEHi+alGfnru6Ml8eea23NCHCOG45Su5gZsPDTQsTaqnCm/jLSmq0pvKNY6Viq0zu+aHfgCIzAa0VgAvq1ao4VZgQ+eQQSKYnIBvpiPItz/qZv+qaPeTkb8NtRI88zD/CNPSbSeE1NhfN2EtDXK8o7SPjZ1sxn4R/iaBNiFp0lXIj28uy3RBKBRugQRgmbO10vFtn7fWiH6XyC2TmJYWKy3+8iuCsAH8feEnqVOX6VmceawCfe7vZuiS0hHxgzGIQKlE/pxDfb5UPdE8GVWQiH2OIbloIbQS1cw+4UV1CK9VUnDHn6harwvl9+6iwNo+GGcNwyMC7KQ5trH0JbPRgpV9xWBmEv17jSP+WpLa9BcWOvr0HkKuw8jDLn7nhhQZUrAd3Wjq4tszi/+Zu/+bBzR97oZm/q6xmlCey9RmAE3nwCE9BvfhuuBiPwtgi0GPAbv/EbH/7sUyw0Q2iDaX+hB7xmYll5TE2P3xhiwoKw7Bj7QRNeN1bXDh2JbOkSc57Y51yVMYHEe2jqnyDzG+F+hRsRe8MZhJncBYEWul2DgbiqPNeLWbkJS571673keVcOIpd3nXcXL2L6hokQynk5K2/H3Mdq137yL98+l86OEgyJjvN96bH0u8+d+3peS1ufuGEYwmOkZWSYQeAhJtQJert+3L3BxUpfT39cec477+M24QlmfKnDTXfDbu45ytdMgP7Sd2ZbbujRvZi0s+/UlUFE6CtTdajNxEknpsXw54n+iZ/4iVf/7t/9u7d1vS7RCIzA601gAvr1bp+VbgTeFYEG8wSzJ/E1wDegJybyaOYpTSj1TmBc7x7PI8HMI8djTEATT95vOALhRcxe794NG7hihOgkwm98LEHJMyiOujTKJ16YZ5RXmLczUdz5xNI6lvi7nwktMcGE/PVGq3ff8ew+FmzqTcw5/r4T0wyOytn5Kpe44urAG0/wC91QX21YPgySeNXOV6gnoC8/7UlY3n2tr8ffNoJE7W3j8mOc3N0r7O4hDIIBpR0tNhTDzOBgKEhnmz8clbnf7bpxLxr1jZ9+KfRE3nfrQKKZIUg0377hQTqMrOvJZgTmkc6wiX9CuvpUN17oYqX7u971d3Wx7+ARGIH3lMAE9HuKeyd7kwgQFnZCsE/t616HBv4WOPVXmMZXf/VXP3ghExCFaVj0RwT1zgt8H2BxY1l5oHkfEwy8buJYhT8kOIgPXkCCDjtT/33mveVR5oW0KKw0RFlpCGjil3jTXgSJh4wIm8hQ6NX3CZsraMvrhp5cz3JsPPb5xngT6Y/DDIRP3JAFwtZv11MqfKPydC7iuXLiZyYA6xh4MIyQGm2nbdQzIWfxYWnxZBhog84ljCLhXFkIaHHTpa0sfS+WXFy7NheGIrTihmt0fuEW8iTC8dfv7Apz49rjVr16iTXv/8rQ54Qqo+LW65ZJGzz2fuu/6kjoM7QcJ8yoPIUYmeHg3RZKUx61lRCP2qz26Lhf/uVffgjvqNyFeBQ61d9eIzACbwaBCeg3o51WyveIgGl1g2gDdg8SSXz1wJDX+WXwboBvK7qv//qvf/VFX/RFD+ERxWO2V21/Yl152gipPGM8eEQwcVPax+L6CpzrqRamIU6UB/WeF98roAmfG2rAm9d39+EpxKnpcWL6hlYQ4AR0IqXfCbgba30NgptHxzIweDhvaMBlQpyqk7AP3ntCsvzsbqHOwkLugrjS8GaXV+WWt3h2vzMAeGU9ZS/BxovN+NGHhUDwyva9WOprVPHSEqk82cJ8xGZfo0O9sCJ2xSXfshCuhLhZBHtPP/bYV/fyu39EroWiHcMwY+gxwiwyZPjoE7zSylP/qQzK7hx2qXksnjv+1k+/j6snOXpIS4+Wtwix437lV37l1c///M8/PPVQfW9/ep3vOyvbCHxQCUxAf1BbfvV+SwJ5sBKfDX6JzZ/92Z998MrxPr3O2L7ma77mYVeNBL8wgwZhnq0EZJ7DXsQ2sSDEwbQ5gXu3GUuIEYE3j/7noe1/YQhxszMCsXOFkzAJQkcansHeefKuN7z0eUd5xbVJQugKNw/C6PvET4u3bqgBgcajWr59RxRjcD2WvMVCKnhZr6eYJ1YsdAyv1zQ+Fu49zrt8+o3wTcjau9q5bzx457/ceKqF6tRmcUhYEnGdk1jEGCOe6souDIOAVA6GkLLzRhPxQnXKkyCXBzEb246/MfFipB97erHW56pT7S8++3rzy/9x3LZ+WD52E+Hdx0G9lbPvMez/u6PJXVR6veOPtwrEgTFqhqRzi5EWn37DgjJkf/Inf/Lh8eF7jcAIvL4EJqBf37ZZyd5jAnmFCnsQ85jXuYeHvM6vBuOmh9vD+Uu/9Esf/m8wTix63HZig/ghIHmHCQZCoLqK5yVGeD8t1hILy3NZ+gQ0rx+BJRSBwHEOIk9+/c57Kf7VE/jkZSGaOGnijlfWOXhJy0/8aXUSf8v7WPobn2vXDF7H670mzHmUhRp0ro4j8gkk6e0w0nEENO/i3fbNdzyYdknJmCuv2rL2I8SFEFyvf2XRLurFs5p4rl/Yq/mGcWBfXupyjRWGQccU/lM7l1bb8UbfBYKul/oHAc2wueEqj0XpjacW6nHDahgrnbvzEaw3XKhz91tp9Rm/MxwIccZgdWDM9RuuFgpqd7MerhHHm7EQ0sIIEjbiONdLv9cmRDxOGU3tjlP79aTDtsDr2O5BGfML73id78Qr2weRwAT0B7HVV+ePETCgN6jluU2c9DAEIvp1RVW5G2zzZCWcv+3bvu1h4E0sN/gWbuIR2wSuRVTCVCy+ukLkenPzjvFAm5q+4voKkivgpOFt5mHuewK381i4RVgktjqfxXpCBPrsiYi8eQSZcxExnqAn5CRGztu7WFXeUtP4jxfvVZb6ApEjrCDvoGN4teNeeoKVALUw87GXunNdzzzRRkAmnP1VBovOEq/imsW0M4DMLPS7kA0hB33OOFTGGBCH+PVd/aV25pUV1lJ9zWQQ0NWZuGUoMM4YPc5hRoGQJTw7rtf16vOoK7vfXY8EP/F9jbkr9jvOlodmWfQd/a00/XZnJfqNoScm3LluyIj4aEZP5RLSQRDfdlUP5xb+xAtfu3lAS21l+8KO+8hHPvIQL52Qrn/XH7T363p/WrlG4INAYAL6g9DKq+PHJZBA6SEieX/y8CQ+X3fxXGUq9/d93/e9+rqv+7oH72IDa3s48xJa+GY7MJ5X3jOC+PH0P1HES0fICO0ghu0oQGCX/oZPCI9wXmKKGOGtvp5MT4QjzHmjK+MNq+hczmvq+3p9eacTKQloArBzEehXgBONPI/lJZTDe8cmtixEJPTyDEtT3lfQi0+uzsIIKnsCiLjDgQBLoNae9Uee5uqf2LyPnr4C3P7CQlrE6KqPuNsbpmAXCbMB5XE9nLzit59UNqETjz34PNCMB4KRV57gtEiRB5kR5QLVLn1mlGkfbAlfwtgxVwxf8a4/XdaO7V0ZzWY8FtD2RGesMIjURUiN9q68GS0MEfndvsHj3W/1KXwYSMJuEtPdn/SXX/iFX3h4bPhP//RP764+AiPwPhOYgH6fG2Cnf/8I9PjqBqxEkOl4XrH3r1R/9pkTVy0MrOw9QbCBl/jxsAYDNgFKXPKQ3jMQm7yDiQMiU6wnscHrWD5e0hPeV5DwNBIudl0gJK43mbdT+IF68Vjz2PFAJuQ6xmexteJnCfe7yM/CPaKxPJTBvsqm24WfqDNvNGHJW3y9tBY5Xg/sDfu4nmsshKSIl61MCWACuvMRdv322FtKsApbqI4efc7IEJYSK8z6Tmw/T2kCGRsCltBTX15WcdyYEtC8/Tcf4TlXNOqjPLLeiV1lNVPAqJVOH7xhQYwa4h1vffWGFlUWfZ941V/v9/1mJuGtyhAXfbbfzWTcnWI6f7+5Nu76g7h5tHz53LCOPieeE+O1qZCeBHeLgju2MI8M5z2c5XW9Y69cL5nABPRLbt3V7S0JJJa++Iu/+GHga3BsMLqL4F5HbMqcaO6BKHlWG5Rtf9UAesXf9bDxDvO0EbAEB2FBMJuS7zgeSF63xyLQlDcP9ePQCt5CQrdzEbt3kRpvI09tokE5iFQCjEgTy3vFrrqKeXZM5eR1JfYtfuuYxAmh89gD2fcJImEdldXfNTzsXHGFK8Y82MIZhBvc0AQey8S6c1V3i/9ujDCByuuqDUvrwS9icm8ZCfYr4tS79L2IUyE/6tAxlZGxaQFc+RPmwmSuJ/kukNNHbx+85bux0tcYuzHW5afeBDZDwozJ9fb6/xof4vs7rvPfXVGu57vf+sw46rPr5MZK3/AR18plqW37rnMzXm74S3nU9upW2j6LsU9MF7LFG935C9USrtU9rPvBxPTreAdfmV4igQnol9iqq9P/Q+DGpyZAv//7v//Vv/yX//JhH9bX+UUc5nWuzA2ghQB4PLBpdTGRBKhwAnGcxFdCiygmqHlzDeyltS+074gWglhYQue7bK+nzXmIxtL1O48dAdL7FaQJBAYC8WJRH88kTyUP8l0Q+HjqvDKLsy1voQwEZunz8BFBV3gKlSBiEto3pIIxULkw806o91uC+Bo1N/Sk+hOWxCRvJPFOgBOzRDrepeuYBJet/TwoByNCmVebZ/vmqVxmFm6ZxaF3bgsOec7v7ISZD+K2OhGFt1/irY/bWUVb6T+Vuz5/xb/6l9bWdTe8RKiRtq8Nbnn6Xh7CUbTXzZvRwNgicmPoMfW84lfU3/M69w0RssDRTIlZmvpbL32C+HcdWwwqbMiTKkufJ7oQD1vhCc96ne9vK9sIvMkEJqDf5NZb2d82gQacb/7mb37w0ORxbkCyyO5tZ/IeJ0yUFKrR9nR5zBt0G8jFahMMBvzeDfA35lmcKS8dEdzAz9PLg8hrVlqxnwSg4wzMhA7hVjqeX6KaWL0i7Qrr+3/1uSEZbxU7SoxUFuEapuBNm6t73xMtBA3Bf/lUD54+Ap03lqAUm0pE9nuijvgrDwvsOifvOi/q3VKvcvNiCgmRXmw5sddx/WlDwkp73TAdaasLkWvBGWFe/TqncuMjNEPsOhFHQHecrff8puyx8IAZ9SXsq6fYYWW+Blx5KQvPqXCdvpf2zhDpS7zBvMT6DzFfusoWU8L0rWZmKt8N77nlZCC4FhiUjCiim3i+oSgMB33vCloGKTbXyGPoXCGPhbh4gtrsRMfoJ5Ulr3RPOWwB4l4jMAKfHAIT0J8crsv1fSbQYNKuGnloGlgTnf2foOj/1/2pgnnJ25ou4ZzXuQE34d9fg3mDJE+jJ8aJ37a4iTjinRV+wXtbEzUAS0cs3HALU+dECdHKk01QEHj9bm9fwuge83ghF2FAEBMSV8DxJhI/PgsnqLw8cv12p9uJcPm/FQMCmrjmXVRWBkJ9iki3qI+QKQ8CjgB6HHNbPjzLnoTIw273kOqo/P1vP2ixsXdHiL7rHIwBez73fYKTB5qn9LYHz/mNbe68j3cdwa3z8G4TxfVDiwEtXBS+cLnf8AoC84ZYKEsCmuFF8DNgxMITrtdLra8I6SHACXztpy6+Lw8hI46R1zUAzZAID+G5N2twPc9+c30QzTzZzsf77trTp5XpzqK4fl2X17Bwm+083SfETNc2LYjuXhe7dvHIebDXCIzA8xGYgH4+lsvpfSZgOrcBpmndwh5axd6im6Y2m+I0yL7PRf24p68O7UXdUwS/9Vu/9UGw2Zqu8iegG1wTS8VDN6jeRUVE342X5cW7sZdEdOczrU5MVziDNA9n34nb9B0xSHiKnRWyQQzzson3vYKYoCrtDR9QPh5NgkP4Ae/eXWRI4ArBIIbAfuyNvrGm18tLpBFM4oqlKX/ef4ZF5Sn99X7GSawxJonQhM7dXi+xk2FHRBOm5edJjLy/N+wk0cpjnpC10LH6emgOgUt88XzrE5jcWYUbM1y98BCbncjuuAQ6A8u2azznd8bBrIH27zd9g1DuvX7Mq3z7YGVlhPGsM0ZuWYnOO6uhv1TmXsR8rHmP77l46M0SqCvPv9Al/Q+3208JdTMyHXvDZeRNyDvWdWE2QnmFL+nHjAd1MXtg9xazHR6eUxl/9Ed/9NWv//qvP4jp+pq2eF3vgyvXCLwJBCag34RWWhnfFoFE5bd/+7c/iJO2c/vhH/7hB4FhMH/dBw3i4R/9o3/06su//Ms/9gjuxJCHovTewNugmnGQuGtQTFzfxU+PxWIciJV4EK5CLvruxukSzAZxQuRO21/P7BXJVyw85i98gFggjuzq0Pl4VXkm+04+BFrH+Y5H3l66RFD53CcvduwNlfA5VvUd0/iPRaX4Zx5YuzIQgdebSujyWhI7BJjFoIkdi8F4s3uvfLV3Ikd7WsDYsQR0ZTczUT0JQjMA1ztcnoykKzyFOPBMM1JuqME1VDz85YaRxMCOHtpDG/e58r7VNdh3vL5X1PYdLvqsvopp5WNsOb9+yYjRB3l8b1sR/9WH2K0MFpkySnih7dZCxIuL108ZR7e/6lvCMAh4hqGQErMHV4AzSpTZrACvvlkPoULOUR+WtjQZWBnjGdqMqh4Z/h/+w3+YN/ptjShLNAJ/NoEJ6PWQF0HgK77iK1599Vd/9YOnmSh83Z8ieMEXspHH/Eu+5EseQjcaAHv6WLGMFjCZlhe+wTPVoEzU9T9P8PUI8ygTB3c6/8YMO4bwux42AopYJoIqB5FW2QigO11NGCsfUcVbSEAQNImDO43Pu8jDTlz1bvGZWFeCts8WSBLhREm/XS+9p/RheQWac/Em80ybbr+hMuWjTH2vfsIy8goWltNUOw8h0StNbdkfjzSRWHphLOWbgDaDUN8gWBPfxLidQWozBlrtVdq+EyNMuPa9YzqX2YXqImTkxqoTc+XFo3898dpGe/db/+t/t72JWG1zRaVYev1RP5IPEa7Mt22u8Lwi38JMZSKArwFR+e7uJIxPRjnxTGxfY+EatGZvGPHO7bq57aM/ORdjkTHrs77No8+Qqe69qk9GVyK6/iZs6Fd/9Vcf1n80m/WzP/uz80a/iBFwlXg/CExAvx/Ud85nIUDkEZ95XH7wB3/wwXv3prwa5L7gC77gVQZA4jnPZAOoWG3b05lGT1jxBhOFBCPvlkHdQHs9do8FNOHhGN6+6+UiNAl24uSen2DjySaMrmB+q/LyKMeBqHO+P0tAEwm8qPLh6SPur0jGjTFBqJTX9a4mTIgpHlhciBrnJ4DkbZGhR5sT4oRkIqb2rq8miEt/Q2PkZ3szoSKdrx1ALBrrmGZaepUmr3VpOq5Zint8fYnAsy/2NUhubHZs7E1cWYjtWHVuxunj8B1eWv1JTDxhf/soI+aG5XQcA6W0vKqlLZ3FjdpbvD9vsP52DSvCWR+4oUZmQAhhol7+DALXi77ovvI4dEN+DFDXK6Old+Vx3+LR5tHXZ7UNUS1vCw/9bnZF37x91r2g3+pjGVuEtPN2b2mhYW3X/xnre43ACLx9AhPQb5/VUr5GBBoYGqQTIt/zPd/z4K1NPL9Jr4RBnqG//bf/9oN4rk55h6qLRY68nbx7hJFQBMLo8XQ44XoF4BWBV1xfkStN73e/WYLmLsjCujLex1YLYyCm+p1H7O7y0HcWHPa9cJTyIvrFqfZOtBDy5S8tYUtQ8coRbtISaQQNfjyCRM7j48U2x0EdSuvhIzibmjcN73wdh2lCuPNZ+NhnHlb1EZJQ/gniypNxxZPY8Ynx2PZ7IUs8t7Y2dKzdQkqfmBIKwatMlPPmijO+jy3vO0/X6//aWMgLr/3tq0IoLGC8Mxu86Ly1+gbjxwzH9UCXHzFvcWTHVY7HsxraTp/Qph5lrt8qh3dtyGhRLrMIyutaJMxvzPUV0sJXhCldw/YamB3DmNPPb2iH2YHqatGp2HbGT3nfchLZlVUIUAYbo83TVzt34rknG7p/OvZNupeurCPwfhCYgH4/qO+c75pAXrw8cBbQJCLetFXmPYb7e7/3ex+EUWIlEVQdWj3fAHkHeJ44O2+U3hPMGjh5/AhGIuStQh54ungbDeydj0ghXohF8ZbXe0ZsXy8vT/AVG36vDoQjwW9XiX7zABDe7CtUhYn0W2IqIdD5bzzyDQ0gvIn3x17N6/GU9sar+o5o53GtnAkxoqhdDohweRJiFhGqh0V+5SUsgBEohMSiSAKrafb6RW10p+IZEYk9W9WVr9kLISBXDHb+xLpdW6pbHC2OJMAsNEtYEYtEc+Xqu8fe3Ls7COF6BTKPKMONoC5ffdsCR2n1JbMT2oS3u+Mc44ZCTF9RTEDHuO87p5jx671lVNkyz3Xi/OWt3ZyPl1j/ci3Gmii+3mj1dvw18FyzncM1KQyDgVfZsC6Ndui6ILSF2jg/zzSxzagrXf1BaIdQsZ//+Z9/1Z+2edc362UwAi+UwAT0C23Yl1qtBqgGQlPRFl29KTf7xFSCOQOgWOf2eW7wK147sUS89J1pZGKgujfg9V66jIYbU0rImeolRIUsXO8yISNOU3+5ApqHkoC4YpToucLUoH/jVa+gF//Jeylkg0g1kPOA2luYSCEwehf60P8EB3HyOBTA9Lvz3Cn9683m1bfzRXXsu8uVqCJchChcL6PZkfjzOtfuYlQrn50QOq562sVC2YQW1CdqZ3UmeIlyQlkISSwSvh480vdEcOfveB7ovo9jferOGlSn8mCgde7Ow+gh7nmced1LF6/bJ/VF7IU08FALdSHu1FuZpb9e4/LSr/peP3rcP/VHopoHPUad1zkfG0v9fj3Jtw+L/9bH8K0c+rfZAd+V3+PFlPrkFefCY/BzDmFAfS8uXl31Q4twGWlXZAuVcc7H95Pa3wLE8stgK5yj/tvi5Ax6M2IvdVxZvUbgnRCYgH4n1HbM+0agG3yeuESFAf59K8wTT9wgVbx28c49HCXhwXOeJ1M4QIOVBWW8Z0SAJ4/xvhooeft4wHrnnb+DNWHAk0g09pl3+Xpk7/cGXmKNCCL6CP4EoThL4rN8eLF5yggTHkdCQWiEh0YQsnBb+Eb8EtDEzK1H5xSaQJwR3ddjRxRWptql2Q0e+tLx4j3mTOw4nmiurYmOjiU+/X8950I5+u2KfMYhodo57nS+8pWOJ7Y+lACqX0lfOhyuUDa9n0F3BXziuf5YWYQUNDNS3XnXCffysH1g/wstIHx5TvWdysSAKv/yrd1Kdxf18faaFcHXdaDvEdMWPqqz/iZ99RCSJAzCrAKD9M6GMCSFM1Sf/o+vvMrv8fVpxufOnjAq9POO0Q/UQ+w7g9bvDLPa715n+oS+qS3NRLl/mA0wo8TYuOW84UTdWxlUlbNFhu0hXX+wMwzD5Im3vyUfgRdHYAL6xTXpy66QQfx6ft6UGn/Hd3zHw9MQP//zP//Bw1ess32deYerly3IDKqEKRHHo2w6mudLCEJ58d6+1YDpXB1PNBhonYPQJuj6neg2WJfmfidt4oGAlq/8rkf3ihTtSaAK1SBy7kK40jwWUoQOQcVoIBQITF5qYQi8fMIXeA8TdNjcCQAAIABJREFUEaW1oNA2d31ndoChgY3f5I2HuhExQgWIIN6/WMq7dhEHK0b57uqg3Kbpq1/HxokHujQEM0OpdLZvU85EU4ZZvxGJjLkbOqB/dc4EOgOh8tt9hFjk3dXXrtHEUBJKoRyVq//Lv7pUjxhWhisktT0vddzsUNP/laVzEJG1y22re+9QFp7d26+UhYFSXcST65e46t/alNf3GonCP/RFs0BmBBhj+kllq+0ZJX3fd5VRW1g7IGxDn7vXrfozfq6n/nqnK5cY6d4ZVh0X33/7b//tg5h+kxZpvyljw8r5ZhKYgH4z222lfkMINHglxr7zO7/zYfuyBvcGP14+jxO/nmGeKu88T8TInb4m3nhpbxwvD658eAWvqDV4E5r3HLxjpTfQmo7m+XLeK7z7zgBO7PadchvQDfo8WoTlnaInhK8gEBZAaFjMxiBwLiKTh41Yqi7KT+irtzCHK6A7t8dkV3YPECHg8CwN/teLb5eMG2rCM+98FtCJ78W5uiRm+p04U1aedCLT4roMMCEKdhe5MxW+Kx9seIB5nHk8GTTOfQ3YylYej3f24GWOsXbrfyKbEXO9wwQpLzaBfo1BgpvRwGjqGA+j6dzEtgW3+htvsXLffqfd9CnXjDY2g1C5tB0xi0llZfTc48ws3Lj368WtXJcvYc2bLhRL3Qj7Pl9PtXUTvOU4ube4Fm+IjfZVJ8Z511QLDZuJsd1ixn6e6Az/n/zJn/x/4sHfkFvyijkCz0ZgAvrZUC6jEfi/CSSo8uK0w0Y7hTTwNb1eXOEN0TDw3eliHtEGvzt9e72dhMD1fvFaC0UglohKAskxRCcBfQUvoVpa4jMRYGcFv4uPFYpQXupHZCj3rVe/ES6dN5HCWOj/jrliX92IaoO/RXB9trUXkWwHAmEGhAIvpVjyuxuIJ7rxQJdG/HJixzZxhEzl6TxtFcZzTJjHqvTiSK/nu2Py/CZUHnsWCWgCkldfO5aPxYNXQBNwcShPHmSe4Y4n1v3PQBISQ6Df0APtcI0Sorv3a/TFzdPwiN7ag0Gn3cpTOIdYXt5VQtWMQL/HxC4lxKF+pV8yKuLuj+GmTxKmVzRfr3Tpr6AVytJx5XGvJbMwRLQ+ikftpl+bfWEM3ZkJ6bHrHJXB9W8Wyvmukckgkb+ZBNfSY4P7Gi6MDdfFne0Sb9+14v/avzb4iZ/4iYd7WQ6A/vYagQ8igQnoD2Krr86fVAI8Xgnnb/mWb3n1Dd/wDQ+DeZ6bHqf7a7/2aw+eucRDA5MBu8GZcDDVTqSa1r4xkgZOYrFKESCdTx68ZwbfBlrerL7jGSWqr5C/sZYWixEvnb96CK9INCUIexGZhCdhTvzykpkC5/nq2DtVfYX39bgSY0SYUIViasvLeStzAqByEZP9LsY5MZBnLaOmMuV5Lk5dPYRUEDRi1isLYVS+ie4ehGPruPK1q0p8+hMK0LmJ7s5XSE+v671W1+onhINBwbuZKLdjRGkYD8I5tOc1Um7YQN/z+itP5SCS+188vjbRtxkmQluuoVP/qQzEWWUUg20RbHlXx1hoO30b6/qTRXGVqTyUWb9U1s7fbxZR6n+VnzhN6BGZHcdIwcdNAWfG3t2VwzWkXxKrjBBGh/oyPInlju8Y6WJwRbI+yAi93vpr5LqerlfdNW226LE3nMGtrNjdsCf3BuEjvbvOa/OeathMWtfHL/3SLz14ontM+O2bn9Sb6zIfgdeIwAT0a9QYK8rLINAjtr/pm77pYbFgg04DcOLZE+Y8Kc5ipN4NtLxGd7AjmHg8b3hE6RrgEhoGu9KJYTV1TpgS2FdkOqeBlYA2cN4QEKKMl1KZxFWWbyLpxnWqi4HdwN1nAodYud4ygkF4CNHQIH+9pf1OaMWY2HsswBgYpU+48Wp6iETfJwwSwwSbGOjElq0Gxf7yvHZM3uc8yQl4j+JOmBOP8cLXQtCOr9ydz8I2hhWBSdyYKbhir/Pgx0OtXe82bRkBRK2dKGxlRwhew0ZYACFOVPEcVzYhF8IWGDIMQjHP1VF8Mpb6AxEuxrk8eLWVx7VhJqV69J1wCOL7hkEQ/cSl2QA7n7iehLrY6s91QNQKw6n8V3g7vnzvDMsVxtqaAHad9PnGK0t3Pd76FRH++Jpwzd8wE9cjT3jvlfl63RmpzunzNcpvf4htf53HotSu7WLmr+EfxxYb5hh407YSfRkjzmrxfhGYgH6/yO+8L5JA3pm2p+ux4omVBp68zgno62EzFUw435hi8ZE80zy+PEwNckQ04WoqnIjmOTUlzEPEq9j3PNTyM7Xrc+9Ek98M3spyp5SrX+VqkOVh7vP1ahEUzn89V1hcb/XjxWc3rIQgNs1vsCe8iWqGgDhgHugEdudn2FRmovYKkNJb1Nb2XgQWkU1UVNbau/xqF7sWEJfEifJil5DkXeXZxkA79v1dTNbveJevhWkEaGVglBCb1TeRH5/KVlnNAPCM3vhbu1aY3r/eeEZN5UqAEr9CYxhunqzJM3/jgDNi5CPcxMwBgwMz8dNEqzawIPIanvd//Rc/hmRpeKmx1w9iwnsujlpoA4FKRF8jU3hUaRkJRDxPf99XV+W4/f/mrd5ELsNVOTpeaNe9FontjhdOIhTkzvJcoS2EzPXn3Dcky1aKjJ7S2n6xdmw2pPvcRz7ykYctOd2XXuRNfpUagf9DYAJ6XWEE3iUBAiPPYosFv/Irv/JhkMwD2cBiC6gbZ3sHZIMtL5IBkaftChfT+aVpgCTWLHJLgBCvhLcB2yDsGJ5rnuE76PGYXc8kwcpDzTvIU2crMSLIgH3FvPhP3jUexD7b+ou4IGZ5H69Xk0Ao735PYN0HnBDoRE0iTxhF3+VBE05wvbwME9PqBB8PtMcd49L5hYhUbtP9hD4xVRnvzIEFh7UFkUeUXZEn5pchcj2Vt7/oMwR05fJ7Ze/81TdBq5w82MIiGBxmD3j2a5fyTUQxAoXDCC26swU82F0PhafwzMbfdnjVP09mda6cHXPDOxgQRCLjiIGh73WccAjC760uZ0ahvsrA4dHu98pGVHf+GJpBuKEZjFSzOUSyMitH74wcBg7hykAQqnOvs+vt1o+FxJiBcG7tIUxLX5KOQL8zR/oXY1gfvwK647TjrYd8eLFrs/a0L+wpXj1JtbCO7n2cBO/y9rrDR+C1JTAB/do2zQr2phBo8Co28O/8nb/zIKYSPQmtYmDv9C9Pz32k8PUME6g8iokUU/u8SDzVBmT7RycwbEXWIHq9mry+vIydhyDr/XodebBKY+rfcTymvF8GfQYEMSVP3sUrvJW7NHHKIyq2mlBTnuokDMM5eM373Pl4Wq/nkjAwvW4q+8Zbl0+8GBfqVH72JtY2nYensd+Ii469CyrjQdAQzGJf73S7ulhgePlgjCUxRZxpu36/oQ/l32eL1hgF2jEhm8jhgRbyYBFlx8cj3na0qB08tIigFBLw2Nsq3tZMBQ/ljXHuN7uM9HtGTO2gf1Y2LG7fEoJhqzkLQhmKPODyISb1cW3AaHNcdRfy0rE39IOxIxaZ+O9dW+rDd6bmepQZeaVj2JoV0N/iGTuinOHaZzMADMf6FAY86oQyge14RhGhfq9xRhijixhmXNz7BeNAu7gnu08oZ21XH7OQ9gd+4Ade/ef//J/flFv4yjkC74jABPQ7wraDRuD/38KreOc8zoVtNHjkwcr7koC2n7PpZuLKE/cw5AUjChvgGhBLd4XuHdgM/OJLeVU7rgGxY4kwgpL3yGBKCPQ7r9mdAja49xthdr1shAOBfQdvnjaC+faXK3ASbZ4qaBrfMeJsO7f8SlP6XhaNXU/sFdrVk+BglPBEPvZ4E8nl6VHqBIYQlI4l1gjZ2pQH9Rod4ocxImiw19ZimIkagl7beC99x8bLsfb6Vv/E6t0Rg0FSGRI4N/b6ikjeag9TEW5BQJsZqIz9Vpn7jshUbzuQ6O9mIHgyO2fH3pkRBkNlrF3VhdD0LhyhvBlmj72t+i4haHFs5XMenlsPsolXXIRsMAC0ecfxRAvxcM2JodY3XUNmaPp82+96gRkwWBD5rpPqqC9cfozwzqn/69vOy4B1vnt/4U1WT8JeHfr+vq7ReT3tBDtDoDJmoLWQtn7UNfQrv/IrD7HRFm9uzBiBl0ZgAvqltejq854QSEAkSjxVMA90HmdhG3kq7yBJ9FQ4IoewbVC7g50FYMIbDK6PxWv58K72GwHUeYnvKyKu1+gKFwO/8vROaNxFaoSsQVYYCgEtFIS3lmeLEDVFTBiX/nqZb+iHc5TGYK38PHOPDQDl8WCPjr1PT8MdM0KeZxQToQ2VuzLfOOR4agexs8Rt9U1UESwe802EdT7nvKKfYdV3QiMYE0Si3zLSyqNz2CqOULWziDYX2sKDyRsp1OV6SHmE+85+0uVri8D+vwK6vkZAMyxuzO01DokzYqt8XBvXQ48jI4MQtOhOnvqB/iq8AneGHI/znbURylMb8+IXhsBIkDfDiCEklKTvm/XJULaN4J2p4C0nPF1Lfe8ady8gsIVx3JmbK7YZztLzzt8Y+Jj5XPobysXo0Je0W5+rt74ofwa1/uE6viIf074TZlT/S0RbExCDn/u5n3vY4SaHwhYYvidD007yHhKYgH4PYe9UL4NAA0+C+Vu/9VsfPC59bkD18Ie7KO2xN4qY5OHi+SIGEjLENy+06V0DnQGXUOCBSjgSOg2gva6INxDeMIrrRebxugO7eGnxyLx7VwAxCnjNGkgbzO/UegO1p5wRAEIQhGU08BKHRFF5E4/q029Eo1CC67Etzrcy2NotQUjs8PTKk5ixly0jQFxo6TrWTg28tbygxCpm6lw9PGq+c3QcY4A3XygCj67PlTGvaDHCxC9Wfdf/5UkI6ztXIAkLuDsp9F3n0v6En34h7MRiRd5+hocY91jHl6js/DyjPNsMoPLQT60BkEa8uJjrxwaH+HAhTzyxBDlhKfSCYDbr0O/CUnjjhWI4d23Sb6UTa38XmzJS9fvqwChTbp5ofUx5rmEaD9excCwGDa9+HO9MT59rK5y75lzjQjhuGwr3IW7NXukL16tPRF9P8mPvM2OgtIwbBoHrst/0ecZwx9VPu0cWH51ToX2jbXf3MkaB1WIEXr2agF4vGIEnEvi2b/u2V1/7tV/7EL6RN6oBQtwsQccr83hQMt3Pk8kryyvX8R3LK9mAehcOihm9oR08pcR4xzbwy9ugZwpWHjxKfU/YE1d+E2PZAHo9waaAeaqt2G+AzwvFK5ng8FsCOqFyB39eWR59Xm4CWplNPQsBINYJtOvlTNwJB+h428+1E8r18tn6r7wzfojr8rrevStE+v+xd49QEgdMnF8PaN/dPY0t6Ou9c1UPHmNiize6diUe7ywAY4MRdAVbeTJMemd01bf0wfJk4FXnK/AYePoRb+TtJ9fIIQqvccYj3PkqT+c2+1A+CUeGT+VrBodnV6x56YXsXK/s3b5OXLY+6/rpHPW3K45v+IU+1DlqB55u57bjxPUwE+eMFlwI6wwxO7E8NjLNWFwh3Hc3zKi21r8YZe4FldfOMcJlMGFc6gtuaUQwo5V33/Haw/V1Z0Zc4/1GRJfv7WfuLdcQZ9zxRCemy6tt7v71v/7XexT4E8ebJX99CUxAv75ts5K9ZgQayIt1/vqv//qHeOcGvwaFhFmDZoOPKdF+E2fJw3fFRwPSYyFDkBDTBAiRyYN0BzGDGQ+Z8ITrob2iu4H+eppNWd9BkmePh+wOytLzpt7wBJ68BHTfK0uCVqxzwqfvYyNUxSDukdWPp7jjcL3IuKkzvry0YqrFgHeejk+gaQN59N4r0WTave+uUeEzY0IICSPoTs3fxYwMBx7jBIVt1/q/P6E2ykM0E2gMMB5A5a3OyiVN9e3Fw4trn3lLY2HqXhyzy+wKRTHh5XH7ASF/ww7KT4jC7Wu334jXJcg7J5GuP2eMNt3fdmhthcZoE15B3PXO+35jldXzitwbIlQZedFrO17p3muL6tb3xe9WP7MmOHcsr7gQGyI3XoSzGSizMDza1kTw4FdvaQjUznWNEPcCYRlE/l3MaTbEveDOemnTGwZyxfb1Vrs3PA6RIcL1k2usyr/yO78+0HvX9Bd+4Rc+7P7ScXmi/8t/+S8PIR23/V+zW/2KMwJvi8AE9NvCtEQfdAINxF/6pV/66u/9vb/3MBAkuBrkbX1FmNw4XlO6DRQGlSvciFy/NVha5U8wXWFCfBJ3N26TJ6gBmbAzoBFyhOhtS97SviP4r1gzmPJWyrN62kXBQMiLKvSgPKuTh4wkoq+w5oG8XrdrCFzvWqIm1ratk870Nu9cjPAUr0oMmuIm2Hicq1OeQ6zVvzpaqEdE8NSauhaHrO4JBSLHI8FNw9uRovPdGYLHXkPtiz0vLY+g7wk7XnphJwSVGYjy5/2MQcfdLesYfUI3eN+JRAL6Gi53N4hbHh5O3mCGmTowELAmiktX/2vh2S/8wi+8+sVf/MWPbXGnf7he9FkzBcJUeOTvrAlBqv+K0yaQCWw7slT3xB0Pvn2tGcT1WZ59xg9B6uFFV6jbb9uOK3a2MRPDkGQQ3dkh4rk6mIVgXGqja3i5JvRV/UL7MKLuDMe9jiobY++KaJ7062UW1kM4X+NT/2fYtlak2bp26YhZ29y1Q0cGrRCoD/r4svq/mQQmoN/Mdlup32MC3/Vd3/Xqe77nex4Gz4RzXuc8ZgSrKWziK1HSq4GzQdIAyRNkQOQNFopg31neN2EZDZQJVoNg73ZVKK1z8AjxQpauAVPs5OO9WQkqQsagS/BUh8rWua8HvHP2XfUUxsGLJoTCVHTH991dAEf4KjevrvCO2F6RdeNcCaUrHHklPUWQp1Z9KwMRWZvx4BEAwl7kbfq+AZ+Ht/rzkhP31UkbdqydMMqPsOt3wkvaKxwrww3lYaRcwVoZPObduXl+tTkRQ3D6XXwyb6lQHF7gBE7f8c5iwyi4Bp7LTljL9dTzZmrbGwJwBdn15Otn8unaSkAnsNSnchOtYvvVufI4b+9CHAhnnBmY1xjhTRffT9x7YiGOHcNTfOPV7eUtz8rLMKo+tZeZk4w/Ylkcvb5uoW7nYyQzQIjn+BGw+vH1COs/t18J03AdEdblY3GotjJ7gZ/PDCAzZvpe57uGimtRe2DC4Oy66dpMRHdtxaYdOn7+53/+wXjdawTeRAIT0G9iq63M7wmBBrME0pd/+Ze/+rIv+7KHAUDMczd9cc4NHjdGkIhuQLzev+tNJqh5xqQV70i0EQwENVHU+W64gJ0iCAfpCO7HsaxXgCj7jU+9AomALg/n5F0iwnhzq0fMhCuULkFSHvHzRDkDLgFfvtUhrnmm4kywE5S30a/IjBXxYSeK68HnQcPCwE8MeBdrXht4ME3vREz9gYeZUCGgiRtGg3AcIu2xoeKcHUdQ8S5WTiEyGFRHe1479w3Z0M9uv9KneD2vgL6eYdu4MTYItM5p9qJ3wrJ2qAxXKOsXvML6A+81Ac14wePueNKis34vLOrHfuzHPrYWoPa7YUza0zXBi1ma2sc1wMvOK1657zWpXa8XV72u4UXcx6xz3fQMVNeT9ioNwdx79bS7iUV3N86fYW3W5rajtu3cN2wJU22pPuqrfVzf0nUOMyvVU//oeAtJzSrdGaEr2NWXQC79nTnxP2OtfOpDXZ/uA6X5pV/6pYfZhmYe9hqBN43ABPSb1mIr73tCIFHRCvLEc/s8N2DYps4iJYMGMXe9bL4zoBJvBi+D2h0Q70DIW2Ta2qB4PUzXO2WwJCQJF1PP15tJbBMUBjtiiagngvp8H9HMW66MRL/BNC+TmNLEgsdfe2IfEcOrpmwJjBZkWpRpkR9jwS4VvMaO4+nkpVQvoQm8h6bE/U7cioUlfksvZttvvJsJgBuj6rO6EKk8kH1/vaZX5Ggj/CoXryTB8dhouGJQ2NCdhie8eG0JwuvpNauhDyqfsAXl8DnutV1GzRVW+mtchY10LEHLiHGddL5EeO3My53HuXrU1t/0Td/0ILIK1/nxH//xj6UTeoPxDTHpuIwuwpYxIMTobvV3Q1LK07WpnLcOd5cOLEtPMHdMbK9w7DMjufOXllffTh3CZDqu/5WDISrGus+up7jpw+WrD7jfCBl5q77lGi0/ord0+rq47H7Dh4HSMX3XeYh9eZhxY9gQ4R2jrxHkjHkGWTMeGZ7dJzp/IvqnfuqnHq57RuF7cpPfSUbgXRKYgH6XAHf4yyTwLd/yLa++8Ru/8dWXfMmXfGyhYAK6G75B4noyr6eFFylhYLBq0BOeYRBEjiDllSVoGkzKwxRz6a6Xp7y9eMcarBINFqs18Hp8cmUojytweEL73jSwKXHi78ZQC1khFIgaIq7PDY4dE58Whd0pcV5uHnGi1kAfI9Pd9uftt/73pLPrMeu8Caj7HY9lAzVjwO+Vq7/KUTrGgToTJ8JQ+v6KaCKlYx9vP1fd+44wrVzaX5/AVCgHjoQ3McTDzzgg9nm6y8c2ebdMpv5jfwXjFbtEUGViDOB/RRjhKha8aXdhFaVXh2uQVS7T/VgKY6gfJI6J6PLrc6+M1e/+7u9+EOpxa/9gfa132ykSk7zP9XNrDfRrgrc+U376mrAcISmY9tl1QBgT0Hi4ZvUj6aqDa5KxUn6du3LwOhPb2se2l3Ym6d13rn8zK72L3b5edcbM9YxfTzbxy+DATNk7jgdaX8CC6NUvOQCUvzz1L+E/+qb2d+0wGvrevaR2iVELjkvXvfWf//N//mCk7TUCbwqBCeg3paVWzveEQKKr/Z3bbSNvVoLoV3/1Vz/mFTW1e70/19tMiPHE9W5w5q3iReZlsiDH4CR8g+gSiyoel7f5xrLeae0bu1oe9/HDd6o5gUPsdcwVl9Wv8/CC3UGdN4oYJrwrd/nxnpYuds4vD0Ke4cCTzLPc97FPMBc72e+dq8WJHvds79zO8ZGPfORBqCe8lOnuvkBIVB9xyTz71dmuHcIQCAMeSaK3vLUND2JphHs89lBmCCi7tiQu+l6bXa+ifkM46z93+p3w4+mT9orrmD8WRUTy9aI+ngHRJwkoYS0dK1ZXmrcKFVCn25e7ZvIutrtGgln/5ZWNa0LqG77hGx76WyEcP/zDP/xwTGmIdY8j7/xEvdj8BFj51wf06fK9T1+0wLRjq1fn0v4MLccq/525YSzqp5WDkUHE8iBXLosMqy9h2rE3pIPo52EWr06w8si6Du0+wpvv3qNMxLH+XRmJ/uthdg8yy3Tb1G9E+51BuAb7NbQ5E/RT4V7lxXFgdkzZOr7rOWO1etU3Ct0pLnqvEXgTCExAvwmttDK+JwQSaIVrfPu3f/vDDd3A30BuiyreHOLkTtkTS4TX4zhQgyGhxXNln1veSIMoD/MdPE2nloaQEgpA3BmgeN4IXsKpsvM4E7wGPAN0eSXClFleRBMvH+84cVa5Egi8cUSQ9J2bgOahyhOV11qaeBDLFu11HO9V57wevAbctsYqHCCRdD2Pns5I7PTZ7iFEmPAUPE2/406wVW4eWNPzpemcwkV01OshZmDoK6UhuIj6x0bI9TwT3wkRHlGGQu2nHxHn5cUTToAzVqQnvHgs77S7OlzvuTjtWwfiW569E1v6AUOnRbcJ47tugHhkhNRu/Z4xlAc6A6Q0+NdHipNuR4dEF5Ea/wR0xlrhQgRj5TOLES97gxNy1VnYT22OCVY4CCUiLHnc9Q9t2fXCWOw68tAb94XeO9biYwLVPeWGddQv+nwXGJoJcQ8ws9P53QP0j+tlLg/XvJmX+7t2fDwboi0ZPM7DIHV/Ipr1IddE6eoTZkpc74z43oV1FRddWxUL/TM/8zOvfvmXf/lj+7K/Jzf/nWQE3gGBCeh3AG2HvCwC3fAb8IrBLGyjgS9vSH+mrQ1oBrVu/g26PLU8V1fg8E7x9BKjDcgWGHVcXhiDWIOO7d2IXN4wwrxjGohNyfJu8UCKce3ddPX1DF4B3f8EIFHWdw3qDfTKwqPLS80zyat1F0wlZoj18uHJrjy8f86ZEOppjsWaE8k8uoRHQqm6MUgadIUFJA7aWzbBlUjL4xhPIrlBuRdR1fn63dT+3QKN2KxutiTDlsAVr1yb+B9nXAkLApGxRXgQxNjwjBJiV8DazaXy24Wjdu+c1YHXX5vxqvrsHOpxZzcIGcKnPiKkQ13KT3/TDryNPLLaWj6VNfHb9VObCN2oXwhlEP9rVqJ2zHvsmvt4d5jK0EOM2lJS21bm2qtjOwdhKZSC8VfbKyOPc+fBrPQEdXXGKs63jRiWhHiMr0HXsZ2zsJT6Wse6B9iPHGce6cpBbDKghYAI1XC/cS1gyBDgLa9u7jX3XlEZSkMo66f6pftH9blGSOmVwT2CgXyNcv1JiFR1ql3Lz6zUvRdWNkZr13zhcrVp/eBf/at/9XD/uYbgyxp1VpuXQGAC+iW04urwrgh08/67f/fvPgzKDRBXPN+HHxCsvGI8LAYRIlg6gw6vLcHVgNwxtrlK9JkO7V2cNY+NwZUQ5e0lpAjtK6CJaEKIF8l0OEFsYCMyLHriFWMYdA6P4o5XYsRAXT3yLnqanwG3czbQOlfHZ5z0lzfRDhbxSGiU3oBa3a730aInHtPrVe/pZnmgEye2ZCufBvLO0TG8cJ07D6anoxEdscav8j6O9bZrARFLjFwB8djzFgfxn1fclI4X8XqgS8/LzEPIG6rNeUl5hwnkytP/+p462/GBQVF/IAy10w1J4I1nINzfhBppF2JYrLc6FUrRn60exQHHIs5imuvn5dn3CV91vCL/8YXdOWvXngZaO3Zugp4YtbjyLgSt/RK0/UYAa/POxyAp7/4XOqLdCOgrcnn8y7O/66nl/a6f5V2NP+O7tPadLg/3hY63QBkDnnzMb8iF9lN+wrg+wzDQB/XX+k/lUK/S8Sy7B7kH9L37SGV2TWnDWxYecEYw4c4YcF07vzJ3HKeDxYUxq71HRHDrAAAgAElEQVT+03/6Tw9b3dWP9hqB15HABPTr2Cor03tGIO9nMc89XbAbuaehNTCL3bvT3gYnAsYASCxeEXvFzp3+N11sj2ghDby5RCuPGC8ggXS9jgam6zk01WwKllDgIWpwIoYTBvIzBX9DT5SNt+0uyCLSCtOwWNC0bOfsPKZmEwyJ7kRP/wulIPBv2ATPpnAJnuveed+IlQbof/Nv/s1DHHTf8eZrnwR0dTRIVyaPd+bRZ/jw2iWiTEszWoiLx4L59g0zGYQlw4cIJRYIE3VQPwL0zmZoS6ETdxpd37uLyW5ehF3luMJYv3wskjt//NT/Pt78sjez0vk7h5CE2iJxWl/wWG6L1O5uDwR0aXkyGThv98L/iq/4io8ZR/YS71jhFbWXhaBmJRLQecbNrFzjpGP1beKv76p37SR8Qnmvh7pzClW513zHeGR718G9V/S9a1Y/d94bOlUZOr9+xiOrP7hWeXYJZ0Y7kf1YQDPQGFT6TQy0T+XS7p3XNcC41Tc7B8NW/zTjRUDLv2Owe8y/a9NDV3p6YY6MtrhLRJvVerv9Y+lG4L0gMAH9XlDeOV5LAomrxPPf+Bt/46F8xU9ajHYXqfHSGCh4+RogiRCDoAHMgOKzKeO+J8I75nGIQ4NUgw3haqBrYGow8iLUCUPTu3cgM8Vr2pVgFBd6Y6Sv2LpeIWmcBwtivPI3uBEuldvCoMRyBopHeSdkbG93B3DeMOKY4LzCUygKsR+7hFNi6Ed+5EceFpz1sqisuopD7Zz3QTCV0VS9fAkVHvorGLHmgcOVEMC8dyEJxAdvM28lD9ydveg3097ECZFduUy18xwSMtfAY8AxwsqH97s8GBHEdr/ru9qy72orYSNXQPcbwS92184R9u5OnNoRgyeVkKqswqEsmBMb+05uDrWnp9vdhYPEPeOtdyI2z2ZlqL/amUZ/dhyjB8/YVxdcLfgkSBnGdo9RF97g0tfvWyTJMOw32+3FnvFA7Fa2256372vTfmcg6yv6oz6sXXl79VP3Kn3zlrVzlbf7gZCP258Zl8p1nQf3mnjsbb4Gimvqphcepm27j9jmrofruM+8k/6yY0bgk0FgAvqTQXV5vhEE/v7f//sPK/+7cTdN2F+DF5FmtXwDhEV2hFbvwgqIBJ5Dleet5A0VatHA45jSmMIlXA3WpTNwlefjBUW8TuV1PcW8ZOXb8bxxFtcJlxBCQqDxcBPLd1qWF5x4IgilyRjx6GoLgxIsdtIQB2pqmljG0fZcptgNrMpSHTqWEVNZ81C1h2wLjhIWDAThJokWZfKEtTtDoJ06R2W+Ah4TIrO09RODuq3YiGbeNMeVl/Jgx4iqX/F63yl2CzLFn+oPRF3nrJwWLN7QCTHxBDfPqXaKL3EeuztLcc9TGQk9PLQ5EV0bZbCIOTZrk4gsTcx5oytz+fSb/ZrFxb6bm0TnqX2/7uu+7uG6FeJQntU9EVbfE3rBoCodsXvb2LZ1jr9iF1vXmLj53juPmQMGQbyucdO5W/z4eEu90omdJuSJV/1Kn7DmgCEdwxsD7ZoX2nQ95YTuYwGtr7hvMQr0N2EprpnbL64hTYALwdH39TcG3+MZJNez+6OY/o7vmLzQtXHXbgsLezrlHrjybq6aHfvcBCagn5vo8nvtCST2ejR3O240uCUG8j436BmITZE2uNxV5OJ+r1C5FW5QMOAYUHhSG1CEQvBCE+s8sgbjBhVC+07H3phCYsegf89tsCQmPP2LCDD9nsC53nODIc9av3dOQvaxSDXlGtO8l7y9DfxCUDqWd8l0NCF9RSbvlylxA/GNve24REvt1K4LPXCjeNtePI32mK3Od9EjwcTzxnjp/T4g5S7+K1+e/8ohft3sQWUk0hIcPJkEGwODx7ffr9iXPy9hefESE7mMCZ5qeTJ4yqNjtL/+IJxAmI90nV8/uF7KOBA5DAYhGLyd9YeulWLexTjzmHZM5S9UIiMhgS0UquN4tOX1bm8Uds0pXyLXAtHaU5y7vlZfiCHPuWu833mBS9NxMavM3RtuGILZISEJHmd/w4HcMxgKtX19E3PXRr97QiExSQAT52ZnKpenYrpn3PsL77X45Y5z33Ef0R+EKhHBjCwzasJFenefKz+zZfIltDkY9B1GrnuQWRnrCpTDPY8Bd6/Pyhwz95PS1u8ymNt1R9nebR/a8SPwbghMQL8bejv2jSOQV+prvuZrXn3nd37ng9BtgCx+1uDupn4HV0LlxhHeit9Bldi5wqTviIbyF1LBC2mQ9PkuYCJoHWMbMOLKu5AAgxfx2kCcqBA6UVmEW/g/A4Fo6zue8gZGjyyvbEIwiOYEqgWB4k15zK4nlgC3964BOoa2FjOoE5q2A+Odqnw8Yp23MjeYttDI/s+J+C/+4i/+2KKtBAcxKWTDoE5MGtQtdMTximhtSlT2TvAQ0B1Xma7Y5p1kCJQnr6EwkspzHzRDoOuHncuCzhuDahpdWe70ff+XltFD2OiT4rr1N0JIP5eutjQj0PVROYVrJGauQNY/Y563NWFYmrzT/XUsA+MKsHdzA6nPtXPDbUsGqp1crsFWGes79mcmcInW6kuU174ZZoUOMG7ieY3UK6IJaUxjKWSl8jEC7wyIUBbX452NMotDKFZ2Wzpesa4f3DUBFiHfGTAGllkE9zL3JkbuW80wMTivgOa1dn6LL/Wl67XmdPAwHPdLDoXr2Va38jETV3vlie5z/a+nFtY29jp/N31ox47AuyEwAf1u6O3YN4ZAN+lu8j3trKcM9n9etP7aP/h6Dg12RNsNj7ihC1Ve/J/YyDug9TuBS/wROtJf7+wdfIkmArryJhhM7xsICWYLEw1KDTq8VjeutUGsWMI7AF4vGPFlyt+ipQbwBrG8i02tZoQkWO0bzTvGu3Q7BiHBK1saA7rdPIhL4r16EtWmo8XVZgxUh3beaAs7QryY2LbD673y8NQZjG/c6RWcvHfVOeFSO5iCj2dlEntqNqA8CQtx6wQiwSzuWJvwWqsXsZDAZLjYKs4x5UV4YK0MHUMgXu/iXfRWWvXD4RoA6nHTMHD6LpHiISWeIqhvCgHqfLzcPLgJnTzUBHd14H3nEX63N4/as75YH6pMHtby8byTMW2byq/+6q9+MChthUiIlV+CvPtD10SezsIG6hP9dXz1ueXv/86vH8eB95dnntHMWDPjw0gXz3z7WG1d/yGuy7PvKgfjwD2EaNWG11DR5xjIDFTGGNHO0HQdlpdQoTsbVzrXL8+x+inHdSIwpM1kuL7d67xjqk76mPt217QwmNrgh37ohx4M6OtNf7f9acePwFMJTEA/ldjSv5EEGnj+5t/8mw9b1TUwJAoSzvadddN3w7777xKbps4JEbsV8GoSMUT0FdvXu9f31/vX/1b593+DwvVUll/f8076bAq3zwa7BqgG3jxpd4Fc35fOtLH8ea544aqb6eMGM2ERiWU7aFSOPtsarfoIY+BdMsiK1cSs33m9Kn+ihcFiYZcFkdfzS5QQH6ZyE9EG1wbY+wju2sW5Ko/44cpyvbpxqpyEbyzjcj9fYUGYa4cbUnFnKTAnDhI+ptMTn7zQ4u7NRBBhvNA35OHOXpg5YEQpV2W37Z52IMiFyRDJxNFjMScEIy+y9QGYxc+uKf1fnoSVGYOur/7KJ4FaHe+ixOe4ieRNbjeOzt+1bCeWtzLinI83MxGdMVidqmOM6zsZifWjjJry7L04666n0vz0T//0/2Vcde76i33Nuy5q146LG+PiGlO3nboO70OaGOQ3tImRc2eViOhr0DGi7cnuPLgzLPq+8jAMb4iKa4bhfmfkzFzc+yBj7Ips9z/Xh+vAfZRnXF8mvF1vnZPDgTi3KNR9qHUPtUWx0XuNwPtFYAL6/SK/875nBBoUe/hCD0ppwOFVa5Djfb0DganDvuPhI4xM4d4peBVpAOBxNoj4jYeR59hgQnAaJK8Hq8FdnLPzGXxMkXpvMOKdaiBNDDRI9nv15N0inE3VNlDx+ihjwqRQl0RD7Ppr4LqLga4HvXNYYW/Ardy9bF9GQMeHWDc4ypentfx4dQ2uVyQmHBs8W1BUWxa2kScyIX3LyEPM0OD9MhXPkDHFLGzDgkcetgZvcdk8eVcwPu47fRaTe0NtTHNXv+og3ECfqjz2gRZ+UdkIIV5Bi1eFRTDUlEk7MtKIMoKlet424NkvnVAND0LJwHSN6HuMLEYhD2y8q7fdUcTX5zHsr7yfy/tcGfIWt5YhL3Hx8JXz7bxqXzt42Lav8tU+nm5YHYRCfMd3fMfD9RCzn/zJn3y4noRSYVw7lVeCvnzyhpcnZgzJ6l87XANHO5bm7gPt+rh9yH1AW+rTvZs96ZzCwOoLxChvtGux/N0HCGbXhj7p3NdzzQjkOWdsXsNS2Rn219NNyDMqGLmVizg309ZndS19fa1rvfzrm4XY9PdudnR5O31maUbgrQhMQK9fvGgC3XDb47nHcyc8Gvwa3MSr8tZ0Q07YEMHEiAGf0L0Dy51+9P3j+MS+N7BYPNSAcWNly8dAxgNuwHJegorH+Io/50zw2q6NOKsexQva+5a4Yhw0eOdl9jCX3vPMtf0cEe2xycIuTMs+ZoFh3ycQqu+dtjcY8yxXRl4qC40IbjHLwjeItfLOs5mAznOYaEhIJfKrxy0DIa68dyZBaMM1eoQZWHjIu0dAEzqMHMaLC8j31dmAfqesGQG88MJ3arP+75ja6jKJA+8e8SW+meASfqS8+vE1+oimOBO5HVcaYq/v6ycEb4L0hqUQ3ZWj4+y6kRhtZqe8LbwTO19/Lf/yIuqe44ZTW7eDzvd+7/e++qf/9J8+eJ+f+qrvVO4v+7Ive/BE68/atTYpjYe21H+a+WB422EEf+sruoaEh5Q2oXcFdf3JTImwIcaHkBczIkKp3I8YqPp0zHnA7fJRmmuM6j/VUb+8Rpl71DXKH7PQtzqf69qsjDUODEn91LoC9ztG5TWyS3vvfe57d90Jo9j1Un/req/etcEP/uAPPrQ/g+ep/WDpR+CdEpiAfqfkdtwbQaA9nvM+5x1KnBjMu0HzdtyYvSpF4DweWAjAfidaS2Ple3n2mwHtCjeeXlO9tqQzmPCS3h0SnON6gXhvOs7gKeQhAW07trx9BjQPtUjMVD6PJu73BvjESIN/ojkx0eAktOKKQwJQefx2p32vt5cQ7TuDLa8ugwDj8qpcBvm+FxbSbwbZ+PA8xTBvVH95zW/cNgOJt6/fbnsyfspbeIOwBt4zg7mp8cr2eAs6bWQGQBq7OtyLpGOrd32RYdB75TftX0hKr85p0ZhyMXp45RI84moZRspTWxMe/VY6xkIMbcNXnomPwg3EquvPvOGMuH7nvbaTRYwSNHleK2/ntdiQ57pQCB5b5Xi3N4+//tf/+oOwrc//43/8jx+E7VNflb0yZzBmZFffrofqwBPdtZHIrv/gX9sKARNeE6OumcI/un7qy+0p/+///b9/2KecUXOvmc5f+b//+7//wQgsj4zCeMWuvM0iMXqugO67+knnUl73Ag9jcZ9gMJqJsuOQa9l1e8OmzJYRru6N9TF9klf73hOEYjD0zHr1vWv0esb73zEMBR5xs0jChBg1Xe/1u97jHOMWF+41Au8lgQno95L2zvWeEWhgajHQV33VVz3ctBuQTPNe8XzjJXldCGg3dkKYh+Z6+u4AZKrUgGOwM1Vq+tUCN+LNQhje084rdMT+r0RkZbCg0HZbBiODjHADeVTfXg18HdugI8SjOvd/IRoJicIhPGa4eijLnb6vHkQl79Y1FoQM8IDyol5Pk/TiI4kFISvla+ERDx9jpQEzkRGvxE1lT+gQG3ca3MBMWBAywh4wx4fQ6HuDOdHfZzMHxDhjyjSzczvW+XjaCAB9onIkfnoR3zzQNw5WX+L1VB8cLfbUxzrffRHRnaO0ZmISghmVfUcwEUfidzFilJSHBXIMMtsYEpo8r6W7Aprh+E5vBOWfoZfnOdFeGf/JP/knD3uBv5NX5Y9/W1rqP/U3O9cITyEsu37qA7byExdMyJoFqd6J+u45Mf54r45LdLcrUGUwS9bxce58ZjTEyhO7DBwe7eohHImAZmwlsl2HZi70mTvD4Z6hD3qPzW07BihPdnnf+9c1FNxjieHOwUi7BrWwr2voEu13xgjr7mMZK32uj/XEwmKi3U/fSX/YMSPwFAIT0E+htbRvBIEEYIPR933f9z3cXBt4eNlMjdrz9AoNN3rCkZAgTAleIk/sH0HNG0O08WwKVTAYeaiHwaMy9X/5dq7KZJC7scANOqWpfnlfErwdRxARYLaAYxAQ9LzfeZt5bxpY7/7NiXKxiQZW9TKwVS+xjbzLxHLHCJWIV7/f2F+e2cfe3YSnOE5b2+Xx9HQ7g3PHi30uXbtuxMOiKG3Hg3XDTu4A3fcGfWExdi6pDgwG5yVmryBmYBG39TUio/+FBbhoeICvl1h6xhmDQl8jkPvc/4mm6iYP7cB4k6539So9jzGeQgUSdwzK8uIp1jfvlLr8Sk/Im0moLRI09t4uf9vcZfDY1cSWfe/0RlL+iec8xrV75/hn/+yfPQjVd/qq72YACANi5HjcfazFviesq39GRzv48PzX/xgPMa2PJuoYr5+obC1U1Je7zuPZtVgdCWgx1a7zjJR+c0+wUwgjyTXAO65/i0fmjSaaGVnXI6wfdI4bFmJWgqFpQbW83XvuPTAG15ArrbUUriHXF2PO8YyG3oWR1D480ZWnvtDuHBk3bzUD9InaYL+PwFMJTEA/ldjSv7YE3IRbYd+Cwf66mRa60Z8p6tIJdbjT48QHDzThaIEckSjWledXWEW/ExnyujHRhCXvrcFJ2EbfW8BmdT5hVX6Vp0HQPsy9d84GNk9RtFir+jm3OMsGuUSjsIeENO+thUE8qbxVGvt6Jfu/34n9uBJSvT+OpbwhL2IbCTznTWB1XIOi8BEMTGd33tK1vVivBEaig3AxRXyZCzkgdDqOYeA4cb52NqgO4nUJcp48sdo8b1cwCBMpbelseSaUggeu83cu4Q74la420p/0D7HHDBKGjPTKiKlYU0KquiTm7t7N4r0rk3wsfhMbXX14C4lsIkjoAgPU9nWePFmbJSRj0Lk97MSWfe/kJlI/aobkH/yDf/Bg9NVuGcb/4l/8i4dzvNtXnuC82/Urxo7+Wd7qWJ3tcx0H122/xzjx/E494p2nen7zN3/zx3YN6ju7mXS+6s2z757G0DbTgQWBa19pax0YiUS02SEiuePE7+tXvPCdw73WPbG+0u/61b0nXu+0vnz51n9dT9eQvHnI1zXueuw66h5W28U/L3RbW3a/d/y77Rc7fgQ+HoEJ6PWNF0OgG3UDbKEbvZtqJSobeHiEutkSJEIOCBaDgsHIIHRF4hU3RITYQMKl/IlX3skbA0qsypdXp8931fr1yjQAJpwTEAbVRKXFQR1XPcUfW8gjTIPnOs9NYtXvxH91EQYgZpqHnThWNt8L86i+RGJpceON8ju+Hcc7f6eOeT1x4E1q8E2ANUhWvzyGxY5WD4M38Sr+8k4fC0lwTgZAbcIoqJ3Kw8Ko0vS/wZiANtDzlD3Ou8+Jm/qEB7pc46qp/l4E/hXZYulNx5vpwJaI4n0kUHrv2LvIjdBL2JmZuJ5pxg2j0E4ZZkMIrMrKO078EGGds3PbvaX+2bk86vsarxl6vLlPvfFkGLcYOMO4V6K5uNf/+B//458ZJvF2z1MdmtX5a3/tr/1fswf6hlCJ8ouLMAszPF1jP/qjP/rqF3/xF9/2jiBvVbbauXO1HuEf/sN/+MA1ZvHkHa4N84Jb32C2g6Fr5qT8XROEvt16ak9hHK7puzVix5m1Kd+Od090Tbu+OAWET/hdqMet5w3RUE4C+vZH/aQ0DOw708XY6J6YiLa1ZrtydI+wnuDttv/SjcBTCUxAP5XY0r+WBBr88hx9z/d8z4M3optuA3cDTDdfA8td9CPcQByjmzfvBnF0QztMqfPA3AErUXenvBvUCCixk3da/3pxeHsITwOQhXTEa/mYivWkt8QKESNdPBKWiRl7p8YlwyLxxmMlHIUxwUvOK8SbS0QYEIU48OZekf940CS0LmcGyD3+iunaiWeVR9XirWJL7dlr8aDyXhFPcMasAf6u0jcVrL0IYuViVMWJ4CQOpGVAqEN58Wrb3aU0nfsaCJ3DYiri+HrNcSpdHLAlXIXNEBW3H1sIV9+/4Ro39EN5Y8WIwOp6vwl83vtrHN1FdcJvhBbV366ATjTro5XDDh1v90YSm9Yy5JVNRNf/41Id8za2tdzb3cLuE50zAd3CY4vseF2FOlW3OAibMnvUtZZx+gM/8AMPcbjPEULQddre9RkM/c/4YGjf/bXxZZBVT/ctfUvf9pjzrgs7rfAqC5XQX+VTXsLeHl/7Ziz0j8p3w8c4GBjU+t8Ny9AuDEl92rXmHuD+dvPsGCEv3d9qs2YAMqzsgf2J2n2/j8A7ITAB/U6o7ZjXjkADW4NrArqba94Zq9l5fQkyIqF3U4pi7QxOPJH3Rm2AuN8ZYPuNUCPmCLYGsPK7YvuGADRI8PgRtLzSCWAPLOGRIVCLLSVGTCULrUjgZFAkCPLS8jwnou8AJ76TZ+uKterE49oAZnDDSB3usXUM3iic+u7/Y+/Odi05ii6O+024AAkzGLABM5hBHxJC4obH454H4AbJTLaZBxuDjY0BgQDxJp/+Jf1ai5Jt2k3r+PTp2tLRPnvvqhwiMyNWrIjMkgqwQLXryL9rnWPbNdWnfFGD+prT0F9pKI6yUqeoAjmTq1xWIEOdUlrOgL/PCySTg7my6RTLzLtGH4TELRSb9LpHvugCWTLFOgM/xgPYWAcmeVRuf4CppwM2N+ovBhn4PqfmVJ71gYUGmtQJaGP8GrfAcn2un3LzMbTNtT1rPSdWW6q/fOXadz+v6mptf+ELXzjWN3YbgI7xjW106sz9lPlu15SCAkBL7Ul2WE7OefKOERbtwb4HoAP177Zx8H7b2Hg0x7/61a8eDoTjNxuzZN2cNPYBYRvz5NVblzacArU231VGZZIdZx3LLDJDx3FwrQ0Egz0cyx6vQ80hXGcVC21t7/xP922kLnlx7M//Y7C7vzFy/Ga6989//vOR7mXz5f3K/bruksD9SuAC0Pcrqeu6Wy2Bj3/84/cMnzNYM9pORQDcliVxvBKD4BqAF+De1A3AJmEATRuuBEIYCMBcvVhnDIs8374PXNjoJx/XI32lhyg3ABGQ3JxD7ZYXGBvTKRX9OZf5zEZhIBnJBU+Y+L7DtLlun4TWdwBS/XKuMQAm9J9RxLgCY11T2fUjYOlpgZUJRGccu69NW7HPGfzOAC7/ufZvrrGTFIxJZZLp5nsuaLRpsnrkA5sb6wQw3mSuD8LcfS9MnnwqD8CUU11dgUAnjNRPwMN82igFx0uIXVoLhte5zQE2m8oAWwBd3eYiJh0Aqg2VKy+bk2DOcQ69B1RiRDkVyUFkBIiuztojncQReAHC9/IEueZuTrGjCgHHxqVc41deeeV4kEbyeBivwH8PZ1ndUF31L+a2NdUcSce0/hqrZFG/clhry1tvvXWkcjyMV+PyjW9844ke5pK8q1N7RDZsEOWkSsOoD9KwgOnKyyFpDtpg3XWcJICUnuMI9r7zUt9EQ6RMmWMiaZXTvdbROtv0Lr21uvG8+XIdSeuud/qwNdTayjmobx6Q89JLLx0pNQ8jIvAwxvMq425J4ALQd2s8H7vepHQzeDE0GbKMqo0wwBkFvqwIcCAciTVmOJwEcQ6xA1G9CyduuQwJxa48xoFhWQOEqZYTXT88FGEZbuBOCDljCmQyqhmOWLJYZ2fSZlSAvGQBrGOKgWayYOwAO4xw9QNNC/a7DgiWv4tRwjotg+u3Zbv7Xx4x9n8Z9wxgofFyXmtfDtMHP/jBg3XCwgL50lOMkV37HCJAA7jACJNLsl9m/OwMAeLdX9ndn3wbR2VsuFvaUH0UbpY/q43ymI2398o1j7GMnhIo/zXw6CEvgJCwumiDPmAXN4WGgwjwb5pTfa3dAVepJwA0B6nfm7NSi4DrQLPHYXsqYfcGqtv8F7BZh/TtlFeANfAYgLYuOGg5U7/61a8OBvphAeiAcPqkeczJSR6NZ+A6FlxefOPQOG16R+0odeCHP/zhQ9PFnRPdMXcBeKemWLP2dYgwNCcx53vWM4ey+Zn8nN4iVarvlbm6ynxJFiI41SX6svoA+O6e/R/g3ZSn7pPiZr2a89bnEherB53coQxrCBCvb+nBxrK5VkSgp1Ver0sCD1sCF4B+2BK9yrsxCWSwM6zlCWaYC0dmmDMg2OTdMAX8AjIYOgYBo9E9e6ZqBgHgYGQo7d4Zn/7fMDi2hfFaVkZ5DE1GgSGpXwAVJqzrbf6pvZ74Vh3yrDFhsXaxszFN+9AUhqn2qA+gru2b93gG/NWDDQWqAPrdXLTOCsCVoZSbWR3STNSH+VWuz8BV5WQIY/UKy3Z/m8k6+ivWr1dgIUAD7Ek9kcsM6JoDwLmxEyJOlk7TMLb9hrWtnAVWrl9nxALQP4Cifhn3gFDlGmcRin7vVfts8Or/xjuHaY+fc7IF+XJA5NuTo9A7wItxNlc3KmGczHnstfz++tn8dGRa11VeTpq51ryrztoXyK3NlauP3dNafeONN/5jg+bbKY7K6kFIRRwCRdUdMOq9sl988cWD0X5YOdBvB6Ab7+orvaO2cL7rkygN5r35F6AvlSO51C5pVv/NWTj3v3qSa3P9ySefPNKxbBiWuiFdo/GReiS6YizpOXpIKhZ9tOlq5wib8W1uieZJyaAzqmfTpzDa1pp5iFxAVuycaG50XzIDyqVYcXzNSSkpolSrg63n1nAOTw5YKUNFBYpgWcc3ZqSuiu60BC4AfaeH9+52LqUaUPzKV75ygF0PSgloCTUyGJhOCr3vMbJ+A177nKHY456wH0D5gl9AGhuNXWoWy8cAACAASURBVGUklvnb9qwxcTSdEDrAtoA2o+FoOhuYMszVEzMV45yB9ZdjwQmQAsGZAKC6d3MNGVrMzwItRpchxfbK3V62qH46T9gJGQw+hlabGNHNC+aIMIy1q5zZ119//QDQlRkrCUADjAG2M4C20Q67D6C6TlsBbWAT+76nCySPvgckgHAgunZJi5A/aszlrQIKAci+a0x7AR17BraTM+pXgLtNc06UEWUBOIAZztTmXC/jb0z1D4AHcrB65AHEWy/mOydI2onHvbdumosBmNod89cYaJeTQOpHzGAb43Zz51ljAa6xsIHpxqO5neMUgH7++eePOVF5/+urvgS6AqzAXGUmA8C9kzHOjgfZ1WfOjHzkwHSbHJ0ZDaDeD5huPhVpke/f2q785Fr+dX8iDR7GI+XCcZjNP/rQXGkNbFQGo6tNGy3qf2POsdv0Fo6eeVxdHvBiTpKPVC651lh+0R4OtHXfnNr9FOtQA/bWl+hZY0in1KYcj5yQ7MKPf/zjQ3YibP/rfLnuvyRwAehrDjySEuhBKYVTM9YARiADowoobd4tY58iXqYYyMUQ9jujwnhsKkK/v5Mx6jqhRKFUoEUZKXvsSvV4MmD/Y42kCSxrCZwt+9Q9MWMxdKU0eDKXzWzaU53Klp8LMC/Yq78AF8CoP9IBGPHK3lSNlZ/Ul9onfxJTFfjqBUwpZ8O+ZNbYZJDLLQ2MFfZPdm0q61QGj7sG7LuPbDkizQWsYe1hyBnnZI2NA6i7xlGA+s2RAiAYeuXLJxdOb5wwXhyQyuol/G+eYhIDF/2fw1A6EsYRaAIcMObnzYpY3nNIfh+yUd/MfxEBcuFkAjWchHO6z4Kq2tSccgqHkzICeD1iGdOePG1YS0b17dVXXz3A5Tu9Ao+iDZzOWMXAZPeVKtHjsqvrf30lo9ZS7d+0qmSAYW6tJgsPTuGYkZ95by57GFBjKnJhvQHbtXudc7qnMUqm8suLMJFbzlXMKkfJHgc6TrqEss27PgPP5Lmbn1dPbPQO27t51ZVVH1rHUo2Slb40L7SPzOhW69/8pU9rp/ZwqqvDvMRC06XmafeLJFob1Zk+dDZ56UQx0UUpr9clgYchgQtAPwwpXmXcmARS+inEzmoNPKegM6QZUGchLwu8G1gA0GUbXQtEL1uNaT6DbcaRsQSgAEjga5U7g6b8DDBDFpsmxxRbhH0WGgUQ5SEm8MoozzkmPmasHegZ3F7Jadn1+pfxS0ZO9dAPOa8Mz8pkZWmQK7d2SPNgMLHRUgUw/Yxjn+UL158cnjMA1yapA9UT89pu+gxf91TOc88998RTTz11bzNUbcOGbaoMxru2BVoZ8vN4yFneMja1wdieowPLigHanBBACaBWRr9vHnV11jbHLXpIRv3GoFdvYGxzpYEILNx+dkye32Lzql/agTndZ+DLnNIPR99xwrSfk7HOqTnfXM6Z6721GcssGpEcACogvnHtL2fh/GqscgqlaAFIzfPmfaziyy+/fORBByaB/QdVRqU9Bc4D0uRUG5qrybO15YEk0qmwq2TDYRKBogNqU3Lb1Bzy26hI11gTylyGu2uTZ8y9DbWVDWgnIzrEPKRnOFVkz6mTE109gCjgjcGuTqkoXSONQjQMqdD1qxfIQ510b9e3BpZU0N5dJ9jwndu7doH81UEYZpGhQHR/jWFpYO2leBgRiwedZ9d9d0cCF4C+O2P5WPQkQ/HpT3/6YB8zYjGSAauMKYVMgWMaE4zvKGQMpzzers24bR4eg72MHXDK2ABJfQ+4UdybsqEtwqcpc+XGLG1eH0NXmQG7jIRTFxzJlNHLgeiRxm2gZEAxTRhXjA8AXTkYnq5dNh3gXQDKWDH+5LibjwBvTLVrMdgmpnzRyuj+nB4gdYEugJ7RDkRm8ICFZNG9nczQA3MCUnLGq9dmtTWoQHusXf1xsolcThv7dvwBHvMEq804m0dSYMhlFyGnDHNdXzlx3Vf/nBiTY+DBI/K5M/I7Xt2z50erE1gTUaheIf23A9AY/+5LBp78WNsDvthqOeXmNsBVfzxd0DzgTHZvazOnrutbm7HpjrIjT3Oltjizl9PI4Qj0l3MspaK+tE5in0u1qO4elvHb3/72mB/pAA7HgyjDNuoV2aoca98awbDbQOkhROYZwGms+2yOYE0399fcoE/MtwXV1gbHVK5yoLW5ktyaI7WhdknJSgbJsrZ3j/WhflEKY5CcpYdZh9hpQFeUz5MPK5cj5QEvS0Jo+zrdwPg6fJXTy1o0hzn1yqQ/l6knY6C9/nbdEht958z45g1nvNQaaR8PMleuey4JHLii6NEliksCj4oEyoPs6VwZBRvpAA05dBQo44clBBwzEhkqRxsFSuSvMoBCi4wf8ADUpqh7bfoDtrt6AV+GWNpEBsODTBhNm7IYOmFQedXO1N1zZ2PhY+fKA441q1zs0eYwV79Q6Bo47Dqjpu21AdADjBm1zQut7ZsOsYAAeO/+XgDA5n1jVJXdZ04Fw1hkwaN5Nz0n+QasCrUX4k8WziUOPDiZhPy000MVjA+HQTgegAMshdg5RL1jJs8hZMzhRjC6HuvffU6P8HRAgDnAVtv8aXf39JtUEnMPS68fvTuLl/OVrLVfmgEGGNDAfFZ+bQtoOO2i36TYAIKY0eZKKTXqTH6NTw5B1zQn+wuwJNNOTgnsAVoAufZXV2UGylvL3dM87P7aVPvNz/4PPFtPfd88kdJQnvxuYnsvei2mOwAdG259Y1tL3ajeHAzRI/qFrjCX6ZuNPACiGxEzDuf7AELpGMlHGgcHLFnboGg/giMN+y35cBQ51eam9lmbbc5s/ThFhWNvLom6SNdwJGH1Vld/5mz967Mc+f1e1IXjx5GjB+kiTik9hpEmJ2lHyuYsuO6cZtL6r3/piexHc6y0nxy763i797JCrmvPErgA9DUnHhkJFGLFbi143k0tKdEUMfBX55aZAxxT8Au0bd7CkgoNyglcY+jc4DWGwHTvmB/lV1eg2XnE2MzefQfkdS/gs2kbzrTu+sKRpWwEnPu/srtvGVUMOZB4ZlsYb0Yas7vgBmOFMTozqgycdIBkXtv7vGC9vu0mRGPCUQDQduNTvxXaL++5v/pffRn5wF5Ar1C+PzIw9ps2wlADAtUvD1tEAKO2rLn+NPbazyHC6ANa6rWYAOxATn/mk1B4gC9A6Ti77u8a+diciH43nzhfzVVHp4mc2ByFRa/+6qo8aR/qMK7VkcxtYm0uBaak/2DbN3rj3sAu4NZ4OEavewKbzc0AS+UXQQiUtnFynZvabqNYff/nP/95D2Q3ntZMdcoRTwaBWGDeOpYGExPd//UpwLvzXESjtvTX+NaG6skZK5pRXbGUnMj63u/1pb/6Rh47p5v3gJs51e/0EUdKCkNlmDsc/+5b51WZlWGcFpAC0Mm+cnMebXAFhjmD5iU9xpnF6ltXjiO0FhEKdADioTbb0LprPtlL/QHYu7fvpZYsO82JM9cwz2Sj3X6vTADavO6eBeP2HnAAOGqB6Ma4tdN6+c1vfnM4bdfrksCDSuAC0A8queu+G5NAijDmoB3pAehl8DZkz3Bh6JYJAp5SvsvkAYy7cSdjsmCRUQKeMi69MF2YjxQ5VmcBWv8vI4QZSqH3x2h2b23PAFQnJ0FubG30cJTSNwI7WFtAmCHZHOjkgj1msIDf3skrGbmu7+QFM55r7ABU4FKuKAC4TCygkZw4HcZGuxlhwD+w1fFkMdCF6ZMJAAlcNScC0KULeHBCsq1MTBgWHOASMWB8NzqhzYAMsGhcjfOWLz3Ed2QJ0HjASXLBODeuGzXB+JlTDH9y301YAdX6HIAMyPXeNZ5CWJ02mNZvm1iNzaZIcLbMQQyrecvxIgsOBvC4p3M49znZGl+pDo1H7HOpHB78Uz/loten5JpMcpSSUeMgrYTzJTWjz4FuDrL8XsDSPAJ6zb3aXRm1I5Bdm5zbDUAnEw9+AX57T84b6eD4WdeY011jWOr6alzkgltz5sp574Y1YNNh8wMDbQ1WpidzSl3hmJIvJ26jE+sw9j+2tzoaKw8icQoRx28jLPSEyAkWlyPcZ3OBY77RnY2AWGMcV+vVnN1UjmXEzQvOFd2JyEBeIEyqU/SiyEbrqPz5IikP46mRN2YMr4pulQQuAH2rhuNqzNtJIOXeqQvl+mZI5DtivYBiqQJAzYI8yhdbzSBQrMARY7WMMyYIYLaxT841AISFTGlLC9jc2b6P/cD0yVvGNgKqlQs8O4mhcgLNbZyLfc7o66/8wGVfAQdsj7zIDU1jl/oug1QdTn2Qb7vhX86G0DXGLdlWH1bWGPY9QL9MYEYRgDuHwTGqgakYyTaHyW+vDqHmrsMoJQ8yjXWUatF99XEZQSkeADUDX98X2GyeuPbWP4weRm3Llp+ZXKo7JyDj3F9gJ2az79VpDm4ON6C4zp85WX8Z/0Bk91UXlhvTF1ADPJJ/c7HvABugKXlWDhDtlAfjB0SaZ+c5ZZ4HRvofaOfwkUeguDSLxrL2OtFCnnZt65rGW04vxxBQAgKlBph7nE/ruPVVe6RkAdbLppOnR2MnjxhJm+Tqv42VGO8AdHOrz4Bw5egDgIhZ7jf6Z6NZAOI66By05CVlZNvd//W7OWm91Obam0ybV80BGxvtpxA96936A5R33YlOVQ9HypMKzanaaI1ggTlrHh9vfgHSUlvMB/2gR9bZbTzpVfqkcrHJHH4Ot4gdx2jHd6NP9J/+ckIjIup3m1xfe+21//pAn8syXxJ4OwlcAPqaF7daAinVDGIAOmPvhIKUsqOhls1MkTI22DQKfXMN3ZOCFa5chnE3B/b9strupbSXzQXY7GzfMG4Ku/7EmgaEMMjyI4H7DDSDbqNdMvjABz5w/MWIYVCVX70rhw1BZ2wwgwwJmdQHQBeDxfD5flNgFiAAAb5jWOXCChOTH+OnrbURUEg2AE3AIDDl1A3he7nqIgSVG2hwAkkydaJJfTkb7mSPma6NUnEAY+2sfZsLfmbhlqU3BzFuwGDARtqN3M9lw7oea7aOXt9JtQCwa3f9DOBiBtcxSe5kjrWuXUL/3bvgFjuX/KWDSCWqfmkgHEbz2xFuym1eSSUBrpe17/7agSmV9tG8b5zqV0xwJ0rkWPT7Mu6Ae/Vps7kGQFs7tbvy0hG1s/Hrt8qwWZPTZBwWCNZGDnF90j6sJVBu3Vjn5rjxWCeses2dcwqDtWb9LejUTu/mSXUBx91X+eXxJr/a32/pndpffeYfR4aTYc0hCcgB0G6eYaJXj+xeinWY01WiKjYZWku1w94D7Dm9qTzOByIAgN70pm2z6Bgd6H4EAr1k/TBw9dOcFcFJdkW6Wq+ImFttEK/G3SoJXAD6Vg3H1ZizBGJ9Om0h9hXI8khjQI+B6b1rMB2MOlACuAnV9xmAZggpebvhGWHgGgO5gFV9gRBGCXhntDC/XSOX0hnGm8ZQvXIbnRXsqLre5YUyYBgWhpqxzDhh3Rl1bcF0LUu57DFDJC1BuJwRS57qVfZes8CLbISTN19xWbr6HWDG2gJVgeDuwUDKG6//AHXgJga6uRKAAoyTyTJQGc/aU12xwns6QX1ikKvLfBAd4IBURuMCnPTeHxDRvf1eP+R8krcj0Bp3ALA2cpwW0CRPgEY/A56iHZjvyqofvbqu+5JZ7UnmUpMANCkOUjGwsRhk7HhtcpSg9SL3WLjd2nGKjDxdc2/nslSW7q3N/VWuzYXV1TXVC/hgGc27TW1ZVjeZV1Zj5lH260jlhAY0RVz0Z1OxbJisDCy2POLmlYgPkM25JEefFyRytIwlR3Ady43mbHoTRwEra825l+OQ4yE1yBzGkmOEgXQOyTq+u1aMd3XmqJEh56q2utcYNw5ShZpz0jo48/WdHDiGdCcdJvJGT5u3mzrnN3IwN+j8dXJ3nnDoOGD1AYguqlAbkl8nuVTf9bok8F4kcAHo9yKt69oblUCGrLSNZ5999t7TtzKy2GHMXY0C5LAIWKY1wpQoQINFkvKhDEp3FTuDljEB3N1PKWdkGXuAtN82/znDFMgTjmWAl4lNoctr7PpONGiTU/8DVXJSAfsFYtg4gLD2YuWBSMYMoAW8sEOcEukAtY+DkPzXSel/+aTYfEAsWQv9MnKAfO8ZXekFzvN21jXD3H0B6gXRGXfHb9Vm7FtjwDGpfEwiw4uZTMbyZ7Fsfe61wFEIGxiuf4HjAFmMqWPoPDADSFvGH4OKrQ3w24zlFAN5tQCYuS0Fo355RHZ90E8nKACv3ReAb/6Yv8Lg/dZrzwE3hzGFZA70LTMq95hTA7Q6Ak1qhvndvTGj51zZZSdrq/b1P9BUOzfPVaSl75sfoiIAHHax8W6tFKnJqer3HLMiGuVgc1ySTe1M3vW9Plnj1eXJivWpcmwy5lyJnpAxnSJSZa5bRyIDvXPqGrPq4qxw6M8kwOqljZJILeOwdZ/5uhv5+n77BgRX1uY6J1eOcLKXx95cSx4cfWtaXzlUog2eLomEoE+7zlgjJlZ+mGRz3hpaRhm4tmYrZ/Otq2sjhsY3GXNQu7f+RWQUDWwMXnjhhWM9iwzdqKG7KntkJXAB6Ed26O5+wwPOnXOcsivElmLeJ7hhGrAdFPqyQylfYI8iprwZJiwjYwdkAjPLXmRQgYtlp7sHEwic1o4MrzzJ3gM8cikrB3gEhAEgYDGWpKO1UvRyXjFNwI92ChPLcQUQ+15fGSdGjTPCeAGRgHS/M4RyFtdJWTCkXRlegCFDTp6Yv72nc7wDs8uK1cbq8Fj2Pncih4eoyCOvDwHZTnloXmAgPaEyo58DJuWl+ru367CBGNidS/1fnzHLm9tZnQExp2gAwlh3803EwRhwOpLhMrmVHSAnU+0wlsm0OVN6Snmb9an/mw/yhDkkwJPNZ5wYwMhY2pBGDrVB2hDnwRqqDAAFw23OinYkE6ekBLacfgGYAk3WhXz8dbbkpq8DAkRjrGsTeQFQXW++S+d55plnDqczh6Pf2zPRE+j6k2Pe/RyS5NV4cjCqt7aJGCRvLLt8ZUBN/fLkK5fz3HciBljXjchgn53tvvnJ9lAAtMBrbSNHIB17X9l9Vx9bU4AzlpYT2bjTmVKVrFfy71rOv7SYxoHcNx+6e7u2cbCh1ZF6OZZSUYyf1BZlVdcCYY6Z+0Sq6GHRvXXuakPlIw3ocmtZ5IAjlqzqQ3O1edBY/eEPfzgcret1SeB+JXAB6PuV1HXdjUkg0JHRCkAHFAIYHpZC+TJgG1bc0B1juGFwxg0TgXk+K29Gj4IHLhOAzWUU8bLZ7qtN/Y9tdv4vFtgOfYYWe1tZwFr1BLTqf+9OK2AYAG4MzjLYUgKw2wx5n7u++oGtZcyTWaCBTNcAY0SB6U0lqN3Yr8oDHqvDOPi/34HT2Mmcotq7TH3jD0DbsBVIDhRIQZDLbLMegNq9AU6AR545JyNj6TxY4Hbzf+tLbcHINvf6w9Q3Lo2R3GdOUPUDFRZKfcB2cboqW9pF9Vef8o0lWQOQrYXyvDv3GxNt4x4Qu+3CIgN16sZ0AhnVhwE3Z6ozWZkXHASg1zgCreZRfa0NyTvA1csYLSgnr34TRdloBdlZk81Zx+wJ+XPKrEEbM5NrMuq0nhyn8lxrX7oj8NxmMc5KZXZta7T2eSgJBhwD29ordaqypHwArpw+cqZXyGQBK5BJrpuuYe5WvjPidz1zdjkpyldm9dbu5lrlJo99zHd9UR/HaPUGoGptcp59TxaY+OTeH8d4mXPrwqPn2+C46yCZuAaI5xBw5gFoIJ4+oYffTr9wztfROEcDrG16sPfGPxAdUVEudHomZ+p6XRK4HwlcAPp+pHRdc6MSyIj0tMEelpGSzrjFNNqgAtgBa8tAY2EYtQU+GU2GqQ7JgWWsz+zLskwYpAyH8HmAAcDoXXgRexVQC1B4stuynBmB6q19C3gCB7WrezuerXdAiyECcADNlQdQLmSpb8vY1T7tXhaoe/dkkMpYZ0K6gg1rZ8MLRK8BxmjXT21iXDNUwvHSGxxf1vWeXtd9nUZioxdQ1P2Y2/uZoMk/ILQMrjQBTo0Ne0BHoN3mN6zVhq7Ju/nhSMIF1XK1AUrhbuxmv9evBQ/ATr/V3s4/j1UPFJpbuzEQeLVpT86pMhcM91t97J7Gsc9SZgA+0YquaW5iFZ013biLfmAudwMfxtDcxoBzzLSrz9rK2TO3+w1z3XetuWU9pRUkh1J/6ku/J6uAcXsmcjJ6BSb/+te/HgBaLnT3f+ITnzjk271FQnLmmnMxwuoMNAagK8vJJ7XfxkQOtDlvbpAlRxe47ntylbbj2tZ9c4gDB1gnz+6pXUgA+m1JgOpO1h4qk/w4/V1Ph3nXdlEY+owTZRwBTw+2SeYibq7xbmx7D8i3bmsTZ9Dcady7BnjePOn64TqsMr1u3tH563Bx7rDRIlkcSEAfyO66+tEcaG01vzsy889//vP9qJPrmksC15MIrzlw+ySQov7Wt751AMmUsM1lWLBajEHp/4DGsr/ASgqRYk4BYxqBV3nIyuv7rltjA/RS6phlDxzAGGO6U/zVYzOTfFDtpeQpcWHujKP+AQEp9YxVL+FR7em7fls2ipEBPLBNgCvGrPuUV/2MfGXaxZ9s3CcnFCvriYjAIBYPi6meZBWDl5GqPjmue8JI49srOcUEJbvaXV0BAeBSGoE0hM6Hjt16mK/q92CWxqD5lyzlowvfM+79hmHnWAGFnpxYGXKOu1Z6RfLFRO9mr+7niCQ/Dw8KQAOEHLuuC9zXPqyysDYZcq42tN14Lci3eQ/Q3tB4QFFOtbGygWzrbJyTX/N+gbxoA+ADvAFpQKSojXdgTrqItSkFIoAMJDvWsrJblwHe0l1iFZNDALtjEd98880DIFdHbe1MeXM3Zrr5FojueuurfqWPKrPyPF1R5MO6XkCnD817gLrr1kmSi00u3dP11h295Ti5yu876RfWr6hWckl/1A/H2pHtAknRIhGZrpEu0js9hmUWRWiONl8Dm/31v/xpEa76AhRXvtSY2iSSxEES/ag+a2KdjG1ncuFESONYh0XEhm5lD+q3tUX2S5oA2n3X2DbWjf9LL710HWv3MBXrHS7rYqDv8OA+il0LMDz55JOHAUz5ZfA8wWwNUH1bBmWZ0mXchIcBHSkYQt/AXp/9tkyG0KCd6QwIYJvR9aS5jEqMcYpYKgQDBxhtSgMmS/4pFjOw5CmDwqSYGu3OOGCjhDaxgTE+y+i4h7yEotWPYdqQrfA6Bkhe87ZZPYA7MLEh3j0lAoh2YoXNT1JYPJXO+AmnVy7WtH71+xtvvHHkK2LZHsZcr92NXY5L4KqxBEzk6Car/gfsNt2ivnJogJfGqHIBR0wrI092gFYyahxEMwKJnUJTm2wiTX6tiUBc8y8ZYAVFFDg7tbM2O1GCM8SJ7Den2gAwlbenjGx+8s5n64XTCJzYGMqhwqQaQwy7+QtMm4eApFQZ0R2gqftihq21dARnuXs9aCYw3b2BoqJY/VnnybL7pUY1DpylWOrKtB4bg1JoiggFpGtHMqvc3XgH5BvL+qmvtQuwToZY6Oq0LumG5MFhr51yxfveNd3Tvcm8sU+2e972ptwAo+ZqMum1653+1M6NlklZ4TBXV3qwMah+UT66srIx0jnA/ZlDG0UDhnvnGIuMyVmujVJ3rCEpLXQ7h7J3DgkSZaNitY9e5gxzyNI9jW11Nf49Er41dr0uCbybBC4Afc2PWyGBFHbKOLAQeMnwBxDs4F/GmaIGdBkcociUrvSIygWSewdoAHCAh2EVJt76UrIZstigDIf82pSz8367JoYwJexxyAw+I7AGoP+lMjhCK2PuEd3ApGOmlnkGwrSd8WGIAI9l0vVXPwEom+kYPZPhzLwz4uSKAXP/AvxkCFxht7C2e+pG7QuIeGACRhObR37J1hFu/ZaRLzQcCx2zmIGu7wzog05oD2YJrPYXwMrgSmMAFLS5OdoLoAb8GWXztLHumr4X+u7/TQXRdywjUBBTWkqCh+fUhljnWNfkJizdfAHKkzXHM9l0j1QSzKETIGojRwX44CTJmRbRaEw3hcSxgfUJQOqegFyfObyNI+BtnvTOUTCfd13vGPZ9ZW0OrP0F9Vt60Doty6bXP0DOGIgSYc5jlutH7Q9A9YCNnJPamDPr7Ha555z75oJ5AYQCeNYlB1CakLWwmzEBbeuQTDZq1necTQ6u9ZV8seiOUDyn9ADC1VUbt70+03/qB+T7XXvrT3JPJvLdpVKZ11K3zK3mg3VTveafSIlIxx4HucD4rI+TE/2/aTKcA07JOgLIAHW6z3ptPjcfatuLL754OFx00IPqlOu+uy2BC0Df7fF9ZHqXEgskBJ5jegJImwPL4ALHC4oZ1hTjboJLmS6oALQJpbIqR9gRABd6ZUQq0+YoLFtldJ8D+LumMKBNawtyMTfCl9XbvRnowq0ZjQxR/Y59Dxz0ql+OCFuDxigwkHKTq4dcAI5zOkptkDfJuVj59V3lYG5qxxpboG9Zb/dg3JbNwiYCFUKq1cGQAajLRAEla9w297w+NEcydB71jfWSgpB8GEDyY+D7vDLN4DZ+RUCahwHNxqQ6l22uDvmvjj7DBPd95TvOTUgbo0v2cuI5Cl23kYZNt5AP7wmE9ak5g031UJLejVX9al4GtIHZ6qpcD/jBWmIlsXnWBLkBXX0OWEhJyVHsdJjeG4tyiGtXc7p6cwqxfEBY9QO2ZI8FBabJqvtrI8dtQX79TF7aY11hWoG1QPPWCWB3fffW9sa6fuSk5BxXRn342c9+dmwoq175z56CKY3C+uMYc5T1ZddIdToBJlli560z7L+10+euM/+Ni42E0oKkN3S9JwJKd9ojBJdFBtIrcx1m7Tc29bPv7AvgiNjEGYAOdDYnqlMEoT6Yz31vzdhPUJlOJKILa6sz4EW2ljQgH7pG28wtuoNTS9efnXLAG5lCHzSGkf3BQwAAIABJREFUtan+5DD95je/OR7zXbuu1yWBd5LABaCvuXErJJCi+9rXvnawfhnRjDHmi8FZJUq5AozLTq1SrHO7MQxr2/VYEkyRULTjmrDVTm3IgFLgGcAMljzcAEwAONDFKCxYWyBXGRkTR6H1uXNrM+KVUb0ZeyHa3e0OiFa/0OgC6GQE5C6jt47EnsLBgGOUMXTJDCBRJvYQ21Q92CRH9QEVjKnUAsx14wHg1j/GVpg248nQCm/LO98HpjQWtTkQzYkB7ro/UB2L2Bhh3QPDQFllyveu7uqq74zosnP7yHgMeH0Xbj7nCFee86bXkQKK1tGwQRQblnw4TeaPzWW1v3YCStXj6YQYPZGFWFQ55NI4rJnkL0KAjQQstJczKZpQ+Vjl6u2YuP4CobUzRry/xiIgZGMi5nBB9Kav1P8FgeZhzjOHAHjEKtYfjpl79ad7cmg8uGUdE46yNJZPfepTT3zkIx851p6Ij8jQn/70p2P+BKJqu3o4w5h4QM66NG+wzJtCRq80hvUh2VT2pjXQcdbuOvuVjWE99x8ba321Bkox6b261iGuHCB/SYUziO83a0cKl3Sz+pAMWpMBzmVzjWl9Sx80f6u/cdlTd2xYJgMPYhF1XOdi01vq6x6/x+F3TWOx89m6OzsrK4PWQZ9joNu8XpvaTPjyyy/fCvt4NeJ2SuAC0LdzXB6rVsX8BB6feuqpQ2HHYMntpBQ3RHgGo2cjTfFTnBmMFG4KH3gT8sdAC4V3HaYzINNnaRs2T2XEMgwBiv5SvBmDjEnX93nZN0zvDqqHhlRW95UyEBtWXbWXAdAXfa5PGS/sEgaxdpzZ5mWXahdmHVMrRN913VsZlQcAdh2jI2+Ts6FPvfcbJqr2AQeY68253hxOwCG51j6GNPAFAGJ5a3vjsseKAUtO48BK1i/51XJBK3s3jW5aAwC9II+syGU3SGK1GO59EmFtAibqHycDoFYewK5Nck+Tn7B97xwUv+9jkYE5gHRBBQApN9icqk3VLaViHS7libg0FwOWmFePja4PgYzWbHmwvWLEA9A5NM7vxgpu6hLgBxTXZmsTQE7WlSGPH8gDjMhOH6SWSGewPoDHPi/7XH2tuS996UvHSRxFHYCp2lq95deXZ//HP/7xcAY4esYzh3lzqDmb1kP9lFrSeqhMoHrnJEfM+GzUjDNkjKxHrLSUkD5X16ZoAKG1fXXDzk/rU1SAg8yJ6p3z4CFR1cFJxqonS49P51Boe9cmi+SaHERv5LVLabKB0bo9EyiuB/7Ji/6jH7Hq9Dz9aa1yymq7azkfybl+lvOeY1hU5ZVXXjl07QL4x8o4X519VwlcAPqaIO+7BDJgzz333MH+pUClNaR8U9jYGKFawOT8GXDBSm+4GBDBzlKojHx1ANoZA0bB8Vn9xoDXrnPIEggErjancRlxCn+P3ooBi8WpTkxihmVBq5SG6g0cBWYyksKumC7sJuMHFEo9ERZeFhhwkV6BhWbUhDvPDLS+NIFqu7AyVhMoqZzaAVAsIAJMMIUY/oy+zVzJuzZKQXCsWJ8x8bUdsyotwO/Ar7I5P4wph6J37cQMd60/zoPxXEZUDvAyydJouj7AxUGQslL9tbG/zQmtDI5c4BVTV337iO7mgXqT7R6jx7lb1lUUIBDDSdKX2gJAC2OX0tJawIgHjgMVOSzN1xy+HJrmRWs29rn3AMfOKWt4wSUnc3OqAZr64sSWsyOqnSIcjROALwIBrCUfj4QX2pc+UErMl7/85SdioUvhWEe19vbgnh6sEYCqnOZGcuBUOzvYHgWyBTj7vrZXLxBr3nlKJMXLae0zAM2JWke1ttNT9IPv6CTpG0B7c80m5+pZ8qF7OYrkSt50a9/bQE2f0p3rcOZINcc5ca6lC4DU7tkUqMpPpogDOfQ5ZFKnOPrSSYDzBc/a2ztHwrxTd+/LlJPtsvP1NV1WJLA1lCPV+dDJ8XpdEjhL4ALQ15x43yUQ+/rVr371MLzOYd2w2wKRBbIYFEB7wWGdAs4YB0wVsLbgI2VceRkAx5nFMMXASfsAirtPGNFT5Wqv3NYUsrApxieDKPxuo0ztqI5C4U4DAPR3cxCQLwwaSIntC8h0XSCfIZVWAGD0vbBybdmQvZAtMI3Fwnhhjjb0WVmBr14AtTIxggAgELCMLZAuNCzHlZOkTXKPmw/OiwY0knkGW9hd/mRAITDFmGLsqrM5Yh4wsCIXQAIwxFhyxAAyIWbh/AywdAosZ30VwgaYGhPnW2POgBogxj29m1se+uI8cak3wElpKkBrc0KOrSiFNdC8X+endlXWPuBngUXg2FnKXSMUX2QoMNHmzfppfVRPaRs26sX8cuCwyMYVg4uBXjaVA9B82keRc7iARPNPWd0naiRdgNPT3GkO7RniXR/L2BMLP/nJTx7rj04A/Dvy7tVXXz1AtChTdUjn4mBbK/pbf+RmJ3POUvPEXK5NzrSvb9XN+ZTWIZqir8bSfJHytI4wlpSjuKlFtcu1O+8XKAPX1jjGnNPhM5BdG3vVR+dyJ1v59V0vcth1HPO+k6qVbOtL4Nt8rLwcH7ns2HRzhZO7UTnMdN+Zc10PPNd38wVwbuxEE7d9tYNDUFvbZ5Esr9clgQtAX3PgVkmgR3XHwMZAOL8U2NFQ4VGGFChl9LHKjNkCQaAWg4uxlVYglIddzijETgXSnLbBEKbYpXxUjrOeGYoNHwKd0ir6LWXt5I3qw3TUf8YDC4gZBOKA6BS5/OkM8TLry6hgh7Cxy36uod1QKIY1+WJGMVqM7gI+BmpD7erDyHMMAO7egWWMJECIWeoajktG1GZSTgnGCugAGPu9es2T+uA3qSCAhE1uDDyWV1t27tU/Bj8WtjKbJ7Wj8eTgYbzICGjlnC1rKq1BPcLmwLkzd2uXh3n0Xv+AqtZLZ6THCseYJr+dq7UDUD5Hc6R9dL2TOQAfD25pDPbYr0Dy3/72t+Pkk2TNQa0eQJFTWn96WctAGRCF7d+5wDm2xtaJNo6VZ95susCmXlkHrb0iPXLBOWCOsPN0x5yFgDFHo7EufaM86DYSAtDphNjq3rHe1ik9wmHdCEb3N09au0C0tID6IDd/2WBg0V4E4I+ewngv21pZ1mR9qD4nX4jC0C8Af/dgcslHuhDiAMgXqQGgzY3KRmY035qnTrMwvtakMpovAWOPHLdZNrmaT80x+yG6FoFh7VgzooEcB+k6HGi6y/WrizYlbcfO+qtdra0Ii+tYu1sFHW5FYy4G+lYMw+PXiJRbhuPpp58+8s1S9IETR3MxFAuaKWMpBZhVoEeIDuBOkWI4sRXLNAAAXYMhzGB5eiDmFCjZjT+ui60WNgTkN99OzqB3LGZGpjBhYMVjgpeVAx4wykLywp8MJLB7BsxAPQDPaJyBG2ZmGUpOBtDNAAHeyc1JHkBS/RMiBurltjLWAB05dQ/mvDoAAIxXZdd/oVwyAPqcKLEhXSCyMTnnrGNBu19ZAJ4HVjDCy7rXBuf+tqmse2prc4ZMyJcxXzBILpUpymFuYcGAbAAa8K0PzZUY0+bKzufAmGhE7eol+mGDpnJql7GWBoBRTI5AdMCnc8gDivVB7nwya+4W0m5zXWt1w/3Sc6SM7Pw1n6QdbO4uxpdsgBiAtO/3XGny5qgBsNawCETX1RYb6TyQJ3k6AaJ11/pN/3SiRHOgcptvAWcMv02LGy3aPQXWx87fysHc2+QrFUHOfH2jB8nEmHC2gHqf1zmwtq1d+fT1XR2iXRzGjQQAvZzancvWwepN68zaWKBduXRR8zW5eiz52UnChEu/svfCaSfIDRG3UrkCrzax9j0w3DtiY3UckmXTM8zJBdTIFg4LJru+5UD21285U83963VJYCVwAehrPrwvEsiItRHpwx/+8AEKCkXHpjkTGTMipIl1A47XKAMOKUsMHeN1BpaMxRqojO453xOTg1VcJtapHvIhGTUAGFjGtmQo9vzjPsd6BVQCRvWRMVsWCnCPhcmA9H7eLMQgLvMrlJ8s5cnqL+aRgXRKBbloB8ZciFfYFAgDdDBhxiA5AcCBDHIEqp1SwugvYMVOAhPCr0CWFJjkgAEW9mf4ls1ujmHwGW1GVp4tRtM5yl2/Jw0wwAGwUhhie21ic6IHZwJLitUWZleGjVA2znEeKm/BtTEVBQiQlFZRqhOAVVkBiuZFILG2kRcwu/IEcDhFC1TVUz8C6a3J3rvHWHRfdQaceyx2gEIqU/ViuNdZ4FRtvq61I1Kw/ZEClFwbu+quTk8I7H8OtXo4xIBxoI1TUvsay5yfxq+5LvfbGEi5CfAVeQpEJ7c9Jaf7HFMp3UOfsOW1h9NkzfTOAawt2m6OcUCkOrmfE4J1JkegcVMxzOfkLw1FmwB3aUaYWQqfbgS8u8+JM+uo0Ln6Zc3TzeaSsWjs9mE2Wx+dSB/VV6k/jcWmrnVtawMLLS/e+tooh7ZsXdpp7ncfp6Pv6B4O5aZmmSfphSKEpfKU1mMOvi9G86r01kngAtC3bkgejwZlsMp7zjBl5GIZUqQ2g2ESGcqU9II5TCoWuc/uxXx2vbD/2zG0/Z7CTkkGGDKgGKyUavd6zDEF3T2MO+MLtGE9emdQsZf1DUOewQqwB56rEyjuPgBaXzOMwr6BJKFY7C2jCqz1uf+Tq9QDKRbYJMw9UIwhwsyQdQYYM1O7GI++W+YaI0sOta3rhZ+xicLVQDzQS14YOUBgcy2lsBgTedc2jmH/FgwmA+C0vgkBKwsQ3tMrsGI2n2HHAhbOewZsgHhsMqDsvbklVYFTZV5oL8clmUt7MR47P4X5zXOMYu2VV27+dZ+NfNq4ThqAVp31HVNf2YHnjnYLrKu/92RXPTm55UG/9dZb99YWMG9OANsLEI2pNppj0my6tra0/jw+mwOU3PdYPiz/ymmdWvNTWomNfMmsl3QS8693ea/Y6PpQvfW3uis/Bjq5YJ/VsykFq2esSQ4NB7v2IwpEZThT2FVOubxvEQqM+4JZcwugxLSKVsnP710UjcPdPaJv3YexXhlXfvdKmUmGq7PowcoE6JNRzkh6ftl18716+76ypaXVVzqSXq7MvpfL3rX6k0xEGujB+oBssVYWLC/A5lwD/nQHEqF5kQ4pGtMcaN6XvgSQPx6W+urlu0ngAtDX/LhxCRQ6Lf+wI6QyJLFo/QF4DAEFuSwrwJwCl78GjGDgAGgMBsYCAwQUdh+2pHQKx9C5LmPiuLkUuaefMTgLmIFPILLPlS/vOUATiAgIVY8zjTMyDELlARQMqI00WBq76+sT4Ka95Kd/jIu2ARwMCmNHPsA7A3x2CIBWm4cAiNrIcAU0sKnC2Mt+kp1NUgzfsnbLHGFRgdL6lEEVzq2N8ibJz4ayjLDziIEMssJSAjx+z1nx2GePagY0azNZae+mVAAdGEJnYHc/wIHZW1mLpqxjwZhjJ6uvuoF/KRnNh/4HrGyUrd/AWN85haL/tQFwFIpPNgHoHubT+kw2XQ9AByjLBS29oY2EzVtzqTZgSjGg5oEyFrwAUtZuddUOuac5l60NTHUAyjF5wCfnWsQFCDXvakeAazcLryNs7iUHueY2UKZDmgulcQSe5OiW6tH/G20yvzmKwOmmFnGOsc+cfc4YnQdAcvh20y2Aqh4MKoBubnsHID2pUwqJdQwQJ2NRFOvAnOKgSQnCRm9OvXVH7lJeOEONo5zx1eXWEx23R+5VlqMxK39TUaRf2RzMUUsemO3usVYAZE6IebgAetPSlIOZdjZ/UdJf/OIXF4C+ccRweyu8APTtHZs727JSFzLUgciMU8zqHsm27DN2B5hL6dppnwJN6QJBGKUNO2MdGSjGRX5nYD5mqTC5dACAM8PjiW6VGVscQ2XzDIUMuLsPgAB6GMGY7uqKfQ4oBPTqC5ZUH5WXAbADHQhQFiYzJQ8QVR9gwrjubwwDmQDKgJZ+CXXW54xsZVQ/QIRN3BQEqRv1Z18LNCpnT6PoWmMnZNrn6rHpD1tuHgAP2DTMmDo5KY5eI1ss2jKEQArWOcCUwxQ4bNxFH2pDgDJDWvuTH0BszgH9tQPDKFLRNXKtjRfnh+OxbHx9wOAvWOM0AIGiJPUNiywMDmwbfxGQs8wbYzLtf0/lq6+YxWQWKPIERE8dFJHA+PXZ/JQugM3T72UpOYHSITgNUqpsRutz7a/ecr0L6QPsydsZxdVZO0VhKk/6QvLXhp1L2hfISx8F3EvTWABdfdXhaZBkWDn1YQH0srScaSDZWgCeOYUAHieoz5ww0aO+oxcrjz5LDsCs7/Wpz/1OXoD2buwke/MNa06/SIPBDnNeRWboqgX1jknk/AWEG8t0LR0nAgHkihak73J6aveev7+AOJ0vJceaMKZLDnCS12kmI+AZ6dD6WUdSpK9+1fb0dnX9+te//o8TVO6skb46dl8SuAD0fYnpuuhhSqCNg7HPdll76IN8VLlojEjKlRHCsDGGQsvYgkCLkDwg6F4GGkgL0AaIAwsAV/2U+pAyjxnPCGdgY58Cvwxh7dswLaXMyGABsdexWx5/Wz1C9gwxZa7dGRFPVRO6xOBgt5JhMqjfmOE+6yOwtyx98mRUgH5sXGWQqfB/7Wf01/AIhff7AjbgcNk1hl6Oqf4DcPWrcQPGhNsrG3CQhuDEktqJmcL4kwFQI7+TAZYDiUGuX7Gbsc522+fUkYt5X75+j5kv1UfI2dPyMHiAkMhFwM9JIU5ySCbr1GGftQdbra+YO2Mgl5bBNx+ayxjgZdow9rW5MjmXC/Sw04HExqecz5zc5nryFEIPvObs1r/zfOBASJcA8gE9zhpQaW1LveCs6U9yC8y2XkrpaD40ToF46V4cB3M22WDF658TeDjaZAEckUHzq74H2Opzfe+71l6OVH0KXKcrPDBEas4ZlJt/0oM4gBwrjoU5zRGj86xb8691Y23WXnOn8rDZwO1GpIB8a0TETt/NESk8oh/WIEfT9d2/855DBuwDrpx4kbRkZxNs+s/6pkdEEYyN3PP0btc2r21ITEbVA0A7ZQS5wJlZQkV0z3qiF+gDDiZHtXu7tjLrc+uuudHYN0eb/z2h8DqR42Eigke3rAtAP7pj98i1PGWUIurougyj832xhIyyjqWMsYSYC4aGIlzw1rWbn5jxEd5j8JxKEDAJLGScHbkEZKaIMxA2L1WuvMyU6RqNDP0awwzG/mFyqisWEyBIUWMal3He/5NHihorg21JLjZBSelYpwNrBZSRAbkmO4a/axcIC9dX98pT6Bbzh50E5LHR9Rf73T1YnWRaW23ylP6xmz6BSWOFMa/MDYvXd+3nZGDEABgOgvER2q2/y0bWJo8YboOclJ09p7eycvieffbZIwc2I991/WXMscgcpfq6RwzWpt1EVnmA4qb8mONkXTmeCth8TebSZZw6QWbJBEhaZ6ZxDOgvWyyCID0GQDOWogGOa+u65FRKC+dsmVFMp3kF0HCaKlc/d65VllQejhTg3WfgTgqI/QQBaExz8gG+Nkd/WVgOoTnS9RjL2lNd56ePbppA16S3AoC9m7PmPCZZWdXXnLL2gUYOVtfRIe4FPDfiBnQDp9UHcCIMjPXZGNQnTo00DH3i1FRn1+UUOMbROrOGOeC9N+/Ti06kobeN++pkkajWUf/ngNikudGXdVS7vzYiLqSCdK89ABxJZ783F0THlFW/kCWbL82eGAcOJ92w4No6w8zXBg+KKY2j3PjrdUngAtDXHLgxCaTUenhBIDJFCIBIIWBMKLKzUcEsbKgSK0EZMm51CqDAhAJ0KWOnbvS/zV7C6CniFHQGI/BRHbEgKVEpDdqK7cYsOrMY0Oj72tT9Md2FAruHgWdcAUL9EI52hi3WL6PSvZ6Khq0G4rHngQkAvWv2hWXp+67HSjIwCzL9hkHUPu03RkKywCGQWjuB8r7rf6xwRqp2a2f3AuZyMgENhr332qSe3hn1ysNsAR2AJ7AIRHSdtA6y9RAfcqm98poDznKDA83SGXrH7AJiyZcBFpbH5AHO3mv/Msd95iA0B5KPJ2NmwPuODJ1TLvdUTqi6ahcHA9O28lz2tzaLnEjDqFwnzfR/cw9gJ5faJ68aOAa6KifZAnm1p/uxnCI4xh+gw0bbBFe7pKj0f06l9A/pXAssOU8cMHKoLaI8HHPt8cRRzoD0nT7XntZt6zd2nkysXVEN/eeAVwcGmu4yj435AkjOMyfCWLnGugWyycTvex09hbFObuSJbTZ2cpStK3NWnj096hSM5n/M/J6Kca4bA26za59zyDz+HIi2XusrXV4703uxvfU1Ftpj5e2xqNwcOic36SfZGQskCsdeOxsH/TNflkUXyeDM14aY9GzXb3/72yOViFN8Ywb0qujWSeAC0LduSO5mg1LKgZmvf/3rx3sGKiUc+AEKMGFnMLZGbxUgwItR6Z1xYHwA2U0ryABmDFOIwryUpxAqoJXhybgGgFOiyw4C/hiY2pZSz1DXNuH3WNCYq0B7ZXUddngNLNBfuSn32pAhiZFxmgjmDdNO+Scz4NlpJsAo4NI1vRgtoGNTJ7BV1Y9Rw3xxXOovALXOCean32tn5Wf4pKgA8gC0/HWGHDCUEgFEmxdAZ4ZeW7o3OTkX23m/QMaymBnoxgaQSg6AReUwsoApxjOZAZPNmepuTMrJLfWj34AQjDuHCpjc/GAO4tkp4QxVR+Vw0pJh3+XAcTiSjfSQ2idNQRpD9wLWjcUy9smo+2tzc7p5miwwjM4Q7jr9NvetzU0BqH3NNawxACbs35qQgiTyAnwC5FKzWiettb4PQKUjcrTN3frV+Clnc7+BfGkS5jpdUL8WaNsoVxn2P/S7FAG/19b6GANd9MxTMJflNVbqNJc2VWYJgcqm1xboA9GswILmBdiNpw2su6aXfOC4YJM5xq0J+cm1z3oTmaBPgVL6SLpJ86l5b75YT5xqeqNyREBqYzJGRIgM0Q31TRpa3+UktWm0sahdAe8AeNf0qi/2LHjKZO2TBkhnkBl9UF8wznQUu0En977jU7nZidqQAxV47kzo2ne9Hm8JXAD68R7/G+t9irPNORmglBl2N+VL6TH4AIuUilWCKUCAIEXXPUCFUDEDzjAx0oxFYMCDE4T8AXPhVzl+jrfy2GjAZMGuDW31w7nKXS8fO8OR8c0ApIixX4AtEI8RFWKuLc75DYCk+DMoGGjGFevic8pfbjQjvbmN2g4EAX2MGQaz64zBGubkuYABwO4dGymsWt97AXC9A8bLAHVN4+ehHsC4McVScpoYOKAJWwxAKhvDKMedY5I8AQvXmkc7Rv0mPaK2O5bLpjoOVgCruhjn+gicCyNjAKUSANXGipEPKANH1Q08YOgqG8gHwpMfR2LzrRt/bCdA1dyuva2B6jJGzd3WpTzj/jcHmgccr+rknDm94uz0ALzJoDC7zbDJXUqRtWsvQu1xGo7+BNR6cEvrwCkNvRtX+fC1I5nUx/pPpphYjiEATS71pXHvXk4UJ6uyOLjyYItCtJY5Dcv+cpbMASwop0NkQ3oUVrrrrA9stnZy6M0NaxaTvaAvmamj79ex7z7pV3QT58M4WL/WBUeke/f/ZLtHazZfkrOH8Wir/nFq+2w+y2u2brtnn3rZGMi3rx9S7uhKDmrX2afC8VsH1f9LqNC71U3vsD1sDQa630Xz0t+l4SXbAPTrr79+Y/bzquh2SuAC0LdzXO5cq9p89ZnPfOZQkhnRlN4Ch2VcsIuAcL8Bwynazb0DtKRuAIzuZRQ89CIlb2OK9AsMTso2pSptojI29w1wxCp1fYYFYwW89Xv3VWd19X9GdxkeYLX3ZZKAZyBbKDMjVHukBmDwgKM1FAwnY4wllqLBQGLCAWj9X/C5DNoaHAwPJwYoYrg3rL3sYWXX3/42tYTh6nvHktWuDTfLl+29uVNZC4IBBEDLZknj0H3JNxkGABh6dWPmMGe1r/4Ellwj7aHPld89ld/3rjHnOCpSIpKfuY/ptElUpCQwBTAHGjY/t3JFBsgIgKt+czFQ0ecFVELZ9ak22BQrskI2ybVc8Fi2mF/g31hxRq2d2se53HQPbGuydJRccg+UC+sD5wB04KQNfLHQQFvgu7N327hVexzJhuUUiWmNGScpPYAPEMr5bhw4A/QHJ6J7pJ1I+6nP9TMAFQNZJIkzvEyndYPRXJ1WGdb0rqNdxwC4d+sT86s8YwA800PKokM4uXSiCI7TfzhF+qBczsUaIfdWNmekyEIRgv7WUQU6K1d0Y0mGPflIG8ka0K2exqGxbI0oC3PdfDWuzamu6a/rd12zHdrEEbCWgHx6i5NpjpBt11e3B+7kNLz22mv3InF3zmBfHbovCVwA+r7EdF30v0ggRd2T9z73uc8dwCdQGIDO4FBwgFCfsQFA4Rokyl140W820TH0QDhWUw5dxiOl7uxgrG11MbCBK+AoMLMAM+WM/aHAAwZ7MkHgxW59m2faQINlAu6FRoFQTBVWMfnEwkgLYQRqA7lR+AzRGkPlMA4MK4DdO3DdGPXHqcHMAbCV0W+M+oZru4bRBzqXDV9jl1yF65XVtb2cXOD33oHo6vN9oAlzhX2Xp9l1jQVjWrkBO+ORDGwcZCSNB8AqFzgZVL/cd/LEoAPXzbHaoTwAuuu6p3Hst2QTeAwUSg/xlMnaD4QEIIFoDKjxwV5iy42h/FXgBltdud1jY1+fbewKBAakHRcmNSYA3UMjOgNZTn8ys5akfZi31p7xkTdqzDiLwvkB6uTQ5+61UTJg6imI5rfj637+858fxwsmL4wphtdZ7rWrceieyk8WQGHyS1bAvFC+9CEOEPl1nw1kQFbzrvSN1nJACgu9TqNrK5cTifGsT/QM2dQurDEnxzu2mZO8pAAdCXA2PvZycNxEafa+6uPwYdy7HhjndNFzZ0fZWHZduqkc5AC0yJz1ynnFdovsNX6106km5GUOcWz63D3SNOgNmx3tzeh+kRMbrrURWEaQU2qvAAAgAElEQVS+cLA5A3QVWXLayJ/9QQ6Yq+2HaJ40H3Pq2LH/xUZe9z6aErgA9KM5bo9UqzM2AejCnylEuXN76gYAfVaogBgGB7tAAIz4ma32ufsxB4WHU+gMzSrMFLfQLZa0dmfUAdeU5jLHyxYD/gv6Urg2nwjxM6L1Z8O2m5uHvUtxZ6SSl1QX/SYnDIncaI4DOQG6DFP3LwNXHV2D6dw+VTYAApBpPyDnXuUCwcYrIAMEdi1QwPAzZoAEQIyVl1tLroDjgpbKwrJ1XbLKSQuo1g4MdMYXgybMn9yTWddwqhyhB1g0dvIzk9ey8sLgAEJlYamBMuBeHz04qHqkdTTn6lP1iHrUHgA5+QfgtB8TLcUF4AQuKwsj3nsORX0GoNcRCkjLTa285lxH+sVCOymn6+tPbWtNdP0CZexq5QOetVcfRI44Nk5aAJwA2VK8nBEvdSa278UXXzxY6NqWHDld1jcmuvHkzG3Ob45C98kVF8UClDnDtbP/pQwtQ9z31VM0yYkc1huQZjyUZ90p1/ppfOTnN5ZAW23nbK2jTM+Z64iEjUA1PqI96uWUaV/zSQRI37YPq9+sYeuAzOm6dLnNtI1nbalMDm5lIRMqK5lHBlhvOSPS6mwcRQSIiOTwNObNXU6HedV75VZPbfH0UDJMD3AiVm6iNutY0CddnwOmj5UPiHdN7SpK0vzv++al4ywfKaN8NfahSOAC0A9FjFch7yaBjgArPJvC241KG5qknBkKua4Um9+xgGtAMZyMypkdjXVOWWf4hb6xLwyu0K2d1QEZj6IF7oHc2t11Nutt7m7lAwVyAgMRmBk5xSsvrDkWiBE7549KWwA6MdaYTUof27ag2T21lSOwv2OalpFjzBhQxk66AOO9Tg2GbVlHIBAwYeRd0/eAh/Ew7gBOMiRbYHENOodCakhjEzvk5AgpPOYVOfQ7tgywqHwnpWAP5djW9zW29QFQ3XO/5Vwbo8oUMpfKYDy7TzpK98mdrz2MthxjwNhc5PAsgMN8m1f1RV19xxkD7Gu/ja6VH2CJhZbnGoipntZQ67g0hlhYYXApTDZlVd/+bWSF04A15MRqS8w7ZzvHpbkTiC9c3l/AHmMI+JkPCzIB9uZ6Y72bbkWaNtKFLa5MDpJ2izhhTqUZmVNSf7oOEOT401eVb4w4G9Za7Rb1aG5gSjk5HFDrZue/a+k88iSb1afaBLhzygBl0awFmBulMtetieZFTmqb6RojTiD2uHubi82V1k/1S+Ex586ypFM2HaX1KYe+OvpNGor1DPiK1knjopuWWLBeAWgy6prGqX6t08DpNw9EiPr8ox/96OjT9Xo8JXAB6Mdz3G+k10DZF7/4xQO8MprCq8uQUXDLoK2BOzM9C54WQAuFMzopaDl3sQbSMVLCQuvy87CqGZgFvwDTpgsE0AIa9YVhdU4otrT6lrkUcmYIAWYsKAXNkNU+6S5OMdg8yzUKNqYBXGusGUFGluMCfDEk0jYAgjU+mCx5rjYaShFYJ4BR712UoTqwyQtAAQvg3D0YasDTU/04BwCzPpElRrh6nWBSPzCK0gwywNUV6AP8linnaDGkRRKMLydhgQ7AtmDcXN7xBmKcPpPczhvrADNzFXhedpPTgWXlDJGLtVXd8lBdI8XB2PRe2THRNm8FROon5rp75Sj3tEKnkTgpJibSmdiNlXOVsaLajmnFBJN/5VRXbW2/xKc//elj3daf5NPjw3/3u98dGwrXmTaHhdux00Ay8GPtAWb0xDLnZKoMMgTY6nNRLE5e7/WvuSFVgbPcvLGOe6+/1ne/ydUFopND8pMfbo02r52YYd0sO2odri4RJalttT0ZiBYkp8bHnKq9nLJNOQHS1dVc1O/Kqy/S8UrjSBdK8UqOnO/qdYJM9SYHm/5qS3O9uWK+LEHC6Qe8neZSe5sbnNR1TLvGcZTWYuXQgWeGfR0M6VbmsXm20ZqukX6S7DrSjqN+I0b1quRWSeAC0LdqOO5WY1KyKbk2D2acKTdAtd4uCwqsLJBxjd+wQgugAe2uAQJ9V/0B2VgDG1CwmpizFK6jsaR7AIoZjm0D1i1jD0B37R5thVXpSWo2JwG4DNOCaZuKlkFTJ6Ducbwrs2UhhefJCSjGqK0xAAwYxAwQhpyTAPwJx9cnILbf6r9QOSAKRAPe/Z6MK7Ny9tg1LD7nQdoDpwYb1HhiBDlkwMAyg0Cq76rTaQHSVAAKThUwx0CKYGC5gHppFRl54ABTVluA/cbxDMY5MrVBPbUDeE1WGF5g0PGHnIHasaCOk+RcaKwlMLhh69onZQkAk0ZRe/ttIwSlbQSGWw/9BqAl14Bzf4FIDxSS0x1jjbmr/bGO0paMG6BmzQO5wGPAqrVU+UWt+r97kl2ncbz88stPvPHGG8cYVAbWdnVD7UyOfluA1G+bfmO8heiT1a6DxkiedgRAzHsnCVW2zZ/V5Xi22POAtNQdm4rloFe23N1NjalNjs3sWmvAvBWRqC/WmHluLwDdZyxzgjl8nFTWpTZyko0/B8Rcpgc4FV1XXzmNyUo0Iz0YiEwmUmPWeZDGlnzq654sJNJnjwoH2dqkq9N/2Y/0YW3ykB/rovYni3Q5fS6djJ6rb0se0HH0Hz0mQrfWGAivLJvCm+Ox73/729+uB6vcLehy3725APR9i+q68L1KIMPi3NSUnt3xKagUEjAMFC5TsIwJg4tlofiAUGCR8qcQM1gZETv0+17ID7NFmdcmQCnArS7GGtNZ3Sno7rMhJmWeAQBs1qAGNDAk2EL5q4z55lYzdtoJBNppzkHAoKfQKf4FTsvYnwHYhmirx2f3LOjQFw+/EU610RLTZJNaZRmXyuMsYZNswGuslsFlqIWJpWJ0nXQLYFtqgzHC1HIWumfBGRZyAbQNZ+bcsnAAFePdfVJIgMF1ZIxjdQKcHKUFe5g7ucyb5sIZqh3SH+qX1A5zHlCq3M1LxxA2X6RoLDBe4LhpE9WLna/MNg4GiDDPGNHqzyEMRAZwl/Xr+kL5e4RjLHJO63l+1T+yAWhEgGp7a6m5Zr7VptobsO/YsL/+9a/3Nucla3UCx8swc1o3EmCeOQ7NOMqxtVY4maIXre/64xiz5BIIrn7OIadbG+qPfGbpDK4B6rC+AHnl+W4jQhx5elM7rf/myerF/pdOUl/oxL5Lxs0xc2KdO4CUrjdnWwPLvNMR3Zsu8BTPZLJOQP1v7SS75k91J5f0Z5sPmx82kXYdkqP+cGRrq9NrklNl7hpBuHC6a4/0ur7j2HLG6J1kxLYA7qIFux53zfV/cyHwHGnSeJiX79U+Xtc/+hK4APSjP4a3tgcB107eSImlNFNqe8oDAMSorqLC7GGJdLKysC97PxDQdSn7DSP3v3AfYJ7it5krpbxgG9MIkAtxM4wBBo9HDmynSFP+8i27PwUbSNsd7wBWMujF6K+xypBjf+pfhmOPc2IoMyAASPVifjJ4C94wz2eHpGsqHxACXNfQJpPGMOYoA0hmHoCjTkYIu4P17H6AWh8z4NqNrcW8Gus+M+7GGksr5C0lgPMEPGBbsWPaCExWLoMt9WcZc8YVW9hcMqf6zpzbNA7MJQNt/JTbtWeQUjswpdhsoHjndb9ttMK4WTOcH8yrFBi5/FjndTKA+q5t7hvzro19xlDHKm5qUHMgAN0GOgyvs3eth9ph70Dz35peR2XXsLbop1MuuheYq66Y57feeusA+OtwctDMZaz9sqVkD3TahGat1LbK4RwBz9YogNZ9AUCsbffUFvIDeDm/IjQb1TGvbIDDpKcbEQytC0yzsa9f3bNRjOTcdSJp1spGaqwT+f3NfUfwmc8cbwSAe+oPGdVHcjSmXd+9omTNF49Z35z79K+n+KUX60P3pEdE30SF0jdd3zV0nUhI+toRo6vnpc3U/9q4KUrrSNPnnI79zN7Q0Wtvlljo/+oLRKf7+yu1qPz8ZfFvrVG+GvZQJXAB6IcqzqswEkghZXC/8IUv3NtwFwhi/JZtZlBXUTGeQFW/yY8DBinAFDkD030UXMBvWZkMBkYsYJCy98jeFHfKMKPEsAA+AVgMdO0PZHR/dXoYRcat7wBxT5Pb3NsFvBmHXrUHG1R9m+pR3zMaQHTtAIzcgzHBmjL+ZLkyWqCOQcLCALEZKxvmFgj1fUbR0+EwPMAfhozhZ7Drn/LkXtYnjKX7vQPhyUI4vbbqt3kBpACS2GKh6fqfvLCAwuKVWXuAiO7HBAuH99lxh9hi42/+7D2Yb5srsYQL0OofsN84BGTOABr7vEzfgneOkTmlDa5v7IGbPf0E+ynNxVqSJ46V7Z2T25zrSYvOHe9eaQyBIKyzc5mTHQdAqg72WH21F7gDeK3J5MrxbO1gGOtPbSnXtFB5a48O4fSJbnCu1Gf92rgoktD497epZPRRZcrl1cbaINJivWJ36Z7mZeUB0+YCB4fDJRqym+CkitjQKh3LPEr20sQwo9XTeLRecnhKb7AWyJmsu1/uv5QJaRz9dgbrADT5mnfyxgFVTkryldLWuiZvc16eOBBd+fW5NqcLrG2nHrU2OaPmZnJMVzfvAtE2B9sg3nh0LQeSTOWVG1M2hL7UR+vaWkI8cKLoS3O88QhEF2n505/+dLDQHnZ1oYDHRwIXgH58xvpGe5oyLNRbziQG1bFCwB2wtykFWFnh9hQXYOA64ImhXGYkRerEjcAtFqVrbQxLaabsCjt6QEmsmjxmyhILkhIGVlLeNlhhZjPGQoBYCY8+xnxuCF7+r/D85hZjbAHbDEZ/DM05/UW71AOUVTYmcxntJkG/CTtjkYSNnakbSIptDMhkVDJeXSOSkKHcJ4xhfpMzw4nxq6yPfvSjTzz99NOHkfvFL37xxK9//et7+dH6IKWH3JdJW/k1j3oZJ+DAGGRUMd0ZZyxpY961/c5IkxGwV9ulNTRf+tMuDB8wZUGZn/0ufN14AFN9n9w4BOvcYLwA0ORvDDcFwToAEhsX7K1x4Yh2DWYUI2szHwaTQ2FNYeWAuMa2vGMAuvo6vqsUhuZ24LoHnMQiVka/A16ctl3XO8YAWe3laMmxDxTar4D1bO7F8MU+t/44OsaB84Rl39QVDK3NvnJtay8gDqSRu4gT/dJ1C4SNbWXYBIcd9nj0vt8Ujspu3joDu8+1t3EB4oBx4woIdx2wJtrUb+ma2lW56STOU99hvze6YZ9Bcz9dV5kc397lnNOZ3QtI0tXWNJBvXJNvzk0bCjlVC36ru3oDnNVTHcnCI8GrK9k5Y1v0CuCtLLqnvjr1o7KaM5XvWtEYctlTZ4wjnUjHqG+dUbKrz6IQlW2dNWezMY1J6+H3v//9PVt1o8b2qux9k8AFoN830d/titts01+KKXYiZSk0CXCQwCrJ9fwXKPu+93OeXtcto50Bdk6r7zGaGakUY21K4WdoHOGVQcFk1DZGg6HGPmcsUqSe4gY81g65cRmL7lcGxkN7hAwp9JUFJc04ehqXfE8ATE51ZQOUjB9WTn8xVz4DYo0P+WcMk0WOTw8LqH9YH49SluIg1xfgXGYRQBISDrB+6lOfeuL//u//jna+9NJLT/zkJz855gRWtrqXBVy2EusjfxpL3XtgB/gCKrGXwIkjBxvzXlJ8OGkb7eh36SPAQuPhGDSArPZJ6andmCqga8EddosR7hrsJ7AkjG4u77zZOVKb/XGy5HiSmfmTXADonW+YOuNd24Hw2u1EDKlK2LvAc05j5QZ8As/l5nfvAgzML7Z1AaG2rRPBmUvGzqPOKZViYpOaI9A2iqUc8886Mr/N035vfVduv9VPKUQLEoFv1ySLvY6TgNW1R0BesUdUd133mgfJQp6zdA1zhvNS3cZMPVKO5GAna/3PkeleBAWgV384jRxIDqgITAC6sfQIc86edQiMm88ApzqQIV2PkBCVsB9i05Y4roHdgDL5tAkv3VKfalvt6k8axzpD5mh6I93de+1L50rRMy6IAacYOfXE/NjohT7qC+BsXVtDdCr7Rd83B5qbPeynMq7X4yOBC0A/PmN9Iz3FOjz11FNPfOhDH7r3VDhn3QKVmDBhR8oJcBVW9Dsw7Z2C733Zz8pNoaaoU8Qb1uzaFJzjl2wAypA4ck5OsHYCgwxVeX69bDgEolLcGSNl9f8y5yl/G2MqS5sXLFPgC6YDWrUz4+u8UTKoH3INyQMIZTCBrGVNMUu1PdAijaE2Ztza+PmRj3zkMGj//Oc/D+bPw1zqg7FasAiE147aB9AwuD0c48tf/vLBQnWawi9/+cvDcGJ3ux84Z8D2t8rE2AFkgKP0HQC6OrFtXdt10mAA1cqurxk/ec7kAmQB95UB2JgHjW31MMQcOxscMYBkZZyx5o0rcKDvyQ4jCNQBTNpdH2svtnVZU+BHuok264c53WesajIQxu87DgKnzWbZ5p/j2qo7xwpQqm21U70L0Bs3MlrnxDrvPmlXlbunQ9Qe6Qmb42+eKI/TuGNh/GMru752eIKifQk2SCaX6sJkt7YxntXfGqsOjtTO7VK/YiFb96I39idg763N5mB/cp05gn1ujYt82LBaOemR2i2lqLZyhpOXlAU6hT7CdvfO4SenZCE9S6oZpxEAtLaX0Ng0ht3sCECbK/XLOcwcXFGi+lbdNnFKyXCqT/rBUzjpXvOX/uy9CFg6qfIdacexrGzrKHmfn3yLoSfHd2LsRac4wPS5+/q+9kbYJNuiJM232nS9Hg8JXAD68RjnG+tlSieFHwCLBU7RyX2mgJZxppQpK4AXswlMpRABggWYQqGb++rJar0zKABsit0TtDIOGcCYNY96xjwBnAxIRjSFHfMhVzOgzoDVpvqLgareylggm2KVL5gs6lNlOe6r7ypvWQyncGDhMJ/Jov+lDFQ/0EYm9QWLuiwg8NZv1Q/ABSIyqDk//VVOT38LRGfkHZdWv3a8GDgylqMLAHd9cglEd75vgDxjwxlhrGvXhp7VwfADaPJm9WlzpTkQQBkwJ/ohJ7K6Aj4cp2TP8DVvNh0AOAQyMGvAOadiUz6EtkUeKs+49v86jtVrXJuPABcWGvhvfMxzjskyktaFOYtVBACWKSfrzVfGymJde7dWSneSFiLU3/hWJqeiPpjvy8BjTGsfcNN95m7tTGfUbuNf3yurz4E1Dov1uXPYGC+rL5e/jYf7pLjWWuu9lKLmgo2A/d+41A6pEZh4dWFvAfXaXYpaaQn2W1Qvp7U5h1DYNgLkHITC/8Bg/auNgUzgDLu9YDZZLnNtXtADmwucDLu3fgRUbc4LzLYG7KewXq2rXeccQPVKLzLPbWR0HChnoe9t8qvcrrcHoble2wKdHtzTfJQaZ45LyUAWtHZ2Q6F5Lh0o2TnNoz54SmFtYlfoWWuMM2hsRbu0eZ1AET/6u9NFGrNk++qrr97TazdmdK+K3jcJXAD6fRP93aw4ZRbznFJJMWOAGNRloAEFkjiHdxdMY/jkcu692Emh4EBgSnSvxdyk4FO+gbfamhKvrbupR7gSoE25yl3M6Mkh7F6scW2I9bZRDmgBKLCVck+dRlK/Ur79Ls+1vgGPya36a3Nh831kLiYRgMNoCQUDOICTsDbGsHp2M1TXJbPGL7Bb/wPPcmGBLsZElABoYEw3faQ6kll9rNyPf/zjByPUgzFyRrCwDP+GVisfoAKytXlD6dJQujeZNJabzynVA5sPOIkWAG8cHvnRy4BXRuUvo4r9xdzuxslNBVinzDzGdgMHcqBre99ZC80TG0kbj8CdvGygTLsX0AL7AICIj3lmQ2p9P9dnnPteuDyQlzOMJa2vUkvqX/d0rc21nKjebehKhuZb47gAk4PR+CU7J9VYt4Aop9Bc55RzTpvbmGDRDvnB1WkNdE3gkbMUgK2s2te6xiI3Lslqndr6WDub008++eSxV8DRl3TZstqceGANMK2c1kLgsTGuz5Vb/Y1xbUynYLcx3yI8WHnsuO85nOqTxiJiI4e8uup/c0BErPbTad1Ph1rryA/sPUC6DjzHp2tEmbpPCoZcZydypNNKB4okECkgg2THsRI1aa441q6xte7Zge51BnZ9bPySc/OXM2c8sc82MlYXR4UcrX1yoQc4LdWnvT/72c+OfOjr9XhI4ALQj8c431gvU7ieIpaiSYEytJQoVhmw07gzCw0kbRgcIHVv92ALMAJO05DPTEky8kKmDG3KT3oAI5QSBV6dK4oBDKBneGz4qk0ZvOpd1oTB6/e+x9YBhZhMxguA1l/KPFDg2CebqIAeTNOy15UDQDFslVnfUvpYWuMiCtDv9SlQ0F9GKgYvAM1wrlFh0Gwg0791kgBiDHTAPMOakelPKHjZNXJj6AHEZf4WIJItIOEoLHME0K0uJ3Mke6FioBXIDFA0H4BPfVae/pHJggjtwkI2tpXFcBsbrGafux/7HTuH0a8e5zEDrvJHsb2MevcIi7tWG5L3gkfAONBg7Bp7QF+6SG3nvAVw/v73vx/tSS610zq2TpsvAVGMoFQTjlXXyyftu8recTTve6/N5IuNto6q+8zABj6liQVsmwONaxtWA05v95IH3LXJbyMJnixY+wDP2ts49V6fu79IW4x2+oD8OE+AnbXKwRGVEF3KmXdkYPKpPRwox6U51m/z3zHzy3Iv+AM+a+/mJXMKRBRsujUH6J3eRUuMNeJCGo01SdfSLev4i5JwcqrP8Z/k27xpA2LlVadTLs7lVn/3VFb3OPUDK+yYPgBa+fa8GEOsPIdBVEDfFzTTC/Wtfq8j0/2iFjk7r7zyyhFh4wDemOG9KnpfJHAB6PdF7Hez0pR+yrGzn1P0gb4AdK/NYwM4ML2U/qZzrNGs3A17AzbYPDmNQqx22gMUKWXgWU5j93rASqCR0Vuwm7LEWNeX2nTefFPZzhVOkeonoKRvGSfKWk4mwLmAeRlYyrx6ARkAut9qK+OOrSXTygROGD8GkRPS5wV2yS/D9slPfvIABm3wKSTZOycFQ9h9Ug/8hvFapg3bFtvUptKAeX3MWPZQDEcCMoxrnJRPDgsWgbbqYviNnaeUMfbdl8yFlTF3AejdWAaISBViMBlQDk59WtbPuCYTjkoy6TPHDGCujf1mY1plyxetfhvDgP5AQmV2j6PHOEu7Jvqu3zHkQFvlNHe1i7MmTUN7us+8MH6VX19rX+344x//eDCFWF4sMPAOEJrPGEGsd3IC6s1bfXAPWSYvESjy5wR4aJF1zQER1WldNweS2U9/+tNjjr3TK5nZM1EbAKv0GGaxNidDj4h2RGBrpTndplv1mQOiF9VLT3EeRKG6trKw0PVZdIvTXN8Dg/L15UcnU5uKF/jqZ/dxjmwolLZQvdZC323aiSiKNb0kBta2/nC+9U8qkDVjbMhsndfqkKJSfyqv+Zie4UjWP+lV64D0P+epMZELTRaV2/yoPaIg9KcnGXKi2aXaXP1L9GyKh3lcO6W/LJHgiMHmQX3ooT/pt+t19yVwAei7P8Y31sOMUUqkTWgp0AxDf9iBNaTL3gGvjDgFDSR2n13WjFyKrFeK0rmu3lP+ywQCfSlcTw+rrjZ/ePwuo1a7GZQMjc1UDLqd65v6YEOOTWzaTdmnmBl/4L82AXaUMoZqgTalHkgAUOTzAtBC7hyTzUWWK72grzKTz8oJ2Kx/5Yd2Ckfn7gJN8o4x9Db0cHS6v/+l6ogm6G/tCKj0WPfGMkDWwzEK2274dA0z5tlRepwL49nvjVFzwF/1BH4YUDmuAFsGPScqUOHIQbnyzZ/u1xeMM+dn2TUO0jmyoM3JlvPQtU6yqCxnQJvLsY+1Cwi2ZyAZA4XJ3zGL2lNbpQxVlw2M5pWFbz5wUmqz8QOgzb3mcu0w341f8mouFDVIfuZefQCC1du7NQ+QWY+b427ec5Aqx+/1Ue4vwCRVRhSlzxwBv1V3czjwWxmd9vJuANo41u8YxHRYbeheGwT7DqBtnJq71dN8aZ2UwtG9jauTNzgjxqD+b6oTB1TucOU2Zz74wQ8eqSXVEeOfvJOLJ6ruxleA1rwkx+rkpNeOzZPvmj7bCwDwIwo42c0rx9yddemuDxFAqR5IAfV4BHd6VzSFM2icujY9WyqLOZEsOYzrIC9Ab21UZmW3ZnpVpvS9PtsgzGnwRFdRGTqrcasdWz6AzTHvvXXGPtHrHILsSf//61//Oo7pvF53XwIXgL77Y3xjPUzxxzBmeOx+FqKnbICSZXqBJgCbd79sJMDKoGOluieDKmzrQSiYE8bcJsAUJ1anTX9y17qua2xEEtKV7oHRyVDaYFYfaleKntKm7Bd0YfT0B5MptN0AYawYRXm7wr2MVgYjmdbO+o6NxGim4DkD1bOb4RjYfu83MgL4u7ZwdLnKgd3O+Q1Ex/KQ9zkczfnBgAPqlS2dRUpARvGZZ545jFzftUHR+dYAF1kJfytHHmf1AVDG1twQgfAEyD4DoWTmOMXq6b7axPFyHwCCZc4IA+1YV2Of7DguCx6WWcXGrUMI1Nae8sExaEBk7QNksaK1ddvsJBinEAAtcotFQ+qPTV+V37iISgDd1VU9OR/Yb7KvX823N9988z9y1zmFzvXlFEtN2lQiDhuwZ+w4RXSA9efEj+Qsh1rKEAcECDXnzG8PN6r+559//r+ygUAjJjFQXJ31v3ZICaq8vve0vfrk6YzV2f2AvLnTNfQap5LzbM00Byq38QyMV1brovVRClXty5lIX3WNIxWTDfmZW5xv+dTWuPE2R60zYLr6cmbtDxD1aG3Qb1jmJTromDP5QS/ZAMvxcPQc0Nl8o8dqM/nVD9EbURNzp7KxwenDxqN3zlProTW7zv0y4oFoURlRLXr2vFatoepDMgDadF91SQfMyY2BLhf6et19CVwA+u6P8Y31sB3pAaReKSlPjKJ4zgzl5rf1m7xTSl5KBwO3YVFArt8qJzYx0BeQlfvX/SnGwIN0EmH1QFyGyiaqZbalNaTQu889wr2UavU4XgpDzpDUvmWEgBwcsP4AACAASURBVIq+S+ECYgsUhbcxbvKbM37YkAycDY2UOqXf9cplEJYNJz9hUgy5NtSHcpQz4hmEUixiwDKumFUggINgcjFEGOgN32MVa8vHPvaxY9Nm///lL385yq5PmB3lASCMlTB9ZQUgjP8auMbDDvxNK5G+g+0TtgYQgVKbD7u3/jCQO9c4PZg3nzk+jLv+a/ey0ULGWL8AtBSP+g90AUjawvGq/8C+XFJ5/NKOrAHy5MRw8LRXhML8DDAB05ysPrcWAnOxonJV9bF1S1acj8ZNXcCQzY/0AWePA9I666+X84lr5x43Z/1wsoEk4Kp7cwJt8P3e9753MJv3+5LCZC2KCvQ9RtbjpJNp7SzqFrhtTLTLeDcO9Jo1nFw4SNu/xiJAXl3pz5zX1kivvrMuRY44W1tX13K++x9RAUBzNoD65B34dKpFaQ6BXRsnW0+BwtqFEZaHTT+vzpN2QxeZV7uRD/vriL50jciPHPN0NidVKh4SxrysL+nCAHTt714Oj3t2XtaW+ta1ADcHJFmZ95Wztsb6M4foXbq1/ieT+hPB0vz4wx/+cO+M9Pude9d1j54ELgD96I3ZrWxxyiTm8rOf/exh8FJSzooVzty0hZSfdAAgCFtCmVHMlCAGlxF1v6OPsECYMOwgIOwIp+7LKAS4AYiUp/pSmM5erg+1n2K2galrMYAp6wySdmPTKhsDvGF0KQnAbu1dxrZyAMfa7vg4oXcPTljQxRBnuPSfkc5IAjspeqcIMOxYv9rVA08CuI1Jj6gt/M3gYWKrSz2cBGOBNWXkVqb1K3Zvyy99ofIrB9gAEICR2l95TkOpDqk7vWMLPcJ9wb05lxw9Ori2dy3DbeyShzH1nTQRbGrfc06Ex4332cB3bW3DBtbHrgFamlt7OoDojHQU88q8r74AQ/IHgOSS9u4oteoDvoHTZQjVA2BJL6n/jlQE/DmW1RsjWng6wCJFAKgHJvpc/wBo4f/mlvO1jes6H9UniqJd2NB+w0YCtuZL5WJ+yaZj5WJsK+8HP/jBf2WgV6Em++ZnewBqe+PTK/l6QFP98zj6+htoCrSnT2pnL06v9bGRm8ZCfn/X2dhWWdKIAtAB/9Zf3+cQRFAEpOU2y7MXodg5uw50bdjUmdoiQoJcwBRXn1Nf+i15eMS2jZXOIhdhsvb1UcRClKe6klnzpqhW/ar/Hg5T+fW7+WCNp6utx015sg6rUz02E9LVyQrYX9tR+fWtP8RI35m7ALT0QPPUBkOguu/pNzLvt+SSDeq7dE3n3VfP9bq7ErgA9N0d2xvtWYC0R/32h6GRv6khDLfw4ZkdpewAau/YSAoM2JSXa2OfzUUbUpfrZxd6ZQLcWGOAtd+qKwWaUpYvl6GSL+seu8TPD+PAotUGBgbIwPTanIXZOKdHAGS1a5k24M3DJaTHLDtLuXuvDHmZgAnW7swi97n89Ri1wH/MaDIA4DPCDBhwrsw1VNIFtD/5YU1juJNlBvT1118/GG6nMQCFy+wAncCqDYALSOo/Q79Pk6y9yUj6h4dYAIyBLCcQ1K/67EEPZMMxqS/SELBr5jNwWn1dX9vOUYb6AUybI1IQ5Ki6H/gUGq5t8mA5L5habHXvcoY5SxvBwNqvo1ifpC3VF6y9eQusVk5jFPgpPJ3T45QBzrG53WcMe+NSvQEaJ57UbnnoyhDVME4YVbn+tZMjuuC0djburcHa2PjWP8dS9vmFF154T+fyGrsiabVb3+WgRxI0Z5JHGyrTdc5TDuA6/g7oBy45ySJTtQ07K0oGSHPa7G2gH6SqSW9xegj9KBIAAJ4jJ+Yt59xc0kf7PejP2ljZrYvWVf3e/QXrlNELZwfCOqovAdccsAB0ZTd+zoR2nCCHIr2zpEIyokc2UlkfKqv0E0/FrK3aiy2mrzitzt0GoOn+XV/0czKwJugjOppub172vz0y3fOrX/3qP84gv1GDfFV2IxK4APSNiPnuVxJjE/BKIe7RQgvklqlbBcQIC38LDQoH9j1w1XcpUpuTMipOU2C8KMuUsfNubTjCJmdkGTegh/Hv2piYWITur08e0Q1kZEhipJwAsiFR7A+l2vs6DeeQN5YK04gtAkr8Tskvwy9vMAMlTH92QBhqMt/wOlkZpwBCG5kyQDGOycDxYHaqM2wAJKDVZ4ylNutDQCcZtkGxccoJqHxsZuNZWxjv7pfbXJlSQ/TBZ/MhUJERbjwY8cZx5VOdQEllAiLukcrRZ6Cu6+q/lAeAwHguMFrg0nwgL+MBQDce5gTgugxhdYlOSHMCFs0dIFM7sPLypDlpQOm2W1i/dp1TfdZJ6jrj0fcdZ1j6hlxZ4IO89bO2YJMb6/RC6y3Hyfm9ldHf1i/H2fzk9FpH61BjN52iIsrU97GArc8HAdA0dYyyzYGB5MYpoB5IzmHv5ei12tt3rRupJ7VDvnnt3rXMSTfGHPbWQs6JPQp0irSL6hF5cZbyjrd6up8ukV7gN3NvdYyUD6lUtbWxaHzIGVHQuz6unrFekos5hOnGgDceOcwB6GTKyRA9cSwoQMwxEMUA3oFY+kZ6iLO00wP9VS7dRF9UtgeriLwhAYDhza039zbClnwWXEsDqV2cxeZ9J8B4euzdRwCPZw8vAP14jvtD7/Vzzz13AMqMXqAL65lSES4EkICgZa1SUAuql93oug0TppwYEmeK2uCCTWakGOGMSgCqV4o146hOBks7U6Ap+QxIhnkZNGA/BR0oSLljOfqfsXs7UMl4MazLqHMWah/msHYwIuoQmq9fmH59XHDIuC34ruwFgvV/00i6pwhCecqBkPL49uEt1aMP0jnWcAqBVo80DOC98SnUHQNdGwILHfmEhdx0B0AUsMVoLnOOiU6WHgaxZxq7xzwIHNgMCUA6xQIL3Wft3pQEc5nDANjor7Gpr+ZtMsiwr3FmeDmEQE6ysTYAELnuFiqG3+ki5iHw07sHOzgRofKrk6wYeg7qstfAg7Qg83c3dcmVFZXg8FYOVhD4AvBrU2uttdI6kjLQWPSQHps6a3/jLtWj8qQS7DpYINP8yHnu2mTtJJPykRvTZPijH/3oYIof5JWz9/nPf/5wGrStOZwjkIz7LsBb+xqX1o5NyStja7YxpOPqh8hRba+NjkDre9EHqQqcivpav+vfHsMonaM2IQS6B8vrNAoOS9cB2gCjVK+uiY2ub7XdiRw2/on07fjXN45fa1q0pvZy+hqP9CrdKjWMM2ADa/NsHQmRIZtl6RRjai9B86X/bSjfJ7ya+xwtup0+pBMqc6OI9K/+kW99p0+B6cqoTg/o+eUvf3kQMfTZg8zB657bLYELQN/u8XlkWve1r33tUOiOrpPjR0EBckAI8ABE9nmZFuHHBHAGHIwIxSuHLiOBAaUEASgbySo3RR0bKn+NMpQSUpszaBnk/rcL3/UZlBinDHXlAe0AdOUtgwnEAAJdF1AQFtzwIPkI6y4IW1lVR7LOWfF0wg2BM9pYwgwxBhsIxuQAfd2TXD7xiU8c+extYGojYQBCXusyrxwBLA2mGJDEegrjB6ICux7dmwHVZmCUMarMBarmkVCxPmRcMc+YquZBfZNDm9F03m7ldF0gpNduyBNdAE7V3xjUF6cfAEHmFiasegDJ5vKyq8tU1wcpFUCVOWMDI1ADWGeEARyghLMl8uDhPsBZv3MkrC1zoHfspCgE2ZMjR243diVHzLpIkHVTOdYZZ6drmlOOLKve+tEcaEOi480cQxaLW5587W4TncdcNyYcJLrFqRn91hg54aF5VnShdn7/+99/TznQq3B7nP2XvvSlAwRVZ32x8bh+SEuo7j7XT4+Ht1eCLDdSIOrQ/c6XTt94Gh9iIbluvrPTYtJfjs70EKDKCnT2Lt2Hg6QM47MpSPXJ+mhsl1Ro/iZjc7XPu8+AbqkeAHNJEE5Z7el7aS+NvZMwOCbpcOfo14d0L31Zm9K59bW2LPFSHc3trsfgS6+TFkIX1476Wt0eXLNpMiJe2PneOSPL2K8jzHbQS/UhIqm/QHo6tLSV63U3JXAB6Ls5rjfWq5ROrEysZcptd6hTppQMpg7g6B1Ts0CU4Qeyu0YoG9Cw2SuDtaycshmslF2K2wNU5NxlgIBVAHhZ05RxyjXj4JzgykzhA+D1ex2Brq0+4cJtfwq4z0DXAgzMYYYCiOn6lH2sSv23831lJ3SZ8ZDLuuxM7e+v1zuFkzkncjNrS3nQPSAiI/OPf/zjeK9cDkoysEnKWC0DCTgC1t2XrAJHAakMaMy2HHNt5PxUtsgF4E/2vZsL5NtYYqsxX5XlARKMJFBbGZwGYBSDa3NhZWMBux8jTU4cO8fPiSBgfTP+HB6g1Rh0jVMH1jGwFroX07Ugue8ZagyxFBWOXga8dhuf+irnW0jdvO/zbkQzd4Hrrqvv2HDjjpVTXn3hsGm7vvROpo5gS9bN2RyzQKOjDGtLLG7pE708rdLDW5RpLVVu84mTwNnMsW3N1vfvfve7D/xo5dZBm6Irh/OyG5XplYB78nYih9OAmmPmmXXNIer75Noa6P70k/zcBY71sXnDaRdt6XtOeGVXRswuNrw2uNfYYPlFFegg494755PONt+tHdE/hId1Qg+IlPgMgNLD2Yf66Vi72iKKFFGhfs6FVCDH6TnJZSNs1dXYi2rV5tZBJEflWXfJ3PGqXSu9DxPvuDy2gxO7eolNQwjpnyiME6HSd71ee+214/jH63U3JXAB6Ls5rjfWq5SeDTcpWceSLfsmfEa5ApIYDAYbWAJOALBlDAHoFGp1p6gwnQtG1FE7hHf735O+7PquPNdStl1XP1KsKeyUMXCcUi1Ml3KONdFGIUBMTLJYpqT/AT/MaPfaGAMAkpXwbmATYwl0cURqyx7LZLMfRnENAJYb0MNOMQCbIhKDV95q5QWeHWOHSVqmm/ykdGg/9kYfK6+QeDKLmQkcMaTYbewkQL0pBpXL8AMOACqWTApG38t/B84al65bxwrYZli7X15019m0BSwY052nNq4BtgBv35sTa8SNQ9dhtQBRjPdu+qzuDbFjNN2/jlNtx9JtxKf7jRNHZ53G2sHpw+wDKJXv1BcOC7CQHIzROq6cDREOygiLbKNY5TYPAlWNefJuPQeKq7/vm38B7a4F6poL1V1fW4d95ix2XyC372vbd77znSNV5EFeUo5iE63lwLl5BIA11oBg91S34xRrAzlgS40v9tl6StY2F0q/kI/f3KxcJ0wgDczN2uJ0i+SYDGoDnWHt1A/pG6ISqxvO86NrRD+6FyuOXUZukK++rs7fftdnmxWNOyfLg4JEYTw5EPMtB1okkD1pLiS7rm+Ta/PERvFkIXLU9WSe45LMVhdvlA7RAcCfySARUk4IGQLvOTDZid///vfH3/W6mxK4APTdHNcb61UG5Zvf/OZhgFNOKSanbwDIGA7MIqNbIzEzy6wx1EAAJY3NwQymoAJklN0Cscqm/IGMlF0GKEUtxCqEjmFi8AJ3GY7qdOZuvynD46K1v/owToyIUwSAtmWMKnsNgPAhgAtABwC7LsNl42T/p6jlKmY4AqUZBGyrdi3r33fdwyGRxgAYMtoZ3vrc9U4xkRuLxeIo9A5QGc/KcR0gWli+kHjt/ve//30Ap8o/G1rpAgAfMLZyxhrb9IcFs6EKe4+VayzrY+MOkKwcmgtYqMrGtDde2O3qbzwDP1IW9HPncONXH+RYSjFxxFyy6jtPZcOmyumvTqeYGDsscGPRddWhPcsqGgfrw1y2DkQnAJTGrvIWOKgTQG9O9VffHasHCCeb2ttY1WbMumgSsCbtA4MOrNeP5kLzV95sddjPUJnOk5e2UV1AvpNX6Jf6k2xz1pJ3/f/2t799pIo8yKv70zFPP/30vXPHY8dbG7XDKTiiANXRXHJaBQaUg55cpK9gYKVNIA3qm5zfZFufRBCSjfJrQ22TPtH8zdFwckZ1yxkGYEX8sMH00/k6zpXohahC4yZ9ji7D7i7z3PX/z97d7kh2FFsf50rQQQgDlsHmzca8GVuAxHVyAyAhEMg2EgLxwXwAzGAwcC+P/qXzG61nqwfPeE63u5pdUqu6qvbOl8jMiBUrInNz2swtTo4HU3mCoDO+60dj5vHd1dW8cDShox2TjfmvP32H9MhZqm4OB5k155tDbEHXOBeeA7Q6k35jwzjrnDg2Shvo/D5LWSv3Pwb6vffe+zjT77znCiRwAugrGKT73MSYjh/84AcXxZRSdNLBAh4AbVkK4WNMV+8b9gWelxlNyaac5DynJG1QwbpiQqtTjq2cv5R59wZ+barBfmMDu6+21R8gF6gSvoxl8lCFzS2VP6gty7TbSAIQCsEvC4Rd1OcNv+8cqB5gGgsNhGDidnNW5XQPtgpQBgSxh5jufbJi5TjSb5l+AL/37hN6ZUiBqNoXo11edQA6A9cjoXvnLKy8AGpsNyC9YLv7bKSqrRwdbBNwaXMWUOHcZ85H11WO+SBc3XvX1qf+129AlDEFMuszVhXjh93q3oBm60QEAgNojXCQMNCbviH8Lh85ANX42awLFGMHORfK6n6go7GQJ9z1vTy1rTI3RaPfzCVjnHzlPSe3/uRbVx7gvuCj751mo621ofbXNoykEyCw9pW76SP9T26AeGPU2HEaa3Oy9oTR+vSTn/zkY+egdn9g+I033ng8dukPjwnn/NR2JzsYy914x5GpT91T/5dpTo6c2+Z7jHcAuDLsc0heybf6sducQSSATZfVIV1G3csydz2ZtZak/ZjH9DB90fib+/1GbwDHfnefNUwvcHA4tuTF6ecg2BBee6S4YM6VJZVNHbXR6R2NQUdvJtuud7qH88c5eWyDPGzEQ/PH/OPQ3ASqVw/uGl5dWN05W6WqdfyjE03usy0/2/bsEjgB9LPL7LzjfyWQwktJfO1rX3scGltvXroFY73AEIgTCgOgvS/YBrJTXBmNwEiGP4MOaAuxCe+leB1rhLGy6WjPiwZGq2N3pgO22tx7hsMTD23ewUgcjQdmgiJmnHoHwACNBdVdf2Q1liHe+jgPtRsoyUj0t8f36Yv6yBhjjtk3Fs7WBU6dO03GlbMOB/CmvK5j6BqPl1566fKI98Ka7UwvJ7BwMyDLAHc/MIDtX2afLLHa2Lg+d71UCfmTHprQ74FIm6mwetXLIavPAHTjYeNUfSMvc20BRrLnCGTA5dFjpzH0ga7agK09MlnKXkZ+HTCylz4gf5ZjUTuAZXmi6lhgy5mQYpUMgXSpBADP5uJi95PLsnrWzUZJMJ7mXfOn9tqs5nPt65rqkb6AuTQW/e43ka3u40A5rq77MMCiQ33+6U9/ejnd4uO+ks+PfvSjx+d6y0UGygD9wFi52q272iwawKnD3icnoFBuc781HuTfOknP9HtltolR5ENu867Z/q+e5n3tOO6bEHESuaIHOKcA8VHnNo6c2+YEx4Uz7ncpQMiI1eXVzSFUhrlbHnL9QnQ0T6XGJV/M/pIM6yQDrxyQ1l+bnnPKakPzwB4Z7L/oC1IA0WCubx/MT/rXWlvyg05aJyJ5Ni9joPs+EB1p0P/n62FJ4ATQD2s877Q3nYnaaQ0pKU8edGauHNgFJQABpczj5/UvUMFkLmgBoOUZpmQpPMpO2XLihAgxLY5+qu6uqW5smpAz4M8IAhTVnwFLOWInK+cI+vsO8K4fQCBw1GfKtHsxz6uMyQYY6V7MR7LFIGGW+i5jlEHIiO8JCnu9coB4zA7jKkxbH22e7H45g4AXcNa79JdlxWtX45NBfPXVVy+5rY3Fu+++e2EEM3LJxhF8QDdHg3E05nI+k0ttkNICNEuB6b7KjvV0esiC5O7ncPR/Y+/hKxw14dnaVF0ci9pSfb2Tu42mXZPcu7dr5LQnz8rgXNQ/p2aY4xwhRphD1TtQVVv1EagELCqvPnMsOIjmbfcG4GszgIpt7jtt1C4511hlG2/rY7K0KbB2Gw9gjGzUDay11mqjp8ABTaIf1R2g8rTQ2mXvQfKLwWtucxSkKCQTjrJIy7Kt77zzzgWEWofPqiDr649//OPLGncaCxY6lrGxrl6b2LCqyZRjVxmeIJgMa0v3NU6iH9j23p25XJ05mq29xkSaA0cM49lcSy91fTJsfSWnxkresPkoMkSvJg8EB8eQQ9hvHFrj6Zp1pgFMupg+U4651j3935oP7OYYSIvqu66PfUeQ9J3Ig/lvw7W1KeWl9i2Arg3JJL0j8lOfk0PtbZw8KVfKiTFD7tBtUlhEUMjMfFuGnS1rzEtbayybnz0RE5HzrHPwvP7+SuAE0Pd3bO59ywrJt1M9JdtmH8epYSawrZT2KqiUFDAHqC6oYwS7BtB18kaKkUEAQClnICSlt2dAVw4gxWgJHQp3C1N2rRCoNmXwMugp9wU6gFHXAcX9L5S+bC3Q2T21r3oArgXRFHV9o/wZDHLLsGS0yc7vTuaQt4opXuUPIFY+htVkwybLRU1WtaG+ATfrFFSGULbwvvxCDG8nemRQAlCd6uGccEaYwwGQka/5I++yNlVH9a2zxXDXL2ylRy1Xts1mxpmjpI8AyY6PccvgY6fVKaWnd8YVgAS2OWZC6IwnkL4AhEMFUHvn5CWPypMbjMlTV210+k1tCiwDbxwj80YqkbUoVQYIqMyuqV/d0/i33gI2jV/fSVPhTGz7dz1yGLGrzdna5bSJ3quf0xNTbE5XZwxeILN7YvH6czqOs3aBRikgQJ81+Ic//OECoD8ueGnelqJWvx1XV5uTSzKRh1zfalt1ydvddSKqQ2/RZd2fPpBOUDs9CKY6A5nSPeqrfOX6V53SFQKK6afmQWkM/WZTbCBuGWtzsHdrjiMDAFa3fQGcIPrKb8rhlPY9dlp56wS6vz42l3Jwe1+So76XglM/AWiOgqgW+8LpqJ8Y5hyO9FTrrvERKayNolTmYNdJtepdZKDfK5Ozu3tZ6AhjixTiaIho2sTYPKmPv/jFL87zoO89onn2Bp4A+tlldt7xvxIodaPQfIrMuckMNIAArBEadg0YWSUsf7lrMaMAWgoSK+pc5pQ/plcoGBAAwrB1KcGUmyfWpaCXERZGxnDZPIb1rW19l6FiHIAFRkM4H7CRTqIeypcBwiAyZEA0ZQxAKl+oFMBK7tXV7/qL6ZNKU7+kczBER3Zcf3oHRjkGySljAMxh5/u8YfZ1fpIDAF9dGcWcl9ri2K7a2WvZfu3CAJGvsC3AJrpBTpWRjPvexiAnfFRHYy5vdTcA1jf5pN3LmGKWtAfwXpABREtN6DeP0u6+ZC2dAyhd0AxYm+vLuPsfiAdm5Yaa63Kbk3f9dVIFcGUzmuuwjvtgmF1/5In1S+4dT1mkKeDX2AFVyct8JX+gFaCSEoWh7PtkIoRfefXVGd0BquoOtOaYB6SclpND1AkLsavdVySp32qH0xxqh/nU+NT+rg2Yt2kVS/8sCry5/+abbz7eF4FVTR72UzS3qs8pEPq1IKv1ZL7Vbvqk/xtfeeKV3ybIdF2v+gZ4Jt+uN571J9De/c297kvmIi+iQLXPXKZrOFCAIt20J1Y0n6zx2uAPWbHrX5RlHTJ12QAKiPfZw1IcL8pJDPS2ZyIHCgkCYNN1+kLXJyuRFI/0ru6iFAA03WZuOs7OpkYpHIgIkYVN6+Mocpatp2Xp6U+bh9N9lf3zn//8MrfNiWeZg+e191cCJ4C+v2Nzb1uWksiAvPLKK5dzW1O0Ka6UIWZ12UVKA2g+AkyGD4B2vZA19iBj5pix3hkSgGLrBlox2FhsYc2Uq3Aq4AVYZKQcAYWl7b4MYAoeWOQMYNhTtstId+8yMfrZdwwYOTEOZARc6rt2yPWUy8egA9ccAZsg+3zTcXGUvjZuOxio6pb7WvsW7Ar7aidnBouPPaqsPU4LaySfkmHLADJMcjqrs34CHBwJDKzcyvouFMyBkMaiDx7r2xzCZDee/WVkK8Mm2MqoPxsFMSeB235rTggD19YMf2Ul0/pnnvdZeoQ5ILJgfMmTM6S+3mtP7wugk2P1V3Yy57CQQ5+ro/aQHza6fkrFWSWzgL32VN/rr79+AbP1V+Sgezma6u9eaTW1p/Hf0yk4CrXZ74EYp1EEkNMh1RsYLLoFmFrfMas9mCLQ2HhWnw1poiCcr/ouPSdA67QPZ1rXl4961db0xMsvv/z4NIzGh4MlHzqmvOvqT5tjgVoOcvUkH0/IS67AcPM7GXg8enI2j+pL7eVISg2qDckpcC0/unHunPXu9xASejowuk5/spG2IPrCKd+NoYFLesk6F01YokQ/RaA4TN2bDLvWfG7eOj970/4A6MZcGkd97Nra0Vxax5rOrdzmAgBdmY03h1YakP5rf3LdNA6RuK6rvfSR9JN1FugpupdjIQKJ/KldOTW9fvOb3zx2QD9q3p2/X48ETgB9PWN1b1qa4UpZ95dRWFZRqgCgwcACtMuEpKSW/Vxg2m+YP4rTBqaUfEYW8yDkzCgwWH2Prew77GPvdp5jJJRRG1LgAA5jIGSbgge8KUx9qoxNN8BECh8DT2QDgK8Crkzh1s2bZeAAH21gSBiGDUNWllQPY9R1GTqhxwX563QAyyIIwCzWUT21q9+kOVQ+8Nxv8sux8ZtaA6BiQdWp30LCjsxyfeXaLGmMA4xC3Y6B676u7b7GUwTCsYS1TU4ldqz22WgHAFce+WPfKqs+B1bkQbeh1uayDXe7hyw37Nv8A8rI0r3GBlgR/pdHKqRdGULQwIl83drYOrGJzbXWRW3pf38Y5uZxa/uLX/ziZZ9DIKw0rcAMR3XZydoKbNV+m7Osu+rRL1GdQJFzxmsvwBYYrV5zCsP96NGjy7FgAcfGrZe8auuGcyQ3vjGx8a76CvH/6U9/+tSvfvWrj9SnAeNOj6lvjh1cxrb+Vj6WvgIrv2hcAB1zSsfJeXYMnvEMyAWEMb4elgLcbiSm+WX+Iy04O5EZ3SPilMyTYf3HlgK1jnOzLmu79VZ5HF1gI/AJDwAAIABJREFUsLb2kp7FOaKPrCMMNMdYfj+Hvfv8JR9PUhVNa9yar+lgutnm0dWt7Erz1Ybf/vdwpu6tHCk2HIDe6Sh59aszrdXK7//m1TpnHAE6C8BmJ8iwcQhA14/anfPXX+07Xw9HAieAfjhjeWc9SWF9/etff7xxxcMqKFPKUlgQYEx5A83AEvYio0op9Y5dBmz6PeOBeXbMWJ0WcqYYAVVg3uYvoFxoG5AEPrEcxxzrfseMZEgwD/rgM6DD6AAV+iXk6L12MTALogGTZVywrr0DKhQ7ufYZw2MM1OXoLHmcfU/5ayflj0UGGvt+AXX/Z3QW8GKoybxxAbqXxQ7gYY7Vx2EwXwAG44UNws6rn8NUn6RfMHCV6XQDxqzP5hNG14NHGEDRiD5zjAJP/Q+wYsTIB9ObsQT6/Lagf0ErEH1k/vUN0DGXyWbl3NwBsqXnNP4erlN9mE5ASb/0rXbK8cSU917Z/bXmAokByY1uiIQYE+2oneYlR2gdpOozv2z0rb2Os2teJsNPf/rTF/2SbK3rUjhKx6g8+whiewOtGHHRC0eYlerRGAN2TqronsoN0JRbHbhpbpJzYLTc/RjEPWed/DlmpXG4NjnpU2kUgeL6JYWhNtWnykyutal2V3+ORPemW9M19bH7krNc5vqS/qvu1nPlS6tpbgb462vyTSfXl2RZ2hnH19jW966rPrrX2uCUAsHmsKgZgE1/NJfoRetv0xs45ukE0Qdr1sZRURZObuk79HP3IyGSv7x57ZTWUt3Ol+637k+WAHa/c976vXnX9U4wojPpNo6P+Wyus1kIEmu9/q2TKFe+MWgsc9xyrs7Xw5HACaAfzljeWU9SCN///vcvyjzFcGRbgAOsBqWK0et7ypkykhNKQQpPU2opPjnQKcZlv1J4DAIQj33tc/faaCLMLK8WkwuMpSTtmF/DEivm4QwLGoADbAkjg12uX9IbgCH9X4dijZe+GVDyBDwBCIpdHcAXg72ANAOF5asuYKhrjZNysTXuX8YUIAeUsarJSh+kI5CTDZnJgXHaycoh2Hki+kBWa5jdWxv0C+sN1Ev9qC1YLfm0NhpiqMxjfauNUi76LpBSP6UFOOmk6+pbjGFzpr81+uQpX9o8NffJVfiY3KUCVR+DjDmzHgA4cwrATyYBg4BJ7Ww+1kZOUJ+lcqjPfEnmtZHjJmITACtdq8/W1TH6AmwASQD4Omd+qz7g0DnHydjJHM2HgGZrrnK6tn6JMEjtCPyUMhH4xURyjhuT1qucXnMM6BEJCWgGpj/88MML2OWIlEahnmTZb7Wh/gBz0niSTyw9GTW/AreljTiVo3uaG7Wr65sr3V/fAs+bdhDQrozubV4D3h4jXhs9Cr121ffa5RHiyWxPZfGIbEBY+ldza4G1KAEdtrpNFIAOx8xKZ6jM5sA6T+YsnWy+NY4Y/cbf/+Z96zIAvVFCc6A6RN2sVwC69lcWuXVdc6D5L/2LXqn9e8Z9c2/XHzJk1x2nACFkPpv7ojmAevKjG2pjR3jmBJ6vhyOBE0A/nLG8k56kJFJwP/zhDy/GKUWdwroptIthpHhq4IansdF9DzTKo8NAAyFdmyFxggYFjtXDIGLa+h7LkZIH0LGIgDQwDhCqZ/NtuyZFnEFf1hQwpniBeG3DpALia2yWcQeoko2cx+SBhcJwMP7V12/LRvcZmMLYkHV9AjYdM5iB7n9531giyr++Aa/LTOsjIMeYYLK6Zx2afpfGIfwNWJsPxp9xxDxXjugCR6drAbv6u0ddYcS6BmhmMEUweu+65ixAE8AQJtafjWoAN4Bw4yvXGLhxIkPtxLCuU1gouXo3p9IYCxXrv3liTAGZZA+MAKYiF41RY9DnQESg0Oa6AMQCb1EP82UZNeXX9tqc4W/ut5GwvvbC9i4oB+JsvjK/a48IQ9cDz5zBgGZ/jQenrnZJO6ndzdPKdXJF4Lb/618pHX/7298u/W4cPWjE8W1A79GRrX6RhMZSipPc9WSS/gio9ru13JjVh9qoj87D77jG5kHfd2/gPibakzBFBJzIgRV3gkjjByQH7GOm+y351+d+qx3N+frexsjaZp1jqp1cos19T+9JgzNH10k2TgyJqELtrs+cNOt4meXupXew3JUD+K7Ti/nd/Qp0kYhJcqzfUkf8jhCpHwC/tJ3mCucx+fe79B3RGmuSrvWky8A0fWed0svm6upIERy63hriWHJMshk5A43dr3/964ujdr4ejgROAP1wxvJOepIiykh973vfu4BeCihluCE9yqh3bGxKFrvR95hhCj5lDlRgMwEfnnzvQNAyekLhmGsK0mkUlCFwhpEC3IHs2iJfFvDHZjm5A+DT7sqoPsZiw/ILXBir2sBRADiwwskzA4Qhz1hivJZ5B+KAW/dzKCh4RtR41AbpDo1Zr8rCyCWvrsEgKkc/9OHITgPFZFY7MLmAJ7lisbrHq/Jrx6bbbL6kdmKUAWrGTjhXO5KxTWSVCfD0HaaqMoB7ABp4lWqC7dsQMuYwABbALCTvEc+cnNrDCem7QNM6Nn4zVwDQ5hijDBxz0IB7Mtp0jmRdWyovcNVmu0BYZckX7vrm0AL5dbywjI1FcmmPgzOPAwJyd6uL81jfKqMy1wEyP6wv4ytdBHuIgXY+NHAqWiHX1kkqtSdw1ZrMUfjLX/5yAaqNSSAloMnh6LsF9pt+kUw9xCNw5vQW663PNmaSN/0lZ9a4VE/g/cUXX7zkbscwV1dsY8c2Ctubo/pO/0l1qU85Kt0bEIyZrj2V1xxzAlC/5SB1IgkHgUPd+CYr+kO0QfSkeSgtpn6IZADPnKr6Zh8I57uypUAsA01fAbSccACag1g5gDCZ22wq9awymnuB5/prE6I0H/sNHM2XLHffgTPge++3rutPqha7op9O4yjKgIQRHWG3lqRxDTBt/bIJ7BonX8ShefnLX/7y8lTC8/VwJHAC6IczlnfSkwxFSr78wJSIfEvGnpFfwCWshwUAkoFYocUN+zKcdSol6lD83oWSsaG7CUSqRorNBjobZrB0wo2UHqMATGkf9ls4OSVM8da/dQ66dsPagAPQhD2sDfq5ABwbL0y9CnnD48uMZ3wA6OqXhoINWZArlN11NnhhG7uu/yvPUWiA1U0OAMPI8AOo5sAxnWNZ/2WSXbfRBAAWk2szk8ldu5IbJqnrbdbqGrml5O/sZI6AzXScB32o/5im7nWKh3kEdNYe8696M87lnpazWz/rC/mbZ5VRmzmP1YktrlypE7UfMDAmy36Z77UPk9g9jXuAQf5rbG4A2nFqADRA4Oi9yuPMAZeNYa/kVJ8CqwGZWDTzv/pENTDMHJz62G/KsR4BaABZuN953YHFGNfkXhm1daMctcfpOJ40WFnd03zuNykM1qV2bB8xr0CRSAwAXVnkIwrBMeDwWfvVs6xyoC+nw6kcjt5bplj9zm+2kbUx6v7yqWuvY97Sr0CYXOZ+cya29a/PHNjaCDQ7WcPn6gJqAeVds/0GFJsX5qlxMz85ps1bjpS9JK6ls+q7c5+dwIJ4qXx50K2vnIDmHMdT+lljUnnOp6+O1lmvyug6KTecR5s3OZh0TPfYyCgHnePfvZzx5jvdtoD5aHA5bnRN79WdY5fNfPvtty9PStz0kDsx2mcltyaBE0DfmmgfZsF2nWdMU2YpxBQ6o7LAGaO17BQ2EjPiPgpb6sY+oS6FuaEwzIjyU8bY38oFrlKCABhgCEgKe1Y2NjClXb8Yb6HIFHkKWzixkWVAGFBGArvK8LgOG9u98mSx4X0G7Chw/SEP5XQ/QA2wY5mPQHSVvk2XwugMAWZV+VI8qkMbNjzJQGfsli2ursa5fgptL2itHxyoBZnYbw4TwGj1mGPYus1dV76xTY42ngH5wJO8TyyaPpHlRhCEyQE5QKk2ekwyFrF52RPHWheYaY6JUHeybT5sJKF+6Hv/108G3zFnogzLgDG+UlSAltZh39XGwICnPQLv5nRlJi9AtjZXn7QOzi5ZNvfrW6DQeeD6AWDu/JMCwZE27thJrGdyry8x0DG0gczYWnnb3e9ejnZzoPbaFFbfKqN2BVTqBxBjvqyTLjpAJ/S5+9M18nLTZdhLYyxNQhRrIyjJs89IgOZf8sIk17/Y4tJUzLnKlRYkEhW4y1kJQNe/6mxvSWPZ5/RPcy09UVsdlbfpTPWZI9w1onfJpr6SnSgdJ31JB44PR1UaR9/3PyLAmsBgO50IiMXQ9q6N3YNJTs6ORbTmzUkOYnPP8ZPIkN77vfpEk7DvomjNJzngXSt64QST2sFh2DPI5eBbAxym6lz7Juqy0ZVl7jknXefZAa2f995778JAJ4Pz9TAkcALohzGOd9aLFPxXvvKVx5uJsJareAE3BucY/mc0Uuj7wvwytoxh16QEbeRbVjFllbLEqgrdA6m1Bbskj0/5XQNw10YPOsCuAbspP2fwAtzLMFOo2Jg+938KHTOEPaSIF/xixjNsy6YIVy74EWJONstwag9wv4wiIJgsABx5g5hYxmJz2esDYNu9jnMT7sXQYKszhLV5mZjaIZ+V81RZlZsR7Xr5xJtGwUAH9gIbjKANUaIOjGdjVj2FSoHl7u3l/HBGve8WGMi1FrJflqnrklXf1f+MPrBb3wJLMbXO7mXEu3bZVwZ2owLq6brmaOX2iokEvvseY2Ze6cem2cgf9ghzx+thiAFk0RhrM1nJXwdqzeNAW30rfSBguMfKmc/ezQUOFlAEXCcrY7rRqsBlJ2s4iQLA7l1EiL7g5JgnlR0oCqzWVmkfnKb6taBfOkf9VEbtT+7NMecSNw+OubIiENb0Osocw8qqrY1fTlXt6rfmebmv1k/3OjOfc+XotnQNMNr1yUfEwjgBk3SdVBX9ag3XH85Teq3faouj80RerEn9pa+MIydiHW1zx1xuHKpjddfOj11vCBepfzZB0peVrb8x7h5OVHly1mszZ4IDjExJZs0lJ+cka9GL2ldbjV33ANCiH41z30tRUq772Cs6f+UjvYOOT6acu1jo5nmObe/n62FI4ATQD2Mc76wXpW50hF0KTVgNA0hRHgE049rvgPamSfR/CisjQglXJpY4RZShzLDsjnIgCHgQ3svQLHgBwhh1wGVBZ20T6nP8GaNRn21e3HAwQICpxrwy9At8lGWgyEhIt/5L6dAvihyjkWLG7ClHeBn47lpnAgMvvWPjAVys0LIrwCiwsCF0jggDw6BgBbFTwKV0AUBfmkftwPZh+qoHOMRiY7ywsM2NPelC1AFYT3bYnuraMWjM+n3nn2sw/hyxAGgMVr83D5z80r02PWX8pTEElGLKHDG2sq5ejsky674DUnqXQlI7chaA1drTd+QNPK/M+g7zGOPpvGbXVD5ADsS1zqqjdVUf62996n4pMbU/EBiIrn+bgiUSIKIBPABg9RfjWts5noCS0H3MrCcFxqpiLAEPLCMgg7Wnc2p7ecdYVtEuAEfUKPlYj8BjnzHQ9bv69yEku2asCZEX6Qm9Y8rru3mTvnCSR3Jszii76/Yc88ai9gcKHaHZd7VPbi5Q6bi4fuMEH53ByvZocA5ycpUfDTTXbnpjIzNHp4gczNvaTzck59om75pO3Q3A5mH3iSjVvub27p1BcIhspeud999v9rPU5uQlEsmBr87mhcd51zYPEsK6NxYANIcjsN2al7a1a8uc0V96XPRrU6yODjrWvzbkDDQuzfXSOM7Xw5DACaAfxjjeSS9S2IHJnhKGQUz5HFkyrABjukB1mWrfM7CUcIoHgAZOGZjegQmGA8gCoLFqKdjqEy7EsG1+G1CaYrWLP+MtHaI+xLp78lnXST9hgBnOZbMxvUDbKtdlrOX+ARiVD+B3HYeicpLXAqgFs4xj99gABbwqE1jHSPe7MrAm8nsBoOrVz8bE5rodWyFszP4xBCp0DjQ4Bq45tE5G5WhjZQA6AGCGqHHIGGKgMUXNzX4zPzgd+lcZ+sYJ0a+uqe7kFmCJJVpQE3DvWsDEY5crM3AZaxhYqm7Mf+3H6gGNgLDoiHXCmcLo9Xt/lZWsOJLJfFkufeQEJBNjD2AaEznYfY+VAy48yU36hyhE5dsgGbCTcsShlW+OxQVSOWI75zme9YHjXVtjfQMvWMPubf0lc+UvWPU/Bjc5ff7zn3+ceiV9hjNfvRyM+t392m/+S4ngPHTNypIu4NxZT12TjABRETXOI0AcCKxum3eteecPNy8bAxE2kYXat3tBpO1wzKSbmTfmUTIg2+TL2awNydSxb5z22u/PWEoVErno87LUdK++mhsbZdp0Dw4QJ1TUsDYjQGrz6tLsQbJzrJ/TSuSNaw8AzYnkQFZWOh0xUxu6h15hD4z/bjjvWn8cXE4B3ef+1SfYeREX89kTbJvnnRxzvh6GBE4A/TDG8U56EdPWJplYKY/g9aAASoVnDiRKPwDEMKYMKgCbspJSIZfPtX1vM1MKNUWJeWRQ7eYGuANZGYqMn41KKbUMgfuxotXtwQsZ7owJENs99dtGnAWLcnl773rsEwObMQGeGGVKvPZRzLV9wSIWN5mRCcOUEq/9DM+mhgh3VlfGpnflbp4j5wSTpP3YtL5nSJfdbMyx28dwJRZuQYQxF62IdZKCwqAqn1MD5AC1lQsoYKYaV/NHiP54NBiHIFkC/ZWDcRSK18/K639sVOOT8Q04Boz7rf4H9gJaQGbMbAxofwEgoNZ8Nj+l7ABvnArzEUgGWHb+kRWAKmzMGe396Iwss2e+1+f6h5HHPi4DLS/VnKhPsWetP6yzvHz3Vx4Zm3P0gH4s6+vpgckx0OIx3rWTI9hcXl0CJJqblYFNz3lpTgDuzSGRke6zRpJtspJW1Ofk37h6EqDfa5uj7erTrnX5s2RUm4G6dVJr04Lo2tK4ePx7Y2EtNgZdW6g/+UqTSrarX5w4kRya80CquUAP95mcbaqrr5XrfG3Ehc2FlUdfSaXBTNNFG/FZ3S79yPze6Iu53jX74BJRpr5PJv1xMrsfgG4uSD3isACo5oW21MfmsGPp1hFLjuZF77263sZDAPoIiDcSgdE3N1d37lyv/eyXU0WSbwD6D3/4w53Y67OS25fACaBvX8YPpoYeFhDjFrBISW2+rPQFXjnF5nuKN8Xjt2VzgS1KCDtHycvFDLAIDS9LIATOgFS23eYOzK8tWCQsrMFJSQeWNseWkQKg9QHw9K4dwHvvWFj9kK+MCV2mUjoA8Fl5gFV1YNyxicKmDDJm2COq1Y8NSQ4LkkQM9IfxxXADCxgtub+FHzOAy1LVFukGldcfMM1IVR5jLkrAuQDIgcR1vIwhBqnP0n0w9upq/ICu6gCEqrs6mgMZMvnW1Sdntj4BPphtx18t4x2gSgbazOFoXfQ45+bJRi44A40hBwZzB+ADhIx2n7GfyX3nRGUvUExWwvhC9H3X3DHGQEL9t09AVKN7utY8WGevtnPesPsBr9ZHbXBfMmx+bYoE8HRkjqtP/m5gyaOoMbHkWflOXwBCyAl7a7Nr9e8TIK3F5oe0ncpILsAokF+/RRXkzJJXjlLAfuXYb2SGya5cZTsFhW5xjrYnqEoNq9+OcWsu9ZcM0z+eJgi4csbpDWkLHHaObG2z3jilUhqkj3CAq8taMla1rbEF/OhhzLL1RhfJJ6ardj7IWdcHus4aaw1y8JYtz4np+2TbuNr30rzrOnnr2s6xwYLXlvRMDgNSwvGLyY29wVh3/W4i7B6O7DpMN0VYMNnsmXlnXdPVoj3ZrcY3/dFpHOfrYUjgBNAPYxzvpBcvvfTSJaSbAs64UGiM/yoy4VsGBkMAUDJiTsVYpcbgLQgPnMSEecwtwLXMFCEA2BgnAEredffYvIadW6ZI6DSjEYPRRrHNPdz+bv/0n6HFTvS9HNQ1dPWT4pWXpwzGBkPPUGJhMZVOEOg9A87AknP1da2Nl8tcY3sA6IzCMqL9XnsyxI135+0y/kLL1SPlQAoLw4ntUUbGbRmb/t8NYRhEzhAAnSH1VDIAVA5vABfIWrAJAO55vhhooXftEuIGvOuHUHdy63NzSCQDqGLIm5ul+fRX+9ax4hBIyWBwOTfJaMF7basMmxGNjfGMbfWkzOQkDaM69R/Isx76nOHuoR7OGQdmnaDTWGPazBnOSe/2IOSk7IZabLYxq9xd09pivfXZnA3QxfT2GSDc/Fztpw/IpDkjtaV1mU5KDrVlnUxOmvutQbqj8uTjV6Y1lUww0gtQOfnGf8P03VsbXFM77JsAPqX4HE/8qDybCPcx39Y6p5ETpo7erSeRMQ5AfZMaIc1O3rFoj7FLHpsfDZj6vt8ARiC0deE0lJ03/c7xco/UrE2vMS/qu6NQA76tM+1DaqSbe6U/bAx2ahEdShYiGtUlV5qTuTrWnKg8G293E3Oyo+fXEVRGY4NZF+FAOADRyW8BdHqiNfjOO+/cib0+K7l9CZwA+vZl/GBqaPNgBjzlYfc0w7nMgdQIIJqSSzH2AiqwRBvu299dn0L2+FtHVTEcrhe27X1BWddloFPU/WYnu1Bq77UndqA/D4voHqkjsd8ZDMZ5w4YAL+C0DKp0CyCT4TYhFnDvfdjqZMsgArbyFl2jb/0O7AFwy4YwgvogxxnrDNgzAtrK+GVoPFkN6FkHQXiffDFVmB9MVfWs82ITTtc3DzBSjuFykkLGVP9qY+UGSGJ2sHnCq4BH10gb6Z7GFjvXO+Bae2pH77XTrn1tT47AhzOCOUW12Sah0jiE2LsHK7dRmFUG0hqwa9KQnHFbHTZ59n+vnLnC/PW9/jqpwvx7krLpsdKFjwMLWFxnDQOJACowzjHCKDrNxGk1Nuv2O2eo9m4qVnLYvFfrUx58Tsmm63C6dj9B8uk+zLwNZeZB69MpEN1P73C26AgA2bg3p6UO1AbMvPQ09e6c4XwDg/22jt46UM0LILs25Pg0Xt3TGvIY68rysCbHMAKfxiBZOw3GGHffOr/YalE2zKmIiYezNO7aLTde5MhYisRsChmQ3jzwZFZ6kRPUNRttode0pbZLUZE+40SO5OHJj82b6lBPfTMu3dd4i3wZb+vIUYjJjOO942At9Z1zoIs4YMXJb51cOh+Arh+cQQDaOlq9y+ZE/GQ7c8x++9vfPhhM8N/ekRNA/7fPgGfo/xtvvHFRAimTlJT8O2FQG+dS9CkObJvrel+GAsjCPmMFMMUppP7PEJV3HRORQs+AyhMGQtzT7/LlAPdViDbQVDZlzbilrLGUKdba2ncBFspaWL6+yYVUTwoV21Q7KPTacwyTL0gBeHvvOvLbsOCyGwva6xswvPmKnA9lb9gToFDOsjhSZuqnsLx+OHIsFqU+kblxq34AWg6nazD1wuicC0wZIL2gdp2ixi2QYfd9v/VdoER6SO/riPR/87SyydtcvCmCob9yFutP9wby6rMTMWpj/WtOAAMZ6iI0coWlQ2APrQWhcX3DgjvGrnFuU1xsdowVY2yZSpPpPnIHCP7TUjaXKj85BRh6Ut4///nPx/nLHCJzYEG5+W4cAgSe8OYhGq3J+pHMjHf1NQattd7rN5aw7zb0v5va+h8Ybo7I903XmDsiTYHO5kFjcHRyAXFRJXJOdjba2RRqI11l2EPQfNWHvtOv5oqQf/PFySlSIMw566D65eM2TgGpgGPrqHuSoXPopUeoS0qL+QjYJQdrmJMG7GM/q8vm3eZx9cb0chZFO7qeI1D52GtRKCSHtpayVLpJfeo7gLv22C+yY7ERCpGNZBSYd4Sgc6+dkd1a8hCr9Aq2uv4kq+SSTHb+Vw+9nkxs/mZj6OHkwo45eSeZcEr0m9MgQlObNyq4Du5G/Yxd9UlHaT0Xwfvd7373DFb3vPQ+S+AE0Pd5dO5Z2956660LA5YykR9IcWLxgMhVVBQc8HBkW+XuSafAllZW12Y8U9aBWScw8PqFfhegZqBTtl1DkTE0Qo/9xoClJAPJzpLFaFZXSi9FLoVDebW53ylTDGZDlsJ0/BbgW/sy+NUrhUC4GiivL2SA6cCiKWcVMwMFdHJIsC0AEJCirWt0l7ED4LGAwG/3B7oC0LGY2BrXYRnXKcBOaguQvqCs/20+M47k2LuQfP8nK382iGZEA9QZ4Yxm47ZnFSeX/gAuDJ25w4hi97uuPtk0V9ttHAx0YMUZ1641zoGC5qiHP9Q389f8r/2VuZGI/q/d/ZaDWD41IFU/P84L+22c1clxwhYnt/rVe4a9cQX8OMDmrHFpbQJ7UjsCUcmdQ4ndN9fTFdUhL9Wxkp6UyBFIZo7Vs0GxNjcu6RfjaC2Rb3pBvrEx1m4Ou+iGftQWD02xIVE+d/1aOUj1qA1dU/39zjlLVphi813brIPaI90mOUlXAMg4WgvG+7+22NuwTi0mHJhOTlIqgOh1Yvb85UC0jYx0sncOm/VqDgHQtb32NE+zBY5vBLobcyQCWXDwsbjr1JgLyaP5l6PauCA1WhMiMiIP9jMkTwz4ruU9ZrK5WTuSP7tDrwHQzf1O7kDK0JNLNKzuBpTXtnBoNypH1yWP5nXpOfXtj3/84+MHBn2c9X3ec38kcALo+zMW97YlwlAx0AGEFKKTCGJQjmF/ypgCojBTMhvmSsFsvpz8z5Q1prIyUpIpayFQSqp6u4cRqZ0YNnl/0kTkZcqdqw8p2pRm91U+BkuunXoBaAYBUKys6gbUAFUGZNnDNeDCvwCv9gNamDVMYPWtUsdeMhrLTmNMKPR+c77q0SgC6cpv3DCc6gBIAhyB5wxcBgfYrJ767YgpYILxlyvIqC9r2m+MVveRJ+Cl7j1RovuBOE+fq24b5BozTkf9ae5h0NfJImOAqv70f2UXZZFb7YQGgGPBXuVh3LsvMNFc6V6AKtnqO+aNw4Htqi2B7xdeeOFyys3HfS0zxgHBZgr17xzuu2Sb/FoLAZjGNlBjjgq9Y/9ESDh/9TXnc8e79nNcKh9I16ZN6bB2REwCGsaV09ocSd90n+u52sxcAAAgAElEQVQw6s0/KS02x5nn5jN9Yr001nuUno2l9FHlLDPe9R7iIeLV7+REzwGZAFblBfI4/dKResd6m3ec/X4DGpOtXHzpJ+tQi5hwfPcJlk7FMOcbP+lezgqvDVj1JQKUx+FbnSBlqYhg66T5nl6mBzCynOveAejV0/TLAuieRhmQtaHT0aWVXznGrbXudJ76TN5SKlqryaa5X6QEuK/ta4vYiuZ8c7R2AvnrSFi/HG06YPWwOWfdAOnJcgF0Y/D+++9f9Kgx+rjr/bzvk5fACaA/+TG49y1IqacoX3311YtCkj8MaFKaAOGywylWwEE4dAFi3/V7dVA+gCSjkhFxzm7XptCwanZ0V3e/9S6knyLF4DhNYUGZY4tScPKcU6DCzZjvGEmb8NY4YkgpXeARkLcpjWHetIH62OeUMmYuwJDBFe7ERjNggIl6+h6QYFj91veYO07Csr8mXd8x/EAWY9A78NF1AWjsFQMjDMv4KM99QtiNuXnCiTq2wRglG7npHIA9Xq3fk5NcXIyqHGhMU8YSEAbCGTas/aaQJLOMbgCGs1ebgWfADzjQR+OGmZXa0VoB4AMKwFdl27iYHAMI3/zmNy9nrD/Pa9NfKkdeOuAIGD2pjmT9wQcfXMY5QN2Ymp/JQO5sMuz7+m2TLcdN6oVoSjILmNffvsOiSsMif1GZ2pwcPUDDXAj0iXKZGxy/nA8b9uiOZN1YcuY5o8a1NYfVxiZjjRtXa9Ljn2PRPR6aDjHnrQVgVbvqq7lQXRj75m7ydYzdppzV//RNc1CeLz1T++TYcw44FPUVAbDl0R0AcjqlfjTGAdbe19HfiNnm89O5nNcF0DZ2m3/aJEonIoEFNv8aC45M67vz19Mvta821f9SOLI9XduYOEs7OSVH+xqAXHnt1SUHmhMoclUfKr/xq67qbn5p9+pb5Yq0LvssSrMRrcqgA1cPJcvIp8rpqZT95bycr+uWwAmgr3v87qT1GcoArE1SKTJhT2FVLAyGa8OHDPeyJ5hEhs3pEZQXpYvFKfwlxQJzVxnVx/iq07FNtbN7UvA2HwIEm6upfxn/ykqZ9p4hl4tqQxAWoj5hIFapAox9ByjWLkyg/mJFMnbVVVkcCQ5GdSQHIKCygXXK2Xv3ckCABww9YAkYGwd9yED3ErbecOTmmjN2e14q8NE96hUy1XaAorYLhTI0mEwGUU6jvPHurV+eFMYIZ5A211Kba4+oRDJp/HsxvMCkFB8OB9Y72QBj6par2zVOf1gnQC42R0to2EZHG1PlWAKStT9wEHi2eex5FvQ6oOYFpwlIAjBvqgcznvxaO1J2MMjrbNg0nPwaQ+dwJzvMcdd7kAe2NFk2L6S/YME549Y0h1h6V2Wtg5dMAdkYaJvFlN08qh3ATeVWFnlw6PSpdjmWs2uAac4CwK19HDF6CqCl/+gEzla/77nGdKgNdHKu5d8XzUhvYdXVZyOteWuDYP2Vj2+Oc66BX9/X51jXcuAfPXp0WRucZfNG+avbbFitH0XsmrOiLQiBnWcicZyp1ia5cmTopOZT+fgxs9ZbOtfxb5VB/1ROcuh3Z8RXDueg+xvf2us4xPrcq890TGU2Dl0fiJYXTtZ0uGgKu8PWcZgw0j6zYRwsjlT6oX7Xxx6m0nw7X9ctgRNAX/f43UnrYwLa2LQncABRwN4qzlUsKR0Kh/EGAoFKQBQAZuS6Ts7dskzr8WdEgTzsCbas62Jy+kvRU5gpYuFgyi0jrKyMS2UGBsr1C+QEkoB1CvPoLDBQR7BSfwIZHAn3MSybhlJ/AQVAFzMCbDJWQCNQDqD1fcYDAAf2APHk3qvv+045Wy8jgMXG1gA6AA0gUnkbTcCub9i9fmN+zIsMYG11ygAnIcOmX5UtJQeT3G8MHcYH8380lrWx8swbrHLfZ1ADKtXbNX3XuGMeAzbOvsZGMaxk4Agzm02TlTlU+fuAG3O071tPpW187Wtfu/T/eV/Gz/x6nvKSg5NHCqt7PDKHb/NRk5F8dAA6eSZvG7qs+WQppC38nhw9wMbGPE4GELYOQf/bDFxfAyaV1TgAaJw5c5vDLgq0wLf/ASkPhvI7h5szKCoGGC+okm8N9ANkjUPtTI/257xoqU/NFYx/ILj5mM5Jb4l80Ykbzet/81r0rXqM/+rhdcprT2OWU/qXv/zlwvpKr7Hm9CG5cWbSobVnjzTEUtMl+roO/pIAwDwATc90fwx0oF57KjsA3fj2chypdZveoFfpuuxSY1g9tbW/Xta+3HoyqswIkxw9c0+bjg5/ZS5bv86F8aGTqpN+qK+1M4cjubYmAtByvZ9nnZ73frISOAH0Jyv/q6g9JfaNb3zjAkJTIp7QtTl4lAkmZhlBwHiNWR13agSgCGD3DmyleDI6AHRGCmvhOjvzGT1sUp8dg5Rh7zMmEjuACRNu7/sAQ0ChewqrM2Rdy6AsU85YYJWBQzmE/Y7lBb6V029YfGDWO2XM+GH6lonGMlUOdlwqArljhAHojAogS8lrlzGofxmb7kkWNpo19pv7yXDpj7SJ7pcnitmWKiI1oH7ZTS9HvfoBmjXmtQMzuiCnaxZsMZaVUz8B+ercPMr6gxX0IA5n0DrRwVwHUrCPmE8pAFhPm1z7Pta2eZjs62NrR/59bazOwHNRnaIr5sfTKATzn9F2zxr3vjP+T1Pmk65pjAIXAZvOksbS1sdYO6c6JGsMpbGsPdZm5Sf/7us66S7WTOPx73//+zH7aO5juLHHHCdOV8DR8ZMA9K4fka3qF6VpLpAVGdINjkprrjXvPeiELDnrnDZrvXZKGVBnfZLGVdv2pA7y6N2TGB21mb4LNPa351s3FnJ4bahd3bDOA4c2udV2ziEwl4zq69///vfL2Nogi3m2B6Xr09ONr5QSp5Vwfq0rALMy6BHMsLW8ALr/gfz6kZNWakPvdENjW+pD1zlNBDjGJKu3PnF4XQPg95mTsPsT0mfpexsP2S96RcSMc2qdcITJfEkNfcK4G4vsCKfnBNDPo5Xuz70ngL4/Y3FvW5ISe/311y8GAKuUYcF4Al+UCqOXIsFMMPqANoPDgPV9RgFDBKzKufM0QGz1btgB6AD0lCEWwvmqHrMs77D6sFuAPKNhR3agOubdGcQ2AWEvGH/97vP+j+nt+8pmzLC25AbMNwEABAYS673pFcu+AtD6QvH7nqFn0BgtzkZtkRZB/lg1BiowkbENFALQlX/clKPOwE3t7vOycBwl4CRjR6aesGcMlQX0Z3gwzMawdvZdnzkC9UtKj3xcc6/+9BvD1r2Vi8mqvOQYcKk9yaW5VTlY/DW+9U0qU/XKt65fyYrjJLy+R5V95StfucytWOtnZYylm9SuBSr6mczqR3/PWvZNSkik5K9//evjEHv97q/5EIPKma491ZtcOQXJru8a6+SUPAJfyUMKUPIKyFUex8Y8An6Alb5vbXpCZXXJNebM1o/KsfnO/31v3W37ar9cWdEOzrZcVc5kwJrTZj3pU7pS9CLnontdK+1ExInDUXlSXbq2fqXvSpPwBFFja65aSxx5uohe40AZT8AfgKZXyoEORFd/Y9SYGDvMM9bbPO5dtMm11tRNTpzxr/xkaoySnXXe/THi//jHPy5zDGPfWkwW3WOMqiNZclQqx5pI3vLlG/vmSdf1qu6utRGy/uUElgvu6LyNeJgrRxCtvgXItWlZfnq4MuiZIk6NZ2Px+9///lLn+bpuCZwA+rrH705an5F/8803L4oo5Q9E7RFkKUJKG9uARV4QrcGYDoxj11Q+EKosG5VSPkAWoMnTtyGLMatdTgepTI9lxrrIPWN4MSmAUkYl5Zjy/tKXvnRRwtjkI5O87WfkGAYAlMGmiKUYUNbLmHXPMvtClBwLDEntWOBNSSeT7ge4GdgF5xhs44LB6do1DpVZPZXnIQeO/uo7KSWcHeU4Uqz7pXD4TZ29AyIAV30H+ITKASEGKuMDZJlDnopZmYA0mTKCvQM22HI5khvmTQZAS2VUppB7ZQOI2ul0iuYgUFPb65sjzAB5ecIx3K+99tqnPvOZz1xYvad5WReche5xJCP59x0gsew9x7Dfheafps69pvoDyj1Mpz9HQLaWPJIbu4iBNPc4EsAsp05+qk3JlZOjlpyNTe0FTACW5olNhnQGQM5p4JhvDrG5ALRx1qxP878xDVjZOMihJFtg1JyszupPRwWgOWo2T2K87cOQP951ta96HTNX3ZXV3ouiX8nB2jfmxp2ONE9vOqWkNpqrnFF6MznXxlInmld9zxGxH8Nnax0RgMgQKVjArh5z1lqu/Oqs3+aCMen7HvbTJtYY6MYmvS2FY3VW18pl1pfqlBJjv0T3SL/rugB0L85OdTTORVaaexzPjQYpV+pS9y/5wGFBFtEt2utz4+y0mMp89913Lzr1fF23BE4Afd3jdyetjwHoDOiUBGOXoqewscrABcYFgF52asEvY0dJMe4UcPcD0IW5AxtYUnX2ri0YxBSpHfuUZUapcjOKGf+urWyPi3Xgfn0KIPR7BvGrX/3qJYVjQQqADBgwYACUtlHu+ox5rW31A7ODtcHSSemoHqFrhoZBdFIA44/l7h3QWPDMwVn2eo0PgFufAizSQaq39gCpyTpDJByKVQcqGrPGKqcj2fse051cGVZH3wF2IgHqXDYRC9n4NH7VKwohVF7ZOU/kDyjVz8r2KGWOAZDWO4aZg7JzOuBDJtqE+U0OycYpITvXF+QBWQGsTjB48cUXH4OtJy3i2sLZAvb24T9OrJDvbuyTOZkK+df+5wHQwHlgI8YykNNYNIb13ykG0ltqN+Zx5yHAZQzql1Qf6RLdWzk5PL0Ln0uZ6R5nI3N6PZVy2VKgbyMR1q75DvhVjwhHc6goVAxyfVsguPstrKlNM5M25CQgm5W71hGLojJY3O7vOvsL6nd7L4pQYO3VdYzY0D0bDaxPC7r1X5rBrr/Y3sYyB7DfFzg7Qq/5Ra7mvXd1qWOZV3pdmovfKq/1qE+9N5dK4cFAVy4AHYgGSCsrWQHhgLz5WT8au+ZS9WW7mivd3zyjd536BEAXAUHAaCcd0H3IIjJc0gG5QrdxXkUju6f21o90Qm15++23LzrjfF23BE4Afd3jdyetz3P+7ne/ewGVKRJn7lIYQB7mKYXDaKYcXYcJAUL6nPLBmmIn16jJKwzMelIgA4DR3RzojFIG2NnANjfZsJTSim3IWDkySn517QqgxILU5oBgG7xiogF3QHBBPqAG0AGpQrWAsRBxxk6eaDJQJnYEoO4d+wUgVwdj7wzXyug68ugdUwQkA4DaJHUB4GEQsMCVF3iwcSd5KR+4Bp6ByN4rt7xeZ2djwgFgfcUkLyDtf3MES8cYYYWE/Dk0yYCzZNwZZsbORr5AFrkwwIwflrN2AjiclfpkvDP+wsnAeoA+A+zRzKIprZtNNZD3nFMmt9UCNuYLTBqD5ioDXFs5h7Wxe2Kz61f/A1PWGwD5f6kkHIFWOkf/c6iaK/W78bJJszE0btjb5A5AYecw9l3PAWkeOHECONrIEscA05ycpd50n3W/cm3OADXJavUQoF7bMdABy9hMc7L+SefQduuo+hrfxieHLj1j7Zo7dB0GszqlBMnvxa6mk2Khk5V1Zl1LpQAqOSAiWsvuitKsI179HNEcovoo/7p7PczGSRc243HitH/1cHLgAHNCOcIYaG3oWpEFeiE9869//euSxtOc79WYRl40x3tZm/K1pZCtHnICU+PY3GgNSvXpOqkfiJfAdjJo/ZoTa7Oqd3V+8jSeyWPn4aZ0ICIWaFd3fUqe77zzzgmg/y8V0ydU1gmgPyHBX0u1KcWA5Le//e2LQUh5paSO7GHKiYKkYBh0CnUZWcwpAMPQYYgWRKdwYhJSPgwKpVnZTtWofV2rnRmxNQYpQpuEar/jxwLmUifqW4q8dsUUfv3rX78Y5s1nZoQZ0doK4AJ8XS83W2h0U1o4GwzDbiQE3Mhm2WAb0fSbEl/ZSzXQlgyW9IYMJ+a/uoWXyTuZSBup/c5I9SS5bSfjXz2Y0dqT8ffIbe0C/LD0jD4ZYiYxZ8kY69M1x5xahjdDafz1uzJELxx1ZUNk/ax/sVsiHmTTbwBZdXI6ODvdRzbavwx0Muqv7yq7eeMIxcoIEPUI5JdffvkxKHqSHgCIGy9zRW63tdLnfVCHedP1tUFEiGOib8+je5JJOiCmMOAV8AjwANDAm9NSsOJSazCcABfwjH3WB87PsryADfkaj77npMbwBVQ89Y+zaS1Yb1KV+py8ML3NJ5tm6x8ADRBxJIEtqQT1pznf946oA77M/XUW6ydnorqTK/Bev9J36R9REg68UznIp3eAeJ3rdRCsQYDT3E3XOde9MjYiU3+SGca236wJoNDn2r6bgBEoHA9RlMoTVdMmay+5lsIRgLaJO+CcU5J+Jn9Oib5wEsndA75EI218lLfNfmC963+OUvO3Fzu2rHn/1yd2jI2q/8u879ziZNRu424/TnPzZz/72UX25+u6JXAC6Osev1tvfYs+Rf7KK688DrUugF6Dt8qihmFmfb/sGrCSIqQcXQeQdn+/B3YC8UJxq+i6Z4+lSzkBX4E6pwMAyAB0Rq5rAzgpasx1YKDzSFOMAZ4eHpMxk2vJMAnvHUFJnyurep3eoB+AENC49zIM5Ab8YJeBp8pNyQtlkgVGlSy37NqOvQHI/C60j01agF77U/I25diAV939bR4k9rDvsM/VyxBXD/DO8JIP9nyZne5juDC6WOeM2QI07J0QbTJJHo2rxwCTC0dnNy12PYNpDi5jjynE+OkT8JeTkdHfXODk2Lxxokf1BZxj54umHBnn/Yx9x94CHs6uNn96d5ybsUn+GHPgs+84KKswgPR1bJ9GodRvG0rrd6CnfQMBQHO8/52dvP0xHoAPwCpiBKSIjBiH3TBWeeZ95ZiPfZeu8BCSZBOw42wfZS7qACgC1YCsRzxLRal8ugagkt5Q+9In5mZtNG7Yd/oQeYCRrAxpAsmsvjd3erhTv4lW1A4strETUeE0WtfG3nymtzhXQL0nLHYd52ZBIVZbygXwyBHWN0xs5ewej+RPVsC+9B1tqc85nm3mKx+7tJK+iz32tEOOmCiH+gDp2mXzrg3kHHzOWp9XL9audFtO0gJoUUHtNAd7p0fIlxO+64YeM87snnTBxj0A3do5X9ctgRNAX/f43XrrU2AByXLyUozO2XQs0jLHlCu2FruzAHqZEQCMcuwdAwDQAULtSLfZC7smVYKhruyMDeZnN5tQ1oF/DkCKLIATw5FClvtYjmdl5zh0fF+MKgYTg9LvjL3QJsVZH+RCYuGPOZcADXaCXDB4jC0jnPKuDEZAOog2YOMYNiFp7cXeLRsEWDFsybX7jEcGCUMF2AMZcly1G+CXa4zxYfClfywLDzxJEzGuGbwcG+HS7q087cJWAhRyY2tb44RRDEg1xn3uNy9OTp+BY/MYuMf6M5rYtOry0I7u77NHI8dkZbyTRcxXa0eKhaMgW0v6tQ6juVOZzU9RC+BPVKX66os+AIm1u/lbmWRQmV27c+0IoPVvnVtz8knKhYxqU32Pje74MQ9J6XeAOH1Ru2qDx35rX7LflBS59dUL+HJSAHPM4QJCqTuV1dzZoys5hPWJkwQYcYL1k87hjASqnKQBsBkHQLo+yEtO99BF5IqJXJ3UGHZfjmZAubktFab7qyvwGIB29N2mPKwjACSan0tarEPKQe/e/gckrWNrQdSLbj06X+rmzNJDyRfbDzB3TTLpmrUTfS/dTQTJUYnlQQdoK6NNtuneIjkIADrKeJjb5n/g22ZB6VacNfONTmyMAu7SrwBeuo7zYAy7nj7vGuuEbqaLk92RWOm3dJojF3/xi19cADS53LohPyu4FQmcAPpWxPpwCg1Efvazn70o8xSTUxjk0lIoKTaMDuZsWdRlwNZAA4TSIvY3rEieu4dULKBkRLGRfQ5QAG/d79gnYCdFnaGvL8Bz7ynLwE/KOzBQWdX55S9/+XJeL/AO5AOd+qotlGz9lU/ctQzb9hMYXTCu7UAKpo3BAorWKKlLWkO/HQE0uQKTjMWyMgwFFq2xDiB5+l6/L+CXe8xxkSspdxUbxcDUFw5CdWBUGz/nC3M+AkHANplz4DxprPKSXaCjV+DJMVyAp3nHMQMUgVdGktETDtdX8sLSSnkho+rVFydTmHce4BNQ6ti6wHNGFJjqOsAnGZETEOUpa+qo/N0g2PeNHwC3YF8/FxTcpJUADxGFPgvb/yctBmw2R8ohbc04dQIbaHOvU28Cg+mRTUPgfIpQSPXoe4548qVvABdyq6517OtH8yDZB77ogyPLLoXA2gQq65c0JSeM9C5FJNk4Ki3gJVXAOcmYydrZb9KQpIjYLFi7al+Rtfrg6E0OkvYjDgBO48lR3kiSk4eAXwBa2tE6SXSO40itH/nJ1sfOS2upe1d+3cup8z3CgLPIWUm2iJOu7Tp69/3337+kcTSn6i+7ky4AoJOpuQFEI26SXQ4P/WcTKka9vjQeXS8lRr56OoW8VrfWNzLvd+ufbaMzlxgiZ+2yzlv79vH85je/uaSOIDQeDmL47+rJCaD/u8b7mXvbaQFf+MIXLmAz8OkMXoqecmFQUyTA3hEUAzHLalC4DKMGUmYYzZgaTwM8Mkd7IggmdnerU9QMX6Aww+EphSm2FHaKPAZjAXRh9/ov5L/sAqXJWFTnMhOMHGaCoQEGsLLkRdGuEcOcYpCPBhSIrN+Nid34fSb/o4wZVAoeWOx7TN3mP/f/Go/Kw+gzNlIVhLQ5Oo5/kqbRfVIzgDUgbhnUylNGRktbtUPf1I9VrG1ODAAkNqph7pCruVi5WE5MpbFcEIolX0Z/N4BtOwLAgFCP6/YoekZ55/yOxa4pm7v6LkdGG603/XXcGXCjf5jB3s03ThNDf2QnK5PzJ8XnSaFqm9EKv9uQhhG2Lp2aYlMYBtrc1Q5zpbYDWcs8k5HxBJ7rM8bbvKiO2D65ua3v3ZBnHZMj54Nz0zh7eFApOvWpevcsfCc39L0TfRAKHGmndvQ7trZ+Nr9z0HtfBr32dE9zp98D2cbLXF0gvBGKZED/ckw44Mta77qyCbff6Uy51L1LX7AmyE0bOBY3lb/MrLkuBQML3XhlVwLOf/vb3y6srIhFzpajAckF4LQnQl/Wkdo1qC9dt2lO6XOOS6C7sTZm5pnPO08BZt8hNDhO5t86UqJFRaVaA9X93nvvXQA05/+ZDfN5w72QwAmg78Uw3N9GxJwFomNYbNBI6bbwKQnsSMpjmaw+Az/1cJmHDeOtMvY/xrayUzwBaLmARyXOUAOmGIqMkzN9MVz1wWkJDLqjhQKKKfA2EVZ/dQagO04KgF4gkVKnQBmg7WPfyc8EpskEmO5+aROM0AJA4LbrjuF7YBDwFgUABrXvyL4ZL2Ahg949y/glC+kb1VsdTqdgoBbQ2CxX27G2DFDjUh3ud7SXjVfJFItYmbUvoLJgxrwC8usb4350OLDKQsqYs8owrzCOckgxY2QDcALMAAkgxXB76qU8X487BkJjGMt7fumll/6/xw4D0fUDG8g4d6/xbq5i0JJfIAeYMHdsRuPQccgAcX1KXpXhOLXa4B7zuP7WHgAaEBdpWU1lfjee5QuXB91fjmhgv+/7S0bd74FEwI9+YjsxzdW5zo80IPPNb0BT4yvnGoNsPWKg64/9A1jnBefWkjWTPJzG4QmM3ZdD1As7Dew3LkCZtBTzt2vqM2ZbOemn7qEjrePKrs85AKUxWFPktO8AdGNL/5mbxsr8Woeta/ePM7sPUqlsDLToYnVvebVTqoS1Rb7LXusb4ElP1vfmTnn0zhe35krdyInAQAPAlWXNW0f9Jn1G2s6SC7UZ+9xclK8uB1pUiw5eh33Xav9z2vVTv/tN6hcdzFYlp8Y6W5ZuK+2ptVK95+t6JXAC6Osduztpece4BaBTAHnpchod4QVMUSwpsgVsKaQjg8gjZ6QZLwwLwMM47SZCxhfQxpgyBgGZ2lYdKd6U1TKu0hJij1JmGcQMe+V0r1y86k55B6DL/2Ykjn3rOkq3d/Kw6XDDzwAupeo9hY4FxCAue22nf33EaNVe4HoBAXZ4c1sBksrsVTkMX9cHlhkX8mucM2zGubECgJVTWd2/qRv1GxPe7wxV5XiyW0YjWdjwVdl99hAN5YpCMITYJOF7C8AZ3gCd/tr4xAAu0wp8Bnz6w3ph4SrD5iZj3j02QvZdMs7hSlZCuxn95lTzpWtaOzmhHqKxixZbJd0GQwmsNk7NR1GV7u03zgZ5OOpxGbPdSGieYc1FSta5A6ZrEwcEwATYblI41SktwaO9kwnHwtyqjOqtzc2XwITNc+Yx8EuW1a/vR8faHFymFzupX5ULpALh1krXSAGoTX0P4HIgkldgNrATi941jW+/930OJrDHYbLetYVu6/fk1OfWRDoHuAcujWfl9l0AOufL/AbQ6Bnzkv4xz83T3jkbyI4+b6RKma5NZ+5RjeRrDqjTPOGAcsCsvXXu6SIOrbK6xkblIhj1mzPf2NeWZJBzbsNx96jTHKDDWitdZ18Ah0Fet5Sx7mt9cPw8yts81EfrhnPCAReVMSet411DIgFsmUhR455+qM42TJb2dL6uVwIngL7esbuTlhd67uitFJdzX1NSKTohOgpygfAC3FXsPPOUIGaNUVswShnZUFYoM0PSfcv6puQoyL6vbXZhO3MTIMm4AUUB6BQtJV05DuHvFI6Ua8ayTYSB6Iye/mFgMpJCkowD1g/AZYAwh0AhJttnstSfBdDYFiwbBkSdnBeGmJHcz9I4al9OBADZNdrcfY7wCgwlIzm3WDCAhrHps42bJqRUgeoAXOSDOtqPIaxc7d95xFnIADXugWF9MF+wt4AQY0WWu0Awut0D7PS7fF9lAqldo83Y6pWh3wrD1idGtTmT0cc0BYAC0cDoyqe4DMUAACAASURBVMj/y86by4CNB1yYc04AsY4AFikcwJVNl9aKNIAFNv2/Dhk2E8u4kYonKZvKqA0BZtGd1h8wHUDA2tdGoJijss5k5ZAF8GMOk6/rV79oA1lIiWhcmpuOtQu4c76Ux2lfkMQJrQ2VFbALQPd/fagex3l2P8dk5z1HWD+6TtSuvgekRGrSS5XrwSUBwe7vmp5GiAQwRwFta0R0BiFRe3ZOAoSAK70lrQpz3f2RBs3BfmscK6vvpc/R5cgNa5cO2ejUstYijuYjeTdnkm+pc/W7ttTO5FFbApuNG2DNITBXAX/ESHrbUylXL1n/nLNkmIw8BEj6i7m/TqNIBwdrHZjKQ4zQP2QkwkI2jbsnK9beHLNY9/N1vRI4AfT1jt2ttjwFkgLokcOBgJSI0w8wiTxvGzuOoJnxWODTd31mpFa5bwpC16WQbAwrH04OafU5No2yFdrHzqUwY58YbSG56sgwBA7lLQa0a09KLYPfTvAMZMou9rAHXzB4a0CwT5Q6A4ftYVBToM4dxpJixV1b+1wPpNamNVSrrBm26qbga5u2AKPkayx6z1h0DyfFPYx8ssmgxUAL6e8ZscAZkNDnTY+oj+vkbEQBYMOarfOkjd3bOOpjsmO0AF7yMp+wUbsogEXtYZwznjZ1mefrsFTGbm519B+gDuiZL6IuNq95eEpztuhF78fX5lkDQvXXmcCYzF1b1etILo4JB42TCADUfrLl5CWHBRDNLyeY1D4nXxg747ZRpicpnQB0YMQ+iQBnILp51HzbdYpBNJYY4PoK3FUPh9r4CfuvA3Vsj9+E9DlqgbDdYLrAr/4uoBYRAPI8VTCdYL4lN2F/61b4vmvqm8gRkE1nNddqS20Fyjz8JbDcvKrd/Q9AG19jgdEWFQJQ6dbVpZyO5Gnjb23uGpsIu682teG1uvxuLdS+nU/0FufBvDNGxsz4cFTYDGRG+jYntHnSfKne5m66uxQ6T5+VRsaWLICuDdKFKl9EzBrnUPeb+Y+1bp4mb2OzjgByofv3b4kJkU/OGxtonuhvY5AOzbkurzu59zCiTnw6X9crgRNAX+/Y3WrLU3ixDqVwtBuaksqISOU4gjDKA6sKJGGaN5yFgcUi9htGZFldqQaOBEspprScX5oQUkzYF8xgbQkAU/xYxMpOeQUSAyP10akR9avQWuHEFHIGpfznHqaS4sP+AW/LsGLBlnVhhLouAA54pqwri4ImC23PgAFKgP+GCdWvvO7LMHA6Ko/sTZJ+x9YASN6XbQkUlJuXDDIu9UHOoCO1gMsFrfoNBDO2G+JmmHecGVrtXWCMpUwWNtA57aDrpGQAF+QATNQGciNHv2mLucr56L2+LKsNQEsfshZiz3Iyars0igx+zFdzsrznTlHou32Ru+84Vdhx6S7SSrCm9cGpGzsXgRlAtHL8DigCT83rxs1pLwAVAy/tRdpVMpS/ueDgqHyAzOTRn6MJHRtZG2sTGdan2rkPtjjmlu7YbdgeIFqgv04acNX9tcsclDpiYyHAywmpbf0mXalxl9KUY+AUlPRCdbdW0hnpI2BfH5JZ7Kl9G9ImAOb0TvJ0vbleG5vrtSnZ5IB5KFHXk0PyX9aUs013cAgBQlEp8gBg61dtq+/SJUQe7IkQNVgQycFhA47s6zrlZGM9cpCbIzafBqKtpWQTePYUwcpKbpwHIF1Uxrqnj9mC2riORPXTU93LljkBaKMxdEplmj+V1+cF0Bt1WKfPNV1P74p41q/G7s9//vOnHj16dKt2/Cz8diVwAujble/Vlp4ByPgHIFvwQEPKxkkclOeyD0Ah44ZBxYIACRsOxwJSUABB9zDehcY9hEGaRopTeBF4SKFhWFNYGbF+A7Z6tzloATRGJyUeG5Jyrew2gX3rW9+6KHRsNqVYX5bpw8JSngugPTGuPsrRJhMhWQaBU8HAAn9H1qeyFigvO1UdWNyMMsO9RowxADhqf+x7O+JjhuRFY4QqJ5k1JttGkxwQ138giWFyHbkA9Zjio2OygN0JHdW/6QrJbFMNMImAPIao7zklUl+AjH4DUoFZzH2fa7951pzqu4y/zajJEasduHLCQkcgxkavowH4AxzqE5FJdiI81bspS93rWEZtBzIrx4bZvtsojzrIgqEXyel364zjUDvMIeykNXuTUmu9YJxtJNxNo8moPgPkUlWAGg8ewYJLHRLl4BTWh/QPRrO2VBaHQDnmNABcX2pjc6B51Tgdoxacq74HFpNlZWDYA9Hd37g0f5sD6RMRn2Vec+CbL5ULrPdeefKMa7+2msvSnKoj3euR8JuCgvldQCfNofKsU2sQQeEaeevSJpJhczWwbo5JMdEuKSjkRKf6zPmsj33XmFTuOhi1t7FtLJJdGzQjLWpHbetVP20etHm7e9gDAJn+FLkQ1aGH6Ci6gDPJOfTkUA7LOtNIDVGI1VE7J81L964TaI1yzpNr8k0/1NeO7TsB9NVCpEvDTwB93eN3a61vsZe+4BzSFFjgmXEHfmoA8LEAaRnFZSMoE8oPUDmy14ybHFtPdatdKR9MCuBCqS7rlCKOVek3LBP2GgMtRxJwCUDHhqRUGbDvfOc7l+OkbATjJKyCToGqYx0CbBmGL4UL2K4sFlABMVgj4Le+MQ7kp14gsPK7H7MI5FPsDCqAwIB3XUbV7vCMWwaz8pI5cCaVg0ExzozFgnLfYd8AqtrC+C47taHz2tm4YQUZae8MFufNtYwlI1c90hT0nRMXWAOWOCvAsLA7QM7JASKFv22IrBy77AMiOXyl/hzZZw7cMq/NZ4yXTXfaYVNm90l5qP1Sa/Sz+zfPmVysq3VasHKANuABhEqHqm/dj123Vm9SOpXpJA5PZAS4Nh8XO47drEyyrFzAT0TFeDcecpubp9YIAG1cpLxoK3DVHJD7X92iBBjnnRvL2lZ+4xNwbk0E9LrHngAgzENgOLvJzUMzgO3asJucpXkEqBAOvVemlAVn4FeWKNbqHzqkOugJbP86heazse7a2uzEFNGAffQ1Z8Ba3CgX/dz7kggb6SFTtsJcJM/Ac866037M6dZRxEVrqHGqHGlA1sDaD2Ncn7QR6Bfx4KDWPn0XQUjXL8inMyvD9RsNMbcw4RshkoJkDq1DVdttnO77ju374IMPbs2GnwXfvgROAH37Mr7KGgKfr7/++kWJpZxTYMczoDGivHUdpcSwnUewvKAZe0jhULLLftSWgHxGJOUqvzHFiXVVTkDBqQiBlBjoFDy2vLbZQY+NymjUl4xk7HOKvTqENZODh2Bs29eQAYLHEB/DiAEFEpe9B/qSQd9jeutbxmY3r2DyMHgYzQ25VweAu2UzKsAiYAlE1v82tcQ+OxeVgyG0j7WvXEw8J2qdCEZljRsjpV7MaO+MNJkChlIWPBSBM1adwDsGVYRAe4A0MpLGIEUIiF2Gtv833xPIZAgxjbUT2GmM+j3j6NHwzdUnAeiApRMpuk9EorIB8tZU7eg6G3Zt5MKKcboa72U0b1I42P1NW6gP1dF4bD8Bn9pic1vv/+lVPwLOheTlQdev2hpQAyySmZQrTl/vmGPAmONpLGtTbdfWBS3ywZd51FbrD9sOzDePbfTEcu58Ns84sVJUkgmGt/lVeU4c4Sjq154CZO4B0PWlcXPCUPLT58pz+k3rr7xk6RXreNGV1vWmWEjvWodyWWtMeLqy+pJP7Wn+yhXnpCIppD9Y++vkblSOM9N3q7u0NzkVrUjXBKCl/IhWVn/6vn5LddnUIw6e8a6e+mMvAWKjdstDF3XqN/nrHl5T2XSTPq8zugQG/b6yYXv6rvFdXbx6OLlEwjQv+j/wHIg+X9crgRNAX+/Y3WrLM9ydPhHzK+94ATQWKwVBOfHysZ1AByaSYTkCaCFMDBjATXH1ufNQa0vKdRXUGtLqPaZw7KOclxF1PJgd290XcOxooc4krU0ehPHKK69cAHSKD7OH6WU4sMOciiMrv+yxFAcGhZJlZCn96tAnrKk0EeCJMVug0neYtfrcPZVlfJRrFzpw4UzU2PkAQyAjmUuDaTxq86ZMALL6y4gA04xT10mz8TRLoI7BW9YIy4eBzmh69b+8+r7D6JMrYN01jqnD0JlTy9hXL0cFE8fBEaLtPjmxC9iFo5uTzU1n12b8y4Huu31ZE4w/IA4AkLH5Bcx2XbI4vhj+pwG49dlcME9FZyq3Oh0XBtQ6bu1plE2gKEAkBUrbKtPJPdVvfgPN9MHuZah9jszsHoxv8hBhqczkD7D1W2UAkpzydbZqY/OvF7AoJQijWHkiDxz56kEiWANdV1nmePVxgJpv6Z4AoLZz5OqPDYj91v6OZXTJKhkI+duYKiXE+G0Ex3ciYNaV+qtXhKP+OJGotV5/mwsB9dZ7bT+uI5Gj3qVpWJ/aUT/6jlPK+Vs9uQA6nVv99FptqM9tvLXxWvSk3xorOg2Y3ciVKKB3KUHm2ALoxk6a0upva8Ta5Px1TeXQbdVhndITCIPelzii27IpnnzbJsLSOM7X9UrgBNDXO3a32vKMXBsIU+5YsJQ+o7aMEkUh3Lpsst+wEcAy0LiKDTACyCnBjFhALnCSIcFsYwEIguHwEIe+3zOCgZaUGyOaQfJ45XLxAs/lAQNJGZKYxI7yK6yoDAyVfmCQNuTvWgYcu4o5B6CBIyxb1/f/hkDlESf36gYMAeiUu01FGRpRAYCNrPoM7GLrna6yR5FVVnWk7OVF6itWD4gV3gRgfRZyx9Aa+wwmo3mUV2OfAebYNH6NASNKduRjrqwcGFZMIeMmjxLjXvv6DYCqbEbSO3BtLlbPghZpTX1f3mYAxF9zxgNhzNFkiGlbB0qObmOB8cM26lv3AkPKM64brjdOC9LNQUAG2FrHpGsaq40QLKgFVJ+keJJFa6gUqNg95+5WZmvSI+GdAW1MOeHADlCyziPgUrvrKzAnIkAO9QeTaz5ue21qrC21o3nmwTLqFW2hTxov7K39FdaVTXjW1T7OncNIBy5Dbq1yUleH6lvtzoHpzx4KbHv1JS9zSB+V0++BXOkTdImypSbUfpvoKqP1DkAnR7rGxklyUC5guPOruugIIL76tCc9U9pGZIXN4ABs/fPId+QH5lt6T31eB8d8QOogF2oDZx/xIX2jcWoOcJy7lhNjTvlsPfje2BtzuqjrOUlkl1zMw9ovSlW72kT4pz/96Vbt+Fn47UrgBNC3K9+rLT3j8u1vf/sCClrs2MoUXgoFY7DGGoNDaazh4LUzwrx7oJIRrS5Aa9nc2N9YvZR7vzNqC1L7PwUMBHR/SrjrlVXbUrQpUOkSni5WKLH0jRR7irZXRupLX/rSp2Kh2xG/LOARyAOOFGv9x/yugaGIfdd1Nu4wcJwQbDGGsvfqzcjLPVSvvElsJKaocVnjbVJirYEbZ6kK6WZMM97JQFuNd/duGgkDuECOkcYU1p5e8rMZ474zL4BewBnAwZ5KNVjAoB0MGHlUPjCkbg9Z6Lfj5i9gxFxl+Ny7vwOiojLVXdi5uSSN40kAmrFmiJMZAC1U3TzrD3Csv+aJ76yTo5JZpw6LaA4A40eHasGC9b3zmCzMu5sUm+MhW1uc7fRG69ExY9XL+atNGz3g9JnfHBVtB05EB6yv1SF9t3mo5q13eqwoS/NGigrnXcoQMJ0+ojt6p1uw6q2dvkceYDVbp5ylBWfmjXlc/TlcAB4HgAw8lMccB8r7nYOFhOA49hkDvGlayWD1Jiacs9P9rfd1mDmYrcNdX/pRmcZn1405aJ5UlxxwZz+na61BOqC54cmzNk1yOKX3AOjWRHUZj8Z+nT7gVhul3NQGZJCI5vbD3E/OIk/14SZSxNrAhHP8du2KjgDQ/XYy0FcLjx43/ATQ1z+Gt9KDFOZbb731WLkzjjbvMcwM07JdDAZFzgBRNAuiXYOpWCW2ICmlGoDuDygCuikqRmlZGSE/LAYjGFjuu34PKHZPSrXwcwwa9qz2dIxfLHRAunYw2LUPa7mAZNttcxvWZI0xVnOZUkwNkIAhxOjshhz9ZKgzHrU3w9N3jD1Wd9l/4DYjghEO9AQs6nvltHEy2fS/pwRi3teYrBNlPF3Xb5XnyKidC5yDdRaqqz47cYXRBPCAJn0WRgXsGHkpF9ipjHdyCdwGons5Lg6riM1mAJMvh47sjAvZcz4qr2gN9i7HrflyTOHYxSrVYJ2+rRugtJ44WYA3gK1Ma9JaUn6/L1Pv+spNLhzf+gR8unfndf8nuyf1KSDW/GmOyq0FzhbULjgF6JPr1mluaDunWe4uoIuFxTpWzrKKR0e/dtSmTgrp2mTPqUq+/VWmd+kIdIxUDudcSyHBjvbZEX76BADWP3m68nOTJXlWh5Sa3uXLro6Um+vaZT/pOKCWg8qxBnAB7d5ra2ktvTdvqhMATeb016ah0LMIEmtTfxfYrnPfOlsHpmiFU0H0xya7CJONttQWfZXfbW42xk6Hqq/Zrv7czzmqLaJsm6cv1Wj7szYMAUC+S/DQZxwoMqAfORpLDKSDknUbts9zoG8FvtxZoSeAvjNRX1dFKdIf/OAHl7SJDGuKJ2C5+WoLorEgAPUCYUwSxrb3FIo81+5J8W15lDyppQxTqk7jEJpTr9yzPnctA6wdyyhkhAPLKW85d733XX1MsWNJa3sgshNJ+qsNFPmCqg3/Y52BOzvBhTAXLDDiR/YDqMRM6Se2pN+FCZc9xFJWHkCyDotyeyeHjIknDwYM6ktgsyMMY8cqq2sY2dokV9Y4bU4y44EFqx3YJ+wRY6R/nCugdUPWjOeRaQS+3APs1pbalcHeNsiJrjzOCwMHeNfOWETgAWAxptoAyFdOYJHhbr14cmIpUDkCT3pxAjbqkHyEomubPvUuj9scN+7Kx9ByDNeR3P+3PUCVNbptshmYA2auikgcy3E0GXCJ5ZN+ZN6TZXWbNwAqR1G7ksdGETgwAGttqJ3djy2WwmF+7Frqt9pXqlbt63NlbaoEp00UoPutIU5z9wbC04vVDXTXbsdsaof7zUVHMgZUc8gdqQdUA299bh2sw55etgHVXAkAykneObFOZtf2WQqDOdd9js3Dkur3AlCOhD5JE7M211lYfcNR32PznKndOGDqjV8EiSNL62dtOjqIXcvRVC+npfYlTwBaub0bew9PsW5FmI4A2poBsNkn+oNjwgGlo9eR2LZ3X+OXPemaAHRPvT1f1yuBE0Bf79jdWstTCBmUGOgAY4ojQ9GGD2dmpgAW/FA2y4quAaN8GAcApfe+W2CI0QRUlZnyCdClZAN4m2MIpFUW48rg145+154UYo5AL/m2tSOjGHj2BD4gz4bKHqgipWVDeZUDvPQ/uTDc+mHAgIXNdXRf7dB/9y97mPy7j7LuHfiujCMTsozpEURhoBrXwEDOAxY7w94jqJsHyaFrFgg5VgrztyyycHPfYfL1tfZifqWjAAiAMKbYZjMMHLmSVe2XE944OnWDPIw5FgwI5bDZsOferqtN9bOyKsd3taF+dS05AktOmQgQNTelvpT2czzG7rhogRzjpM6VF+ei8o09dnrLU1btIgOy5Sh0vXXj3hzJyjWGWFJMNsbYerlpw2LXNq6Bo+ZKDplolZMnOF3WZ+OzDKpxtpZEIxoL8ug3bKV1JMf+uBZWHrW98eu7HKQAdGy5PHjMa31zCs6m0Zg7ybN217f6KAe68vfM4uog021v35GDfN8Yyf7Hqq8u8JAnDh7AyoHb1AjrbkEbhlQkq+udUkSmyIJ1uOnF3muDXH6O1oJk+lVdyRBg7/rKF91yZJ3jUFdvJOPAc2vI48vpFzpW/Y15/wOv5ljjw/nWBvc21rXDqSkbnSBzc6bP6kaObEQHYbPjsfqJ7mEnamvX2kTY5w8//PDyd76uVwIngL7esbu1lqfIA85vvPHGBQCkDDIUwvurZI6gxmdMkkZSJMAABVxZrk2pCMv1PQXGaKXIPeI1RcQgMi6YOwxSdTveizHrPWW7m7UclZTRS8EHooFnrERgsjSOTgMB1Paa6qKQ+x8TpE/1QSgR+KGE9bn+yqPDYvTdbp5h/JYtARw2f1xuobFawM/QYcQCzgGKTlDouupLzl/4whcu8svgdw351m/sfX3qHjnjySZ5MtjAWb9jcpydi+HkQNWPxjVAIfcTA4zp5jgwihtCr92YZfMQKOt+xs5YOSqsOrDWDLr88tq41zlKTpvXGCerHI7anqPVKRz1ZVm0Jy1aDiZwXj8wY/3f91JPFiAx/MdyjbHvyQWQXKaSY9RvtUPOJxnsGpYzfFM/pAMEoHNG+1w7pDUA1Bt50m/zGfOc3I0LJ3vXyToxC4SsfTpjIx30RWuo/FtP2uTMczzSM/01F516cWSg65O8dZvwMLYcdPO78Zdq0netze7t++oINCZX63zXs7SSrgWW6bK+k1JSeSJv9V10zDrg+G0ZdAynkWMrMmD/gZNAVocon2NmbLqGfjSWleuEn3Rr8wJoB1RrXzIKPGd7pN4hBCp3WefK6GUu6QNZpwsREesY147GvftXR5j7GHOOXe/6sfp6oym7HoF28jCvu6Y2NZ/SEf1e+sYJoG8NxtxJwSeAvhMxX1clLfLyOb/5zW9eDEkGNfCc8sH4USCMO2CMNQKKhS+BFyAP6MW8YZMoPYZPPX2fQo+Brm0e7LGbdTCNm07gUbrLrgmx9h2mpXtSqin4NhFKQ6jdlfs///M/l5zWQBEgI+0EC7J9sRlI2oa6MJvJh0HAMDP67ul3rBRDCvzJKQXWyZ2hyajrs2gBZwWTAlTFpAUoOpe1l0fOdpRU5WbwORUMA3afoSIvTNo6C5huuZZ2vzPIwsiVlQH1CF99kjKw4HJX1DoO2CKGGeAG1NaQVS+2tbEEoNZ4Y4T3N+AhGTDINi9hFQNFOV29H4Hv02gD66D2y3tvrq6xbvyAracp82muqU+cHqwj0Jf8pSrcVJYUqBykojiOdOva5NO6q3wpIbuXoWuSMUerccSUu6frjbWIVW1qvMxt866yOJHdI2+28j01UR3kKl+7MRftSt9wajmQG9KvfhvYOC3SJJpTGPPqIFsnt1SPI9uqb1Mm5B5bT+YBsG4NJ+fWVX3dM48dnyfVjaNLrwKMnGhODnbcOkm2pUQE+qTeiMRwwkQqlGXvBaDffKiNtVX76T5jQOd4YAyZ9+50ltreGCBBkr2z0jm69BIgu0RGfUuPeUhUfWSXOALV0fitTl6SB7O885+Nwo6vjqyN5js2v752TedAl8Zxvq5XAieAvt6xu7WWpywDjOX8tuhTPAHolKBwKWYVsNhQFtABuK2iFQpdhmRBc51K6QB/fRb+SpEHsJxNXbkptMrsJY0DqKwOIdDKBFrrQ8Y9o5ExsGEt5d4mwgB0feYcVH+g7otf/OKnSuPwcBZOAsOi7QA1ILzGXt8YMIwNA4e1Au4wMBQ6Ng7gU05tqa9+z6ACkRS79vWOiQImYt73ZIIMurNgORzLAgOmHKdlEmuDc6j7Prkm7wAK5g7raVw4SI2F8C3jiQXEyopOYIkYKUZ3Wcf+13/zUDrGgk8Oh3QF6SVYWPN9DSvHoL4ACxh8JwmUR17UYhnfj1q4C2I2ZeSYomA+935TXvJH1XP8fZ06IGBBLFb4phQOzoSneBaxcmxdvxl3YAIg3LECVJa94zTt2sLG9l3rJr3QvYDskc0GRjlq1nbtslZrX2ugNovAxIQ6sxf7aC6J7HBCqxNIr/zme3om8Ng7cFw5njRI9+So7kNyPCVRVEQbK7+y6ZXKSd61uzpEbaQKAJeiOJhY4NV65rhXRmXvKUaNde1pPttsualQdC3ngb7GjNMvHE0bPBcIc1jatBw54sFW1vmmhNHx1SdykOzps/oIcGtT/ev7CJL0u8eXA/7sBxCNCPHZfDQ/2SYRUlGujX6Rgzo4HVKE+v18EuGzaqj7d/0JoO/fmHziLUoRd/JEDBqlHXuQEtxzUI8gasNVgItrgE2MivAs5UahCj8CRykgILlweEC2P+FY4JoSw0BScilHjDRDYaNYCjUlnMJeBrpUhoyTHNnaniHtGLvXXnvtch50IK/yAC0OxCrXDTkCulgUYIgRkPJgg1H96n7gHGMvpIjxrdzaVzvWSHNs3MfQkWv32xGfAZazuixWssPIJDNt3jE1XsZeCDX5yF3NyHu8MwNdPzOm7q/tAZbAkBQQDHTl9Ed2FogQLCAFwGAKyQULCEiQGTCX7AM8jZ350tiT4QI7QElaBkcAK6b/wt+f+9znLpsx5cc+zeLG3CqLITdX1F1ZwKDNZk9T/vEaDmzvUnGUbQySS3KtDcuEK6vfmkM2GgOOlZmMHBm2KQl0iblpjXD8dpw3ulObaqfxqu/JiKPXGEm56PsdU8dwKgMwXwDdWLXedy5u2zhRHA7tkAomF1xEK8BmLLs2WfTZg5rSa5ti4Ri5ruF8c0rpt76PTW3vQnLvc/fJ50+HywXuO21NblJejqCXTKW4JZP6mk5wCpK9J/SQNWh86GtOBIbcA2fYBc5wddHBHlYVAK6N1QGsr96rbI4uvUlfYqBX79Wm5NM40EPHSBVCx1rXziOIBox7p/Pda+2sHVw7JP0pGVb/o0ePzicRfhyFdY/uOQH0PRqM+9KUgEwAOsAY6EgxpHz6syksxYkZoGQYrlVmwvQU06YkpCgpN+xHZQi59j8Q1HcZhRiKALTfsANYmt4pZ4aC0a+Mrq8/e34vllquXkZpH5BQGzMgMSQx0Cl651FvmBbgBLwYKH3SF/mPyy73f/XI7cO8ATB9ljLCGdlUAkA+2de/jKbwLQDJIDHMGfIMSv3NOaoMJwJUB4Yf+waAYt8WlDN0XZOsYpI5X6WGZOw5JfXfucAY24x9jklgIvANFBlfIEAIlXPCgG8e86YBcDQAAXIWfZBDGWiVKpChE5btfrLlpDnmy5i4pj455k36QykcnqJZ3U/ziqkH/LpHSoX0CYwZkFtbgbenn1PmPgAAIABJREFUKf94zTJsnMauCWyKkAg7c8CUAXzX9yIY5T8nS3qi6xp331UOB8l8Xr2B4QWMABBsKdYP61/5UkE4Z9YVR8974+SpgX0nJ7s6MejJuvYBo9VnUyHnX3SFrpFKA1wmQw9saW019yvfA1tqu6dWeqzz6kmnuNS3yqpfyaF+kk/f9dj0nN/6gU2vjc1PTv5u2LQu1mExz0W8mlvSXJxxjZFP/zlXn/41PoBlMm59S9uwaXAjenRb93Z98kyf1ubqYhOszfqEZW58GkMbPEWIzMPKs07pX+Pe3OTYAciAv/QgJAvb4fNGHvxmLVjXnAFz1BwWpRPVax7Uh55CWBrH+bpeCZwA+nrH7tZanjLL6AcU7fwXgk8RbmiM4sIaSSEQ8t7fGWOMIsYQ4Mb6CXuliKQ8pIxszlqjQ5EDqd2DBclQCe+vQQagMxD9Ll+w6wPOwtDCjSnMril15Mtf/vLFsXASCKZDKJpBSQ4LXNfYcji6ljFjVCoHs8GoCqMDj7XfEW1YYZOB3DGe6jA+ldV39c15uIU1MyzVJw2k9srblCe8TGzlaVfyYagZIhuaNn+e8RJtWBYx49KDSADo3oWcu37ngvzP+t78lPKRXD2qGKgxHkAUeWOSyWMBH3ZrQYEohhQm8rYhzN6A5qbHIXdP/fB476cF0Iy18QdwMVvWRO/rQD6PQjBP6o9533ecTw/S0CZ1LTjJCWuMHQ9mvhoT68hYVoZwO8AuvxjLrl1OdiCD1RmcKGsR+0yPNA7SezC6yS1gK++5751wI4/dxj6AWX51ANdRcgAYOa3uqezWlvOOHcuWXGK4IwLSaavvMNUcYY4sp4Asa6vIDqe7/nsQiXQOm/MqJ/3W2HJYljnd37rG+eaNR2u6OV2qSY5Fn+m32gkgisLU74CziGW2Y9OSOCLWVGsk8FybtbN6+91Dd5KRs56Tn3O62ZvmD1sjQlA/OZm1JYej+V0d7qOLjiQLkFyZx5z3jSzueqhdZANEr/3jXLeWkkmbCP/1r389z7I97/2EJXAC6E94AO5j9Sn3AHQsdIseOyNveBkrAIUiWe9/r/M7YwakAGXVgc0FeilFYTlGJ0CClQCgu7b7MIxSDwAlYL3rKOllWAKO1V84tBxoT1BbBZvxKCTf8WTliAfc1A/0AGgA8wJkTNcyuNqj/a7f/jAEWCbh2AXiwA4DvkaEsRA1yAB4ME6PLXdEHaYNwNncwO7pDxDH+ANxQsfuqa0Z4uRp1/uGjxfYAyxyQSsrkLJhVY4BGWqjPjFcm7/pfqCLbMhqc0OT5UYuAGv9xobJc9SOI9Dw8IvmKKeiNZQzKlT/vGvemlmn4KPK1O7uFZm46R7zveuTrTn3pBSU5JMMAoqBlOZV4w10VMY6GZueIFLSWFaP9cgpXCccgN71Ycx2TgKjxpruaKyB536rTkdWmp9OuOk350LX3sa0/tMhe2LGrvfmm/zk3jnkRXmqg1NQmwKkUpZqD1IB+DcX6U0AOgclJz+AyvGVWtO4OiYNG953ZFeZrY+VFz217HT/d12gtz5Ud/KozclCxE5fAVJ6Jbn2l72oTpuGOVTygZNpbQs4t14qWxRhnbfqS2YeO85xtn7XKeJM1WYOa/MvPZSeE01aUoJeQ1xUtzQw80gEBBNublqD5qLx8z09UbvkktfP5kQncJQueL6uVwIngL7esbu1lmfoA4jlbmZAUgIpIEwC9mdBnsYARkeQ7dr10IFdSkaoEugFNIWza5enEcr3xcZRaIAVhQZgCQ0uq7cGM8CWIk2xtTNaeJchqy2BqJiSTifpiLeMCjDDcOun0N+mcWAj3KMt2GsstN+7l6PgXmFDjor2AQrVLzSO6aH0OSYZyPqXkauvGePKSQYZKyw+dkk7G59lbhkJaSZSepTvVIYMGOfoaLwxbo1tABoAxzyZLwyZ0KsceBER12OO1KON5MUwVq/wL+PYe20/5qELM8sPr+zaYaOUNmDvAwWYumRYn1544YULiM4JfN7XMtLmP6bSHDrWAWT0/eaCf1RbRAluynsmh8ZXHr2HqIgmJffWmdSJ5BKQSP45qbUFgO6e/uf8GWug3xrQR2DJWB8dLs4P8GnjLUe7+SlHN93meLXqaW03VqIJfXbah/lu/qxOASrXwfKgIt/1HvvcnHfMpg16ZEGf1Tfzs/rIulNzAtAAMQAeOKtckSBgFQMvgqLN6hPV4ZxL6ZDXi9kGoKX2STFpnJMv1r10Hmftc5wB6K5tPnFSnJu+To6ccDqs9ogWYKaBYOWvvsKyi0o11o2DazZKsbImb47kAuWNfiCO6MolNSrD7+xh9QHQvRc9iH0uxed8Xa8ETgB9vWN3ay13tFLpCrEDvVI+QrTCvFhkDCkDBzRiJ7GzXbeb1Cp3w2GUDgaKoRSadJxS7cOiMaIb1peP233C/3JogQ+MVwal/+tnZaWky0vzwBhtBDxijdpI2AbLjGvlM3CUKRANrPV5ATxmhBGjpCuHrBh/xh470u8rnwXlQHuArheGp/HinAi9yvcuPzkQkfHLSDqDtXJju5Y1YnyATyy0tmEsPdI5IyqfFzAFmDOCld17hrTc9pyTfl+mu7FMdhhQkYXta21laJMhJyMZHCMiADZHwFhgTDmHXWcsOCfYPfPKMWm1xRm2yTnZCqtzgnIOXn755Usfn+fFIC9Qrn1OetCfYx3ryD1P/TeVm6w8PAVYBLxrZ853MsG0itokqz0lx1xv/DgEQPqyjBxrzjEAba4kD+CbPDg8HI4+N37Nzz1eTbqSDV/pmsBu66J52jjXfvs0OLvSFzjSXSNVrDpsDNUu+f6cLhv+6Bt9MN/73lnS6eGYywB09dZHjLOUjdZLQNrm0uSJFT/qZcCe/gGeK3tTapSnHfWx9jn9BDvucdkiCoAuUsO6jwyRtmU/TP2U+mTOJlNPGpRSspHMdUzoXmC3tslH34eAiULs9SJ6tW8jCZW/jh2b0zsHhF5xn3EB9p0t7oE9Rf4C0I3h+bpeCZwA+nrH7tZanhIOUGbwHeOUgbaDuf+FeBkkYHDZof2NoaFQYhu8GAtKDegBFgDv2pLSDUhXdkoKQJZzdgyhMdzyF5XdvRin6s9QVkasSawsg4e9BRozrP+PvXvttSyryjheH8LIazUGIpiAQAMirWgbJMjVGEWifjuM0UQSE4l4CaA2dtNN04CI6Atf+EHMfye/yuPydF1PVZ1TtXZyss/ee615GXPOMZ7xjDHn6jzo9773vZcUl21j/WHcKdQjKOgzNojhP/a3MoQye2es68OG2BnyBU0ANQam+gIK2gG4ygnsUbL1OeOBFRLyZUhFABhejGDtAp4Z0erC5vV/MnauMqcAK1z5zYPASSlDgWjzgsEnRzmnxl0ZR+fF5sDNeTe/OHoYRHJbYCH0y9FqjBjW6k5G+mOMAIJy5M2r+o2RT06Bj36vj4Wrr/Nlzom+XGfZ9ytLf2PScpgc0UZmyV4oP9nuZtDuBYSkNyyI4SRbY4AS0LJjD9Q0TzhBwvWA24JyjGGAXy70Oq8cvQDPPl0yILS6TvRox4CD0Fx0fJ8z9DmhzYcAOTbevLPGOH/6CpgnM+e257QAlJXnqLlkTGfax1A7HCdZWcgP+pLuIpeu5/SSo+jBnsvOEZGf7JxnT+fk0CqXc9waaj20MbFyawfA3P9SB9kNziqduQwwJ5+O7hpzIPDcGNPn7BM9ibygC3be0lfqMjbmnXmAvLFWfE8/SqMBopvzbSDs4VW17XzdXgmcAPr2jt0TazkGIKCYkscKykETnqV8KHcg9tgwQBoblwKuDooIy7TsDWVKGaVwA1qxQcLgADQmYOtXVsAOg8CwMBYZCcyWs4ZT/DEDewpH1yzYDTgnm3KhaxeGhTwwGEDsVcBGaJThpNBXKQs5Y9T7Tdnu398oeqAWcOjaBbuVEWion7Ht2FK5x86hrRzHtG0flr2pz1I2PJ5XuB6DVXnyRzHhxqA6G9eYqMYVeF+DW3uxyhwaY74OU/csgAaYGTiyxiapg1MCtAj5Swkg8/raS/rQstXVlWMH5CUjfak+578GoDtPnCF/1EV8nC8PUg4wwvl4kHvud419A6UUYHJFSboXM5usybXfOS1dgzkGQslwc7WTYeNAhxgL0Rj3OJHDtVhV4FnfrSUpB7UduHNt4xyAjkxobgb0AkG105wC7q1bKVeYY45g+sQZzt3jiZvNGZEr6zeZmN/KA96cdpLDYu9CfZYSUnux5N3bfdUb+xqID3zXpuoNdNvYuODPmnbiBT1k4575v9Gs3etQP0QWrfPk0Xf9VnuTZSx8zmQydR293TXGdKMH1jtnh22hazloza9ktcfomTPq6p2dkY5jjWwfjIv56bO5RO+vY2VeYsJrFwDdeL/22msX9lm08H7r7Pz9ZkrgBNA3c1yeaascK9RT94QAU0ixS3ZTAw+8f6AN+8Kw6IjPKWGKPYW6TOIRNFNImAWP8Y4RssmLgQQoMAiUnFB87QCIKrc2bB8YhYxGYMCjiOX4bapJICjZfOxjH7swihgZ4BBw3TQTrE/tsOMdeEgGlLDvKHc5wH2uLQuiARXsHePDyKzROm6aSXnHPneYf8C3e5NJjoT8z8Z+U0nWUaqPySrGKXCAzScnAKM27piv8bHpSX2OaavP3b9GCLghByCH4WOoqm8B8IZY6986F1g281BfK2OBCCeCQe8d8yhn25jXDvmimGpRh64N6PRI+Mdli4G4d3Jar1Ig5jtQdh1KpnGXj2vNJBtzX4qT9W999n339l57PLTHdeYaZtl66Htrv75zivcUCSyvPHlryxowrxrvmMmcycCok1is1QCPtLFAtKPtOF6tR2uNQyR319rr++oXlUl/dp8Ui0CsiBRdus4V3QespoNrK8a/8loDpQg5t5qzVj+rS/6v9/qX3spp7Z6rZMvxcX53n2sX5rp+6muyL6fXqRtsQOVyfOiFxsSZ0rVhHyCj3+pZOXd/ZR0Jh+ownn6nm5K51CLpGxwr80sUzzGQQLL1vHrHetn61vEA5leX03d0qwjGt7/97Qu4Z/OuYy2eZTx9CZwA+unL/MbXKC+1HOjATQrD2Z67EQdo5dn7rIOUP8UCuDIqGU8sIcPKYLqGEs5IpOzLO07x7yO6pZRQppSfEDvWwxmmGAgMy6Z5pKD7PqPq0dMALsNa3Sn/8qA7lSPl61U7he4XcLm3fmG0gb6rlPQyarvRalnP2qq+ymWkgEtykGJQGwItGZYMXnmUGRjAMTlgUmOF98zXDSUrx4kX0jaEWZctJmtzA0AyN6onh6hxDXgm2wyzyEDtAYSUBdBW1hGIYqulCvW7eWD+JTcGFFPIcJK7s4r7Xj5v8uz/WEsGeR/6IkXBmDgvGsNaWwJMHYPo4T2PowzI8kHZbH3lLD5O3e7NeeqBEKVvGH8Ao2uk4IhGWPNdoz2cjtUTADhmccFl/eb0cM6aE81t9VS3tB/rANgmr65tzucEOnbNUYva1BrIcY8pDUTb7AeMa4uNbNY0+WgPHWXjaW3AQqdjN12F7rMuK7N6urd55wEqtbVXc6moWGWIrgCEXd8692TEyklmNmMfgWN1aTO22+lLNiruRvDqb2ySn3Pek7f1lcyXrbfPwgOxlpjg3NJrK9vKBJCPNoMTsykczYV0W3ru+FCsylUe5zY59H3z06ZguqBrF9yr3/oz5nQRHc2RMybZL8dB/uM//uPFvpyv2y2BE0Df7vF7Iq1PIWQ4epS3B4akiAMOUiKOzBAADPBixpb1PQLcFCu2EEjFOlPCFFzXOd0g8OphAxvaxUZjGQAuitWGHYqS0cWeOsmhcmJ4PARAOduWjFYnlZTGkYyA5gwGgIa9BmgZuGXXGCDgAYtNDhgSZS5IxgL1G2O7xgoT0rtNOo1jfetM1Fjo+i5km8HsVbmepOf4NiwZoxZw8vCb6pa2Uf0YJOxs3zFGGBnzI+BcKDenaI/I6p7KZ+iWfVJHZSYvnwENAI5Bdt2GcPufwQPEMV6Vlwww1skECGvOOJbMQzcca7Zn0wJwgQ1HdfXevG2+9C5P+zoXMXCQDI7AGnO+qRGPUjdnw5MHA2iY1eqQroOFXVBmrDhZgPCeiMLZBFyke7nHePY7/bFjt6lPjaP1W7/piHWym7scZmdYm3fNfxESqRyiE1etSevWOrFezSHnr1e+lCnAXD/JjRPJiQvot16Te7opmcuvL5cY8DQPqyPw2FrXL7oghyAQ3TrvO/naolm+w+Amo+oCojeyY7PkkivGqnvIoHngLP/qzpl0VJ6ohfs4zfRZcvUbfYK9PUYW+71+p9+yWfSI/RUALqe+sjHDmPf6pB76GnDm4LAzC+xd02+IEqy9HPLu/+Y3v3lh7M/X7ZbACaBv9/g9sdanhAs1e2y2xz470WG98iO7CChSJjVygTGw3X0pSoxdig3A4r0DkJUhDFab1oilwLqP4cFWOcqJgpMHzCABaXJ3hT77PaMTe5GxAryWWevajNA+2rv2SU9JAS8zLlcZqAOYV4lXDzYca8GQA0SUdveTW7LxpC+y3TAiMFddGRbnjwYEGell68k88OAkD2AB2MZKMXAAss/6y0FgRIFVhtoJHDkjsdHyN7sv+QFYmGjpB0LaWEdMJScNYFlA4EQBhtE9gDJQBVz3PScFW1oZzYmMX6DEaQ0BEWy0serexqjfchACDx5xfsw9fZSFbI0sWLOGOAD6D0RaXw/KWl/VrmQRMOkkgdZIY1B5QMM6dLVnGUOOcu3gYFmfgIk5Is+fo7EA2jwDojlknGNAPfkbD9EIOe9Ad2unfshTFmmgnxpXx8Pl8O1Z1uS54IqsA5TAl7SkZJXs9NH8QAhwcqwXMqmNrTm5zM0/J694EAn9aI4lg64PBFevh7A09yIh2sRX3xAJAXTrtv5UfiA0PdG968T2P9CdPOmRjfJwUOtL/ZVqkv52zCMnvH43b7zoGw4Pp1ykTZnqoPe0O1nlZGgXHWieAvt0+6beOIlF9IRDV9nIECA8GbMLmGi6XeQqmQbQ03W9V8a3vvWtcwPhoyi9G3bPCaBv2IDclOYEDBy7tUrWEXbC6Ku4gOQjiNEnhoyiYURSMCl/SpGy7Hev6umawEiKXz4icI55w0aoC7AD+FOU2NTu3dAysNQ95XViaZc10yZ54jHQhU893AX7Rj7VAQxTtEcmrN+X4VzGo/YJUTIywALl3fVYlgVIDJ73FHqh9k4ZiYXGzmCv9zQKhn1PvwA4AJA19tVROfW7l1zFxrL7APTuAUw5HIGHjGogE2PImJLdslvkodwNf5NJbSCvIwO98xQ7xOlSnzGvja2FPhvTPdJRnqyUosY42fW9FI7+b37Uv4yoOfs4a72+1x6AIFBfu+QUl3bQX+267ldg6nvf+94FoDTvpK40/o4bq20ckeonx+aTh3QANd1v/ovyJEPRLjnPnEJrffXMsoCAD9ZyATRwBFg1rtXTWk+G+uO85M1ddYyh6AHnlrPSZ2uXg6ff9QdQTYf2edMFRK4qQ8qWOQzQS79K7jHmtbv7GufmFmfOk1W7r7oC245yqwzn/Aeia5989AA055mz7QE5yYOe0k/57RvtSObWMEcCqE5u6coAPn3RWK2OXLa679epNd4bnRPdWBCf0+DJuewTnWTuNO50Oed8nWTEhj5wkGqfaCN9qKwlWDhytbVxaYxs2mwenAz0dWulZ1PeCaCfjdxvfK0t+sBhoUEA2mN6U6bOT16wtIoUc8DIUIYplA1zHcP9mLFlaAkrQ1pbAlvCj9i3DOPxtAlAq2uwdRnwvl8HQNsYj+oJaEp1wPpSmMB8BqEHZDjSjiEFagAlfVomvPqlH2DQtXOVdwob83ZkDYXLU+hCrpQ5th1DU1sav8Ltnb7hQQc2ThknoAMoZSyPjLl6jm3FulWvPOTk2thIERF1aBySQe8ZGA+nkV9a3YyrDZQYsgVRnJZkVXnkJFzNmGGzOSAMMsZUOsDOj8pqznC0RDmSZYCrvgmZmz/67Ql2zZPma2sJgD4qgOQmNz0AUFmeDCkvvH4A8kLf2mWTGgfFMWm9x5o6LeZxFU/gLea5tQFANU7mS/VjOuU797v0AmsDk4chN//W6eMUcorXGVamvGaMIEAmunBkKDfKJQIVcIxlzQExRzHn257mWeNXpEQ62K55c2/rFplo7GzIM+c5rI0J+dWm6hRd6r7a5ImXvXPg+l+bAsPmoU2szcPWTQz0m2++eSEFklt63ZMxq5tzWz3WQPU2pwLQ1Vc5QC9mdfXbEYxydpSXvFrj5f/Xzl5LMqxus466BqjdPRE256690QcMf+vTWC4RAxDT5fQLR0La3ZbNdvRdZR1T0+hI73QiZ7450rxxVGrjlgMqh/1x1+R5/7OTwAmgn53sb3TNKeE2yaVoW/gpO4+8Bf4oFh45kAWQrlJl/IEWylEIDRNIkVJGq6S7pnbF5mGhuz6lF6DI4AJYWG1sCIZRCsAyFurAHqXs7XYvtItx3XtSprWldgSg+wso2aC1oJ0yXnAqdMlgUuzaQA5ACGdg2TXKHEPXb+Qp309YvfIziD04pUeVe6qX81r7HTsvpUE+IGBQfcA8p8IY114ghgGpzRm73oEVQArDDCQly5wR6TnmElYH+MVsky/GjkE0J+sPAN3/ohtrGCtjox3Kxu4CUckSiw3oeSIcxlIEpWtFMrDTpW4EnjHQ1WkcOT7Nt1jFTkaRbwo4N6+So3ZVZ3O+z0CY03HMCWcCV0b1e2w08PKwygeQy/kqglF9wO+mKmBe+47MOULVWbsBJHK11qVb7Jgbg40aAMELylcOC2CtK+B7AXH12hztrOBkf2QfkQHdCwgaE0c0YmfXiWoeYIPN/90XIfJjLMzh6hed6bfWqPxnjqhHpldfjlrrprbZx+HJidURCP77v//7C4CuvS+//PLl1A6RlQXQCI7akixyEp3tbfykVh0dG7ogfcTBTi7NRU91TF/STZydHVtjv4wvwgaZgMGmt6tDJEF6lSfJKscY+mw9c15EBOQ+r57Ydu5YiVKtzBas0y02R/eerHNCS6MD8B92LZ7X3xwJnAD65ozFjWpJCjyj3ykTnrjnUd7CbADIsjyAwYZUgRmgaxXO5s7Jf6XsFuBgDWtXgCBFHLsGuADQfV7w7ISMI2sCVK0RY6xT0Ck3T1Xr/wABlhsgSMlWfo8871i7NsP1GaCtTcKXvqteIANLAyzqN1YLc9s9+r8nhlzFyHVPfwyCBxx0f/8HoHMKYkHqD7YwWQsjA9BCzCs7jBK2d5lEoL+yzIPNO6+9y4T2uTnB2OYYJcPYWgycPHZzSH2YTAAWUNJ/n6UHdB9nCtBfB9Amtr6TK70RiSPj3XzIEMZccgqTZXXYVFjdAa3YwRys5myfK7drpTIEnJtrlRWzKyXCxk+OTXLqPowvAMpx6vvkksyrp3I4Go4tS8YAC7CyUZ9VQsuoJZeiFzlfzR/OYOVLTdCu2m0uaxPmXJ5t6yQwB7BYJ+rH8nU/51dOuc9AjjkkFWEjNk7HqP2YXRGO6uye2lSag5MqKpde2Lx5c6/xlROdnKXr1G/RB+kUWEuOMYfJ/ghreB3q6l4dKTXKmcHKKIrUb8klHe0Yuz3NpmsDleXc5jQ3Dzp+M4cqOWzZnGmRMWOW/rPHonZK4+MEG0P6fSNqXZPjaF0jGKzTfjdedBz9QUdXt70OXePZBBwdjlxts2+lNhova1eEsrqRIXSlHHVzadfBRlo4rcuwsznsoHVlLjj/uXY0z4rg5MxId7tRhv9szENJ4ATQDyWuF+filGtApoc+pHRTGCklG+7kpGJ7ljnm5VNcFN2GtoAmXjrQizFlvJWP7aBApXGkTCvXpj0KERgEoLCoR7YLE0FJMuSVF8jM+MTgYDS6HlMJTCanmPoermIjXG1KoQMa1Yu9lFdcWwEEChmDDOQsA43JBagBJ44GYMAAkyVQmNIulFufXFNZ2tb/clf7XwgSCGDsAV9js4wf44EllPspapEx6RplGdf6kFxyipxSEWvV9Ztyoa9YXCcRrBNH5hkwALL6+sxALiNZGwM80iF6B6i7XhsXpANegWhyAhblj9d2TyAsdL2PSQ/MmFsxuk6CqdyA5c53MhPGT36+0x+gpTlgM6xxrz/JVk528vGEvZ4AKWqTfLy6t/piHzlh9bXvjlGR+s0hWwex/4GLZXv73ukWtQXzSr6NmcgMcFWddES/73jLV6Z3sL597jc6q7qAXOCqcrH/NtsBUyJPgGLt4+zWlsoCno31Pq1PWgCgtA7L0dkk69rCkV8nQpTNd332iPTa5bg9jwTHkFdP/Q+0JYvalxPVvDSH6M7W0o45kG+O7XVda46KDi2gbXyab+nndGMAv/roWTrMeqYL6Q1OaePE0U+OlVvbrU+6qzY0Tx3ZZ47Sq3Qhx9y8047kiiDZuQfEr372v3nYvTsftb3+Nx5SuaqzOfaDH/zgAqRr4/m63RI4AfTtHr8n1vqUQoq2s6AL96WgUu4ZficwUBTAHtaEIabcjkCaQgY4hGJTbowpA4MFZBwZXyHBwCtARpFXDpa3cjCODCDjR4mmyITEheCwv/U11s2xbdUhvIrhS0HG1n/0ox+9sIx2WgNWcgcpa0qc0cDWdf0y4lhWbD5ngNy3fCwM1miBeNfHVpUe8Pbbb18cIQBiGbK+E57VJkwRULNjh6lmOI2jnOzqzZHJ8Ek7SPachvq3jHT3ZeAzuoEgm+AWwAAhWCoG2fdYyeQBwDDSvYt4kCXGtnZxDPrOE+fk+nO8LDhsZ2ui6825xg8DXPtFS9o8JTpRWRn7Nq4FnjOocrxrV/MJC9pnOZ9HIGjeCyXXNgC6dywbh2+ZZg/yCNgYY+tCueYDUAU8W9fmSH12LjZnCjiQl5tspZlwcm28tEbNIwxrYwg0V551YB1x8siOE2FemtvmX/WI7tAFjW9rPPbGijRzAAAgAElEQVS/SACG3DqqXqkl9Ju1VT0Aa+U2Z3Lsm7+Ba+DLOrVuOSzWd+sRC+6BLsm2cat8crJptP56gBEn3Ua15k7/O3O4tnd9fZQ+U1ul+NQma7O+Oq606524hJFeZlpUil4AaDHt1nLkS+xz7aq/3dfLnESkGMv6bXxXd0vjqPzkIW2QbhcxLILTOuk6DrOIaWWbT+u4d631sikcnLfaY64veNZW62eJI86aSEv97/oAfiTGEhVPzIifBT9xCZwA+omL+HZWkEIJDH7wgx+8gMMUS0bGZpvNC1sWQZh0lQmls4aX8qFw5Y0ClYAQhhrYBfxSTIGTFDTmFSPAkGIhKD9GSZ6qMjF12pdSl6eXMg5Ae0wxxpOR7toMVu146aWXLuHKjBMFLURZW4BzMlI/Qwrw1B4sKqdgWdBlr7DgUlk4A93nt9oYeA6sxUQt+78Mbf0HMBfMGCugQz8AW5uB6pdzo93f2GB/mkNdYz70P7bQvcnO4409tEI9AJUysVXA2sqVUZNGw0CKnAglc/7MYUaz8e87zB/wgIGUi1rfKotRr/zqrh/NhQCVEzjWEQgQZEx/+MMf3vnOd75zkXt1ymMF9jkCADXgsky/0Lm1ghEzLstoWz/NlwU9QIsHPfS5ea0dwBQHzzwDTutPL+WqG0uLSdzIUPX3h73rfoBMukJ9kaqyzhz9IpJAHuavOVt9yiSfxsH9re/YwNa3o+E4vPWhv9qg7s3b7juAlQOVHkgvJTvrmA6gMwHo7m/sAq02MjYnaguGt/lTmdJdgOHY50CuiBgGvPYA3a0jaUAcAmy4dI/k5Qz3yhJt6L1rbVY1/+kAoNTc2+Mnk1/tSQ6edojQEAkSmej+ZXfZA9cjFXqXTuNeALv258gax3UUzNfu58BYU71zjFdPGSf6xrpF7piniABtXsBtLXCsGpfkWQrdW2+9dTtBwdnq/yeBE0Cfk+JKCaRQUt4B6M7ozUDuBg3gBZhapbKsHqaQQVtmFFMJPGHasJwLzJUPmGUkYs88QIARXoage5y3S1FqNxaMEsVkAtuUZt8XupbvGgMPbDDE1ZFByuEoXBlj73HjmBJ5opg0j7DVR+HDlLcc2tq2uZK17chG6w8jzfFgWCs/Q/vv//7vF/As5YAhxKTazIfNrB6gDRCQy7cnmThfloNQOxjT7qvcZMDYSCMApG16Ah4xY4wjVlhO6TJ7GCVMI4aRU9DvgRPf9xkLWv1Ab7KoHiCovjRe+iK9grFfh6B1ArTUjq7tVT86BrIUiVI3RAgsttoYSGlM/uIv/uLyf31rTjcHGGXj233VtY5Nv9VW15sD6gA4nE/d/a4Bshl6nyt/QQXQUFkcPKF84In8ANTqc033eNJeZcsBr1zM/bYFo2jed42IFtC7IXbrwRwwXwAn88W85iRztj1w47//+78vQFJUpOsAaDLHCGujaENj7VhNEZT6KRog9/7Yp3XCm6dFiQLQUsbqk9zhyrKJWyTQsXOtDW3ggO5aRTDQQY0X5lyqmhSr3TRYv3fDuDWejMw746iO2lzdnnTY2JunvXfdnlxirhmXjZKYc8abzuLQ0C82gHqKpLHtusZIW1e3HdcKW8QxEG2gT9dhWyKIvaltlUnfmzN9BqID+KXRRcicr+dDAieAfj7G8dp7kTIoBN3DVALQKbMUvNMbGPgFbIAvY8/gA6cA5yqnZcQyBP0mF3XrcB0g4mggu8kZWWCCMe97ym8VP5CPrV6wvux53weKAp6FB9ukktLEeGEd6mtGqZMkyhsv59U1yUOfgOCuBzyE87TJ0Vz9Dhhg8FYOmGtgeVl6m++q1+kOGWd5k1hoTKLPy8RuedUrVxhAzoAHCowz42OzV+0HSkzQfmMkK1OI05MPAWftYCSr21FQAJdydnNg46EvV6VwAKTdyxHg5AGPAHL1dM0+pMZvHMLuqR4P22i8+t/+gVg40YzjIq2sZFh04LXXXrsY18A4Rl3UAciobI4doIiBxbBh1BfsGJ/uN++UtUx87ZOukBz7DfhRHkAC3AAQ1pk53Jz2MAtH6gF55j1ARO7aVx/7DuDcMXWvFIBdh3QHB0okCQPdvRhNADt91tpOt0njqkyO/uq3yg8crhMEjMo5TmaNYeO+eecL3GsPEKis3W9Re6QheGBU9wQQ15nrOxsGWz+bcyvXG8tfv20ANF9ra3JIBs3D1mr/k0NtdrTfUS+YB9sXDmdOoDzr6jBXKg97jPAgF+uSUwbQAr+cDeNOl2Pu6SLsMblaH/u+fUEUmDvq6/M6Z8qzFvu884xNEPXzvgRB+re/9PH5ej4kcALo52Mcr70XgMCHPvShCxjExF4FoBmcZcs2nEWp8foZ+WUbGGwASl6j0Cmmg+LtuoBKrK8jmzZMyJCri6Gl+JUHzK+yxLwCsPUr4BnASQHqD+MKCKTkYxwD0J3KIVxdHRiJI2ioHRk24AFLSDlXJplQ7pXBGVkGGlvYd5yRjGLtjmHzUIQAoVA3Y7ntOo7LOiDCz9Uh7zXwwEnIAGb0sc4ZtqtAP0dCrqYzjwNetRnrlBzMhcbbU+BcnxykGnCelG1jIJBXWfq5hrjfMW1Y5q5lBIWEkwMZ6xNWK0MZaGouFrlpHgSigft3WqDA+ze+8Y1LbqRx4QDu3BFS7h7XVW5tAXBds6keCywXMGDhybh5IWeZ4a9sYB14rezkRd6At3nTHAnoBUqbewFoR0823sp0PedyI1HJrTLMAykEAIz1qgxrkRyME4ebw+P7+hoj6PQNTuw6JnSSaAmwaA00P4D0PXkFgOYUthawohxic4mz51xxjxSXEsNh6jpz1PoHhKVs0Hl9L5VKCo2oSmVgRetH30sHSSb2R5BTv4mqkLE5aw1IBbIxNJ0c+dJ6pUv1k12gj61Neqy5ULlSb0Q9FkCzAcmo8fNYc3qZQ6ZMc2bXrvmjLLq1MjhPGGX6z7xdEN3/R51BvvVBxK0x8wCr9Ob5ej4kcALo52Mcr70XPPBf/dVfvZwHnWJJUcVIpACW6V0jRuEvSF52lyFT/oI1LBYFyNgzNsseprQyAIGWgMruKmdsGT5gBLMlBMvYVg4FDWxkaJZdqc/1v41fQuNAMRBe+bUj8NTmy0BDRgTYZczVD6D3LvTHCGBMgGdKvd+B7WVSuh8DnIzrEwPjseS1PwdIpKD+M9TLljNqtRcwqLwFU0BU7QswYEBrR+PR9zb21D+Gc4FXIFjo23yRd1nbzI3uB1Qr3xPhMNLyPGtTMugaee67KRLYrFxMK4ZVaoe+Y3/d0/XSgdZg6nfykffcsYYdW/cwrzfeeOMCoMuRNJ/UTX4iE/Kylb8MunxsDCtnYtusnMa8PtXn5kXRlWSXXPsjo2VhK6f6c4wAOay2+di4pifaEBeIbk3I5e03c5sTgx0FxEUlrMHagfkHxMiodw6W/8lDWhKwZL0lmwBr6TPlG3fd5oMDWvXbht8FT60JwMjGPmtcJCoAKbWna3eNc+Q4Ds31gGCyCkDXpvqpTCytMpbFTZ7Vk2PiKM/Kk9aR7PuNY2C+0qndE0im0/VTjj9nG1DcyEN9xXBXHucR+77OGp0OdAOndDpdyj5wwMkIkQLMdj0nLb1Wu6wTa5jclLl6ZMmNrue0dy29o40+c1Q5r+b71sOWAM8IkOZJaXSOvXwY3XBee3MlcALomzs2z7xlKY5PfOITl+PZUjI2EMo1wxYAP5iPZWalSCxwPipTylE5lClQ5/s1JMBtxrY8wfJMPbYYi7BsDwBXWQsEgakNjS8QBfRTmk5OyNBlcJLJAq2uzYi0ccZDaPosHLmAsHuBAECGEWcIGYVl3RjRgM86MZwF4MSRgwGZ2OfST/rfJiIGVboAsLZsc3UECjHKciidxiA1B2suhBtY6v/6kaw2B7F6u94pG1iw5hTQzHAt08MQNe79DziIPphnO3cwhPpaedICKoMjgd0zf6WoCPdXpqPhsI/Jy/zHDHZ/0YfAc+enP8wr4PzjH//4zk9+8pO7p8YAvZyq2mX++s34Ydtra2O4jizH0W/K6LMwfnMjtrjykmnOX2O/TKl1Vd2eogYkASfG0PF3zWGnkfRemQA3prE69IdzuuB9o07WjOu6F4A2b3qvbKk39ItIQ85C66FoUmuaHPSl+zH4fVdbAMjepUdgV7teylS/AZX1NWeyftdna5MuTJ7SKnI20q/2FOif9Q7I13/6E8B3okqytyGxdjeOgdlA9L42kuEhLYBy46AM+qd2+58uri6OfG0LpKeHberevi4xgjxIBkiDHV/t9J317L320Y8e2e3oP/O6tnIUKk+b+9+4Ov1HNAeR0DV9Vzv1b9dPv9Eb1qUxcQ89Uh0cgeZcetgemofRDee1N1cCJ4C+uWNzI1r267/+65fNUCm8mIoUgMekUlQAMwMG7ACfOsK7p0R7P4bSKM5lSoBUSvlYXzl3GSpnQgNeqzj9r/zaBMQCgL4D1NWHOQ4oxXZk7GKMPNQEE1EdgGGGpNSXcrQzoMuCYEoYbHIAzqoHm0phY5WlFfS+YXvOAqauceovABvTpr2UPxlhdhdAA2BOOglAV9/u0Aceu6/rsb4ZjcYjo9o15kzGrn7Jo3Z+bv0DzJNDv+cIOcmEjACQyuQM2Xi4+aQYZUBbNAIrhT1a0OYem304MoxpZWm302L6TdjfSQW1o6MMiz7kRDzMqzUVqAtElzssJ7U5pc2Vz7mr7NqEzex/bDugbD4x4sAEIFFZHBjHoiWL5mtOYHNYP+XeNi+xk8v0AR0LhM1PaxOgqK2NYdfauMm57B7g0ZrtfaM4C0YB911TnEkPALGWlj1vXeyZyxwwoImcgeslBTgAHLM+Ny/2vfKsn+QJhK+uqI7mjqeetlYaQ3PWtZUtpQZox85zWrHM3d9YVb+NhPYd0Mf0XTqguhesV6dj9daBr63L+vtc/ZWfw9V8icigG+hRzpD1JApVG5dNB5KNO5nTgSJmnsqY7IDp1WcbpVjipvrWGUVsOCJvCY3KwJYnL/PTekPC7JpaeyL/vT4kT/tPFqg/jH44r72ZEjgB9M0clxvTqgD0+9///kt7UvAxVRQYBhJ4A6aEiNcAbuiNkU0JAUNAG1ZiwXnfMZTdu/cArSnu/lYJuo4wU37LRKfwtHkZO/0B9BfUZ5ySQ2yRDXnLJst/y3h1IkeMZGcAAzGMBMaq9jLwtSXFSzkzCphmhghYwXjUdgCAUa5tgf3C8rGbxgrbqu/AFuO2gFWqhKPNMrYB4QwC9l3d9Q+IDvw6/aB7AivOoQ1UAFAcFqA+Q5XcAgOBDmFyDpm0EeOzBp2RZVSTXfcLzZL7storA2AOKBWelosJWNkgWTmVnbwDBN1ffZ/61KcuANoTMB9mIXtSZLv0y1dPdrUDw10bMIX1PWax8TJf+s1c5HBpL0CgPU6Y6H6guGtEdJwmU3mOCat960Bz9BawYAG7z9wKWDma0KZT4EWUaZ1YzOxGuOiAyqcj1sExvkB9bTNfa3eyAeikwKgb4NYP6UpANBnuOuOokjOW1TWYaw/SsCdBnRw4AFoesggJhwApwbmzsdPZzZxvmxtrc2tdO6wxek6KgfqT0QJFAB2Q3/VC3uabNVHfynuO7W7+JHt6tnGpzmWZpYEYS22l5xaUYts5Q72ng5LbOkbGnU4EvtfRrx3rlEgN8mRFMjc3jX+fkTjuJws6yOfeq0eUonnS2Ja+UXuPRMrD6Ifz2psngRNA37wxuVEt+vjHP35hoFOAAbKYTDueGWshLsoB4FkguMZqATAFTdEClnt80oIEoBsjkLD6LkMVgHaucOVsHhoA73osz7LV2HAK07VdQ5lWTm0LQAdMN3zIcAnhZVQK57ehEDsOyCyLhcmqT/J5GXuAlkG20ac2YPRWPsBHACwgVv5zY8aAVRfjW1uEu4Edzk99xwY7rYKseq+vGW2AGKjF1gL7O47uZ5wxx8BvZcm5dn+ylENanXJOGWXGtt9sDAOa61t1cZzIWTuADywollPf5ALXt2Wc+n9Z2GTeNTHvn/3sZy8pTzs/H3RBm2edyFG4V57xguZNXfBkN/KsnxhBzgGWD7PbO2erdiXfvpN60Xzt6MocP06lvrf+OzHkpz/96f/ZfLegEXDhVFS+R5gnkwC4iEX3LZMJ5HUdIChCYl1o60Y9ah+nnJPRnG8NSDuhN5JRZeQIL6tIl/luHQFMPhC1bcM8kykAXDscvWheA4NAnsiHyIG+YZeNHX0iutV87d764AFPNqvWtubIOgX6zknhgNQec4ecFgiuM909C1iTd+XVx5wj4Lnv+o0OtfbI0Nhae+aY6ACG13WcHSeFSMsx3pVjrhs7uqGy9IuDBSSzD33PgVxHwvfJBzlAppzDIyFzlZPieMLSo7TzQfXBed3Nl8AJoG/+GD3TFsY+Z1Rju2IRpQbsU8mEBjf0xpD23SrFvgdmF2QsE5Wikje7TBZBuDblK5VBKJNizNjs07iWtVzFSgELE1OWR/AACDKsNrDIW9y8O2XFxHZOdZvKYvTk1nIWyGYZfM7IGrJVzBumF5oFIIQ4A/WFDAPPbUqqrQC5/mJSMK6MwTLx8oxtngM0sVRyPbEwHJBla4B0YLl5I4xpQxljKHWi8jhSQrxdkzHEUm3otz55ghq2se8WZAMrHhqRTIEzbLPx6NraJocUc0VGyRkTZs7nwJX3/vLLL1/G+lFeyQVIDQACLNUFVBnHZVOTCZlvBMYYNy69RCcAZ+BvHbgc5ta79I3tR+AlHRAwff311y9zqzZydsgvuQbsmne1q021rYV+ry+Yy35bZpwjYh4t4DQ3fMdZ6HvOUzKq7NpUO4u+1IZ+7+WBMn3ud2uM48+BWgcLwE9WWHDy6l1qRv0wp7q/vsqzBTStoyOQousWQGNO11GoLuc8V5b5Ul/oYOvkOP/IFIimgwFX0QTA1nV0bPcD265JJjZ81q7WjOiSOaevmG/60/hxokRPtBuA7fvGUE696NeOUXKrPxy5Zd83HWgJEhEDc0dutHLYCGlIy0Kbs7vWlE1v9bkxbI20XhojdvBRdMN5z82UwAmgb+a43JhWlX7wnve855KGkAINQO+xRykTBhELs4CKIj0Cwj4zXABx91Hca6QwA8CKsCawKzTmd8ypjYWAwpFxWiWpD4DZgkCMo5xXhjLlXt5qYCclv+C0a6q3VITyoGP0MOTq0B4yWvYLY+J9DSS2uDaunJJDALLxiR0PQDiGqutW3rWPvI0XkNtvtSkHxINN1rEA+DFUrl9ju7IAUHt3Ckj32sC2KQAbNsVuV/5RtupmaOv3Pj0NcK+M+g2Eel9GGUipLPV4spt8biC/eje3Vmi9DVSB584BP27aeqfFDIg3f7CiAejAQvVhvFp3Ui42YgNw1e7AGqZcnufOE6wlBk/0gEPL6Stlq3Pf97zjY/tzVr773e9ejuVqPANz0nCSX/VL9epzYLxxIF9s5OoGAN9cshnPGjVftRdIFW63+Y4z2Rgl12QJWNvM1zrpt2Wnlb9OrYgAoAwcmv/00qYNrdMCcFd29yZTkSdArffK5yyR37LcrSvO4J773LUBMydo0KnWOr2qro0UrHOiLkAe2HX9RhUASswzkmLTrdZxtc60YZ0M6665w0E8OmwLntc5tg4aLw4k/UU3cPTNlb5fEF1d1cuptl7YMW1fEiCZLNjWVzYpfdD93du4xDy3Z4YTd2MM+9mQa5HACaCvRYzPbyFtAOpEgR6okiLxcISAGTYAuAJ0gL0jC01pYz+OIKbvl9UEZrBtld81jCsFv9f1f99nsAM/sU5CqCm7Zdso0AwgBUghegfKhUYZkPqSPDzmmxE7AscMS4CqDYUBkzaX9ZmyX2CrLga637CeZAZkA8Pqqy+YtxgP5z7bxNfvDCPDwhCk8JN7bWVkujbjGOiPiU2OWLHa0Jgvi71japy3jepI1sAKUArAL5DoeidsWF3axkBl/ORDNi7qy+hiuRv72t283fCvlIVdueZG7bIBrPFKNjZW9VuGvDL7PlBWikJpOp/73Ofu5n7fTyNUVyAuR6dHeQdE+868aCySOYbTcWPYNkCse5Jfa6LvapecTiyfVIKuA9QA6O63Sa0+d2xlfbrXKzkn33/+53++pHTUxn2QBaDc+CT3bav1C2h077J7wE79kTddOXuiBtBcG63b+tW4u060QsSmOVO/enc6TG02bzhuQHEyEw2qDFERm/k4N3Ri41c73U9/LICkvyp306+A5q6l04DK2rrsqvHWb2BvGWRAWn21BfttXDlfdIA1mBwqUxrermvOSWXkWLdxMP3gqYur39dJ2nQL/cIMIzeO+qM2NJ7JVdqgjci1w/rdVK/qZCs4hJw094gUmHP1d6N65ACgA/xk0n3sXt9Zo3SreSHNL12cM3m+nk8JnAD6+RzXa+tVCq6QdJujUj42hTnVYcOuDOcyNAAgcIgBAIKWScBUCu0yati4ZWLqYGWscWZcsMkZqU6QCLCWoydPUJ2bFwq4ULwULNDmpAgKGFOVHArTtVHO08MYMO2t3urvZIPC2YFpYBWYZAiFjIX7pFgABHKU1zAzErUlRrxTN0rhMEYZK/2qn5W9ea+V1fcZA3njgakAbO82xHCM9AvruA4ThrA29X1lb4Sg/736n+Hk+Cx7xDhKtdjxl44QQGOglzGqjvpi01VABPut/uqU9iIFB5hJFoHnxqxXspS/a+z7vvnVHoGPfexjl9QH8/FeC7A6Ap+l2GC/clJjsevjW2+9dRd4clSaf9rP6VpZYTKxidg0QAZ72vcerlHZldvcjCUu3QgYulf7ASUpQgGQgELpTOkHzGdtqc3mbjKWG218kt8+FMd6q23OEwbY6ZJ13tbRTS6Vv5sGjWttkkbSd8AYh8K8xIousOPYyB2uPZhL0QinQYge0B/C/VIGVjdYI5sSsIAPGKQzEQCYcwBflGoBc795WZ99plMBbnoGcOwaOddOyum7dBtZ9Vk+djL1WHDrYiNbdMTOS/3Vf/OYPuaoJ1vyRWCYS+vMcxBEWRovsuAUu57+pu9qq3rZBXaMXJVnHADu5oq+05vdY62mgzc6cG1G+SzoxkjgBNA3ZihuZkNSEoGIT3/603fP9nUKRUYDgO46DMUqdMB50wQYF4AHkykFABiQz9c7cJ2S7LVKDRvcd8KmQLSHdcQ+BRwYxuraDW5bntzibXNKE/NQWzBFAbiAg2Oxlm1ZpyHAHCAonaOc6Njx2lY5mPo1eJR51zA+tVGonmFifPoc6xx4jtWsPdi4NQhA7bL6/V6fAJlATYYxx2PTX4wbkLzsN3kfU2CMIaOfzDkN3c+IaoP+HJn3NWaVKXdRni0gvk5cc0XeOcCt7t5ri3FtHB3VlmySRXPGyS4McN9Xh41HAYnSHj75yU/ePTf5nVZy/a2exuntt9++jE+AtfWVk9qcqB+xuhnf5pXx0t/qri3SiYDVxs93IgSiFQumG0+5wJyb6nbk4sNoITnRNux50JIxAFQ5Kq0fkYDqlmqVDHLWRJbkG+9ZvZwo82PXa23edeCcerLjcFg7ZGgNbSQEgMeQ0y0AUuu1sXDsH7DePEoeNvXRHeoAvpelNT6NpzGiV/y2OqH/tYfe3fHqXntA+l6/6BfjUBk2EpPbEhv66vHg1ZXOl4ZQX+RiS92wzoB1jkD3akv30wd9B+SzA1JhmseYYWklHFtrf0ma/rf52HW9r84Q2QCsq7u13L2VyTkA7jkW5gq9YfwRHZ42ybbIry9tI2LlTN14GI1y+649AfTtG7On3uKYuEBCgCrF5Clj8n5TKinOVV4MO6aZ4rIRTahL2J2CotABPAwCliHlvUC9erEqKbuUP/BZWdUXyMF0YUz6ntLEcAnTplgZn9pV3V0r/QCz2feO9goYAAeAObaDLFKygbJSOcopD5zJi2RwseQMb23HFmPHutbvwEpj0VFJ//Vf/3XJfc5AAhldv86CseCoAFyY5sBMYA4byQAfw8AbLj2WAdACBwznMn2A+M6VBYwY5+Tc/fXRMXoAQLLBAnFGGE+hcoYaM8ZoVgbgk8GTL24eZJTXqWgO9VcbgLTm0+/8zu/c+c3f/M37rsuAZuC4DXjJsvFvLpQfzzEEksov/t73vnd3rjPs/Q5MB0gb//pnUxlgKvfb2ug+a6F+ASjdn0NXZATjaz3ft0N37lycytjnZCddaM+Mrp7WYe/JzZP/OE+tZ0+wS7a122Y0bONGlhYUm9/1GQDsf6eWcOroi+7lpHNu6QpzXPkLoJsjUpySM5BUXzheTscBqKV60THrKAPLGNsF0MlD3ckfuOREi1TpszKQB1JMlu3HVHN4+8wBXAdM+lzyl/rW741b68PcSi8sAWBucYY399v8XMdP+gYdYS8Athk7zumuXkAa2BXB6zO9n9w4t8C6cdVP47/zgCO5eehrhzj9yljb4GmTTipq7ierojPHjZEPsp7Oa26XBE4AfbvG65m0NtBXDnRGNjATgC5VIMWaMgFQKGjA6MiApaApfOALS8C4YXfXOKpjQ56MEOO8DA7AWR0pc0/qCiA4oxgbo57u71r5opRk3wOslDJmM4XNcHqi1z4Eo98YEDKpjgxUjF/yLGyvTcLt2/7aI8QIXK1zUfurJ7Yj0JXiLmyOCepdeUALpwX4xuDVn4xjDlP5jULlgLtcd+kua9Qqs3mAaVt2GiDbMbuKSWSgMGScir53RJ2zt5cx8rjixlkepDZXN/BenZtvy6gDgQFcp0R07Z7E4Rxf6QoBpa7p5I1XXnnlzkc+8pH7rs2vf/3rl/SMZPOlL33pkjIhd/LIOPZAlY6zA+g4PTZBAlQAROXI561dASDjnFzMv34jj9qRfGyEbB52hnXgaEHQvTpmo1Tzr7GRRsR5searqzGTsgIcNQbJNh3j8de1p/v1lfNaGfVj55M+crasa5su5XcDjcqQUrEO+kYxANHaz/k0x7unfrVPItgAACAASURBVNdXT/dM9oCfMWnOOnWGHIBiAN47xhMzimBovlnvHPJ+23mTLB3LRzdxuMhnnXmbPsmIXuj7nJl0Uuu/cclRLLKQk8SJCDSmS4FYcqGf1mHlOOh3Y2lTLB2bnDzQxbxAyNAjWGlzdyNx1Z88OB7WhvVAj3gHnq0JbVM3eVh7nP51eFyTvNKZoiU5VUWP2huz5NB9lcN5wa2UwAmgb+WwPd1GpxwCVS+99NJFwWYUHM0jjxUQrmU2oDAKFNey0VihNewAZN9RfgvKF3wzCEdmZ9loDDSAENDqz/FpFH7vgHRtD3xsbuUyIVgYQJGBpOAx0b3vpiIMO1nIzW6TZmkdGSyMr7bUfsYuefje6DOcGfKUNhZ1H47AEO1Y6LeIQfJmHANPjXXvmKuu73/yrO9CqUC0a0QIgPauk7ddGzZUTCbbHv93X+1K3tIv6pec55Un5lIYFzh3v7YY075fx4gDsg6hHMlAHQDaXK/+nJTalJwCwkDnO63Kyi8y8Oabb17WTvnOraV7bdYrFecHP/jB3WP7sHABJbKpDZvjC5A0rnKxe4/p3vUJRDa3GufAUGuiOppLyae2daLI/XK6qz+H7Uc/+tHdR1EHHmpbc8oTJY0F5lMKAqemtnStzXvGDAstHYkjIZK1/dp1bN6IOnAGhdQBWmCLw8Dx5CxvOZwNY1GbcqSwvaIjGOXkbGPj0ZE+Amh6jtNvru6cWv3HGaVH7TPAunNysatSDkQhOI97X7+1ltoU29xuLOpfc761J9KTrLDVwPLqUo4IXbckBdBOb9S+ALWoxcqdzhMl4OwA7PpQfRsVVDaCYMkE8qQXVwcB0uZU78Z6oxccpPqePdzTVUqf6+SNnMnz9fxL4ATQz/8YP3YPAafC1G02SunGSmQ4pTXwtjF/q6iE0Sgknn2KDnMEWKX4+91GDeUyOMsW9Bs2hjLtPu3FClDkGYAAtEdTr5HC8lbOPiAEg7uKFgNW/Sn+jJN2MjievIcJonQpZ+xfbSoHNtYnoAMEYsB67x7giBHtc3WV6xxwLm3DppveGfEFmmQIQGJzsFb122PRA1UcIcaREZHSYjwr5+gkkWftkB+5c4SR5QBh0jHLmEahfycx9F5dNjjZ8HQ06uYYAMbxWbBeHcvgVzenRaQgp6Y2Vk5ylb6UwQ44//Ef//GVZybvouueb3zjGxcQknzbcNg8BOpqmzXivpiscqWL9JhDmDvgf2VsLOoPwKEvgeFNAamOxrwxbuNjzpsUkO9///sXEF3/Avo5ePc60g7AePXVVy9RkMYn57q5WZtaa/JkRYs2xaJ2AHtSiLpP9IaTl/yB537HUnMMjwBUqoN1QM/4XF3Wdm3mLHImA8NOc6kOjK9UG/JuTDiT3QNES+GoPsy0uU4HLPu8zg9nlW5DMnBCAEkA0ZhjqpMTNhbzD3TKb0Zm0Ev0dr97gJANuK5pLDH3dG/lkDVds04NgO87m0iXIU+GVz1dUBoaJ8gYm//mRvWLNNQ+IJxDdYxaaAuSputEN9kX47EytZ6sVw5H79XRWP/whz+8zH+s9WMb37OAGy2BE0Df6OG5WY0rVF3YOQXkLGgb67AMCwSwIUAf5mtDYwti93obFDE3ywgvE7FgHAscKM0IxGj1EjZMAQZcAhT9ltJN+fV999qZX13OIFY+dpyxYjSF8jB1jjurLMwU8Ldh6zXsFHFtC2DFAPVeGzFtjGfyqDxMqOPqMvZAqbYxAr7vfQ0eIybfUboLEB1wYhzX4AEtNn2tU4BZZHj6DVgBZt3f2Eip6PoAZvMq2fW9tASOGhDVuNXGxtGGOP3iHFQeA9sYAtgYxfoTUOlzcy2g2vWOHSQroKex3DNpY+g69/nXfu3X7nvuc8Dyq1/96qXNHXfXw4m8qr/xJIdd8YHQv/u7v7sLRoGW5CAH3BgDbAu65NPK22X4MXbNs/qw+dfVH8NeOlDtLjUlJvr4AmI4JP/yL/9yiYI0/2tTYwkEe9hG7bCxsOtqsw2DnBnjhykGQJsLO9+sB+NIJ/S9HGrg0VoDCJNRbepd6gXnTuoJ0NvvO6fW2WleVb+5x6HOYcoB4pD1u2MVK28f7lLZxjBZSuHoO+SEiApdxJEAguleYFWEgq7qPgytyBmQDoSbE+rybv9I4JnTsjoBuAVAERnW39FxSybmTveKomG5+8yxbwy6VpSi7znrZKF867s2ut/65zwB+Nb2AvQjySNP23hXVm2xTm3WNCdrT/e0b6F1c75eDAmcAPrFGOdr6WVnxMZKBVpsGsrIr1JjUClvSotnfzRGlLGwMwUl5JjyWwZTyBXLxphsSJRBW0ak/+VX78ZCu6hTjkKGjA0jjaHoXQh9DcfWlyxS/NjgZaQZDkZLuYxP7ctQOVuVcnaUHLa0sgOZGWobtzIGDFzXATLAo9+qczcU1pbkQe4xrgGrIg0BkSNrrQ/Ap3EIeGIOMVaYoXWggBnGnvGvPEyUPOTtz+ZN9n3OBaNeWdXRq7rJFYAU1RApqE7RD7KKNepeDJw8SaktyczDWio/IPy7v/u7F0ftfmkOjdFf//VfX9jeNgw257ySGRDG0fFb38cGtzl0HwUs5B3A0m9AkDwbu8YyGdUHjCkHojmVMxwbfsx3rq9FmN54443LPChXPyZ6X0cAXXpKJ4sUwpYvbi10nyhH7ZX64HzldfyMJdZV/zDD2D5ArX6Lfhh/KT31a/OXRVS6vrm5QNQaBK4Aua5pTtBr5rt3c9t85qw7pYNuBOb1HeDvfdvf59a9vlhL2uydzADVXZfN3QXqojSccc4CnYzYQCZ0v3ukvVlr5qt1jN3dFDNjZoyWBKlO6y9ZeWLl5mOTZbJa5nx1P527Tkxt7s/YrZ6lx9iA7pe+4jpjWp92QyGbRZdy5jgXfa6tpS5FaOQ8nq8XQwIngH4xxvlaetl5tz2VMPYtUFD6QAoQS0NxUuqM4RqZBQlryIAIzOMCt2WpKV+MwAJn/1OIlbl5rwkBiALCMNU2xGDBgS7skD4IQQKHu0lGiJFxTC6A7j75jHOwbD1DKvd2j/TChksjoNwX1PU/Nq9+Ci0D+vtgCCkeGM3tQ9cFlgLRHviCwWFgGGtGszocCSUsugZ9Jx/5J1dnyzKw3Vu7gaLKtLvdiRnGtN/8Dhwusy3carNR9WL0yB0D6emN2Ew5zwxlZSRfeZoBjQ9+8IN3Pv/5zz/QukreP/nJTy6pOrHQx9euk6sKDDwHTGN4uzb51ObSdsjK3CbL0jLk+3MogJ/6HzBuI2sgGpjcupN3edv1OSDeZsl7Aeja9+1vf/tyvnXyAzqxfMaj8QQikwuwBJDVRmwolk+aB/BTO6Sv9N73nK3qk34jr9sa3khMcxq4ldsMJJtHC7p2zmBCAU9AVISFM5MTshvQ0gWcMOCysgA//cL+GlPt32hXfQaEK8t646iY77WFc6wP7uNM0QMcaRuppbJ5EJUxpd92jcvFVxZbUB8W9AO8jVOySEbOSqYbKsM8p7/q7+p+zHCyWrlg9M0jtmidBPNJRBBTTQcnr/qzTgHHdGWUI9zaqI3Zw9KfYtJFTx5IOZwX3WoJnAD6Vg/f0218R25lSGOhA84pP08kxBhRmADuhvaWbWEk5BMzAn2m4LDY/SaFQqiX8sMSU+qMGSXsrOU+S6no3urf845tFrO5CICuXDvh1wD1P8MEsFO4fdZvIevSEAIjmGnGXL+NZPVtPm9GaxlUaQwMh0cYY1SBjE0X6VrsUvVxAshVW6s7+WPBA1n9LzdVuHQNWcYDYwWIMe4MP0Nr7BqL2pBTsRstGeFkwZGQx+5EBsYSM5xxrw3GG5uKLRLSBcAxmYB15RobRtnGKCxcnzFkta0yP/CBD9z57Gc/+9QWYGHhACoZBTo8cCX5Yhdrc4Y91lj+dnOjMZRr3O+t4c5/Bhqt22OH2sjY/fV3Hb7jdY1led5/9Vd/dRfQdv2mlmibNWHT5qZYcWD36EmAbqNVIhL65iFA9iTU1/pvPgC9AJ50EgxvdfSiR6xtQHDnOYYTEF3iwG+1K4JhAXTzLL3pYTPWhxzx6t/1sLqu7zH29U3ajTHh4FsXfaYD6Ao62VjX/sqkB2qH9DcPUVqQLP1DXRwNqSRLNmDVpYrQGZwEJ29kQ4wZAM0hXplXzhIUyQModp2o2JIRnBCgtnFHNKwjRLfRD/qyYL7/6WZzMnnVlpzZojCA9lNTDGdFz1QCJ4B+puK/XZVn1H75l3/5kheZAsxA9JfXjWUAplKGjP2CRAYSaFtWE9BLwVUehY8hOubZpRQZCeVQtECscOheyyjYeJIyDGg751d+JGC8oFV4tN+w5Wt4tXtz/RgNKQoA27KtwoS1s/Zsbp2+cToYbGA4BS6UyqGg+BnLZZkxvWs8MSuAZ/Jok5nH9SYb8sDYYM6WbcKsbZuBCgwvwx3owpQrm1ydM1ufu6/5BlxIseFcAIGVi1ns/3W6lulMRo1x/ch4N38ZR+kYHLkF4HtiQXnMX/ziF5/aAo6t84TJAFjAP3CbA1u76lNj5KEknrwJdBZRiG3uxBfOH3DJ6F/FRAcMkruTOjgXx46nB/7hH/7hkqrSy1zlKHKGAxx917h3j7EDxvqt+e/IydrY2HDiqh/AkqbQZ2umuYKVtxEXEF2QVLk2Knc/naNsfWg+dG3fdz+Qh/UWDeJY7foXddLH+utpjZjY5CJFrf+TtboBXyzq1l+f6EMAUlqDcVw9QYetfgBquz75lRaV3CMTAGh1Wp/0CRCtrcYFKN3rMPLWOoepvqYLfS8KCfTWb+l2yjdXdy0uG107gWXRR6lE1om56T5r3vxgwzhRy7iLjrAZ3dsaaW22d8A8fmqK4azomUrgBNDPVPy3q/IUTwD6E5/4xEVRxKZkFFKCy8YAscsoUKjLVANba6xs7DuCbowLYIiNYBiUz9gsO8KALVDY/FiGZ1mF6gMqtRM7DIAzVIyZ0RQ+xW4B2Clw+cuMCONBSUtRwNy4t/dNZfGZHDA+ws6ryDkTDC4A7WgwBhj7Xtn1KTAWgC6lI6OazAAioVURBIaTEXTdhlA5RMmnfjvqzzzpvfsC77Hf2gNYcMj6PiDWO7ZpVxKZAtjbZnOBkU4GgWggbZla45q8ADObwUrh+IM/+INrW8DWj7YeC042MbZt1itfuzZlsAPTHIvAD+BjrBuzxq7c68BzY+pVGQFwYLC+u881zjJORoFwDqnfAc70wL/+67/e+eY3v/l/wt+VJ/cYWJQj7aSaysCkAjXVIxVkAT+wAxQDZ+aj+e/dBlbgqPZwjuRHm38L+qRZYRyXDeYIVjaAKXpjftUPm5I5Z6J2sa4c/67nJJhjWHLMrnnYZylSdOaufzqDjt13Tuzqherp+9ZJ86K9F8419kAbTGz1re7t/5X1kht0AGci+5AD6ISS3utH90iVMD4iaAuEl/nWDpENDp1xVSa9sBFO96wzDSzXVuucE88p0296VIpQOqj72qNQipZNs9emFM6CbrwETgB944foZjWwHOhOHgjkyB3NCG9YE1vAIAHDC/IY3u7r/+7B9jCSeg7gUXyr0Nb49r+QKeDpdwwvY+wYNCyPNmRMKM6MSH9YZ/mEQuEMhJCqz/WJMmZgew98pWR7Z5Br7zIyx/w5ALSybaAix9qqXwBY/SE/oBzwx0IDHXaac0IYYEZWnriHXHjgi7Ha8akOAFfOduUAnIDF9heAFh2oHYGSjHignXFcgwdcOFILs7lzi4GW1gBIYKQx4NI6zJn6u3nVjDU59V6bewWgv/zlL98dk12lHATg5F7HwLmvNjHQHD192rK/9a1vXfKhPZXROeTJMJl5JLY2Z+TbvFjKRjnRXs3HygiMJ/M9FnCjFV3vSXQdtSjVYQF07S3FpBMIevhLdTfPydUaAvrMD6fTiBwskEx28nmlH3EgF7hVprqAJtf3mzWzDop5UB0iZaIxyrYmRFkWiK3O6voFlsm1V3OOo9p3yS05Bp7LZXfChDlGf1onnPr6xAnhMC4RIBrkugXR5k99cJ22L5HRWmqNi/ogMboPsKXL6SPrkOOzjjtwXJ0ilZ7QmAxy+qx1/SXD2k/Wm2pW+Ru1PI4BnZSMFgivo499r0/0UN+xV75bB2nXbteyURjo6uroup4wer5ePAmcAPrFG/PH6nF50IGHNhKmcALPzn/F5GADKHMsSQCBEQT8/AbwUmhHxczQbFmU6lExUsIpwi0HExRgSAE6D5ohZeCxTq7L4GsfxmKVOUNPMVePfqZgMyL9Bb4AnmXXsIsZlj3VpLZvXvACCQw5Fpzsq7eyk7VzaRlwG62cw8sICkOTJ4Ah1Fld2OjdmOY+xhiYzRhXV+V7QpqQr9xV8oiR97CJrrGBEUu5DoR6MERSaHbedZ9HAgNUnAppMUBX8naqik2W2CVOX+/SR7rWAxI6A/oLX/jChZW1ucrCinFrR37vbRy86hi4ey3CPX1gowLdE+vc5j5POqsOx/zVlmRfXwDC1ulv//Zv/7+TNup79wFe1iznUXpHdXL+bLQ9tj0Z1a7Acyx088daqB3NHUzwAj2sH6BrTVRea2WZ5yNo5hi3HqvDXgCbaTfXVSheXzZUX3s4cOYa9tk64MBzlDHF3Ycx7RrrwbzDonZ9bej3mHoPmlFffZXfbNMsJwZQbHyaZ5UpskUfVA7He/XnOhS1s8+cxj7biBtwxj5zWhEcwKiysOHyiDeNRKTImvJY6+YaXVx/GiPRJvq0d6w8PeIzOal7QfzOA1FFtsJ1tTFZOVUIsVDf1AXsA+2At6ibqEVrgINRe0rJyaHtLP7z9eJJ4ATQL96YP1aPCwP3WO9YrZRi4Dnj6dxjLBoAeQS8QBpw1vXLlAI73U+Jb4P9nvITzsReAISbVrAh6cpLkQrtY6cY1GXFuy+F69xoAEt5WKHqBNL3yKwNRWKXALE+9ztQKUxafxw/h5WWXsCI1zcseXIB/hl9Bqk2YcLrF4NQPzCwmLvq7/cFTQtcgavSOdqc5hHUtXfBN+Mtn7QybL7bXNFNIakP/db8qW2BwOpZBwsjBDAzmn0OcJg/xmLzpRlPYGPn2o6XPFTsoXmaPDGlHmtc+3O+ciZLaeqv/3sFbmOjOs6q+1on7RmQ+3uvxYdpB4aAptriFQAq37Ij45JbaQE5XV3Duem+rnv3u999OW4vcJQ891Xb5IRW7zJ11qbrrdFdS8ff0gGvv/76ne985zt303+SnRST6rfnwPq0bs3t3m0axdCuwyqao71ADfAqImZzIkBV5CRmHtPY/dYLYL7gzFwVFTAnEAKbkgIIJhv6w9wRlZE6sAx06xooXfknI9cb920HR37JiH6vzcbNfQtud0zpQRs1HZu5Ea0FmfQX3YtgIIdN8+g+0ZHG3j4HQHUjbCJdmPLtN1KE7up+Tq15Y8x2fbAbyanvRRL6nhNnzLWpaxtbTt+CaA5FdSESpLOlq5vzOUVy1x/LuJ433zoJnAD61g3Zs21whqjjr37jN37jYigLSTr7UsgWU5PCxSJQlhSiECVGhUFj9HqnuFOYa8RShIAjNggrAwgpF0hlpGxAw2YCv64HCvvexhpPLxTe1/aUq7ZhgSj6Pm8ovHYc8wk5FwykMCvGDzO7zExyYMAYTuF6MgJ4qxMQZmDl7R3BL6PCOGkL41aZGY5Obmj8kzOGbRklBoyDs8xO/bAha9mxvs/YBkpjoJM3o2h8AanKXwO6Ifo10srfeYMZrUx/QDfmD1hch6X2Ycyb705laS6V0hRIBaBjokqLkOeawxmQ9RhkT8O8ahUD0BueBtoWJMR6BaL7C6A0tuYEoBQ4cuzkVXWRVdebw1cB5PtpG232qPKAfS9P1XSMY31KXqI+5s6mbTWPgDT6AgudHKQeLWuuzYBbsk8+gRtlpbPKD98c753X/uf0Hx3q5EtG9Y1+653e4vCt42WOdU1lNFbNi+ZI812UQJqI9+baMr7mO/CsfdpLltbwOjzJAJjs+nSavR5S1Hq3LunL7uEQWIP0CmYeO2tcODiNeay6Yyp9r5yNWGlb75XDCd91fmyTdkmpODovxqr7kCxA8uoDTiXygGO1UT/XcGaLpqQHuyfg3LGNnrp5v7Vy/v78SeAE0M/fmD7xHqVEvvSlL10Y2hiwAHRKJGWVYsHy8uqXhV7lxuhQsBhFG7kYHiwPhXncUIhJTLHK0WR0GDFGVwiOMcJiYUsZS4Z7DQ4mCxu9fQFWvQOswPayQdhhoL+2CSdiXjDQvWNApV5wQoB25fTOQNh4o1/yro8PR5HuAowrq3KUh/XO0JYSUFoCILRhW2C09tpAVX82tG1sjbXTMLo+cOkhGBh6Rheg5ZQxjJihnUuYKeF9zJa6a6cTGBhPjpVQsvHi3HR9czwQJETdtQFFzG9lYZqdbYsB7735Ux6xlA6ABCMLtOxJDH1nDu3Cbi50rF0RoPrHmasNjXHAPvC+ec+PqxjWkVUWAN2JIP399Kc/vegAT4ls/BxX2LjUNuAomQJzyZ/Mmt+cT33ftJD0AWC4jlBySx4Bm8bIOnE0W3UDqaI4wFcylBZFzxiXwO4xPaP7ndYDZC0bbR5hTbufY1XqTACz+dT36hW1ckQbcKkfnAgAb51Ha1V9G8UAju1paM42FwFna906WaDc/5h0ZMM6HHSZJ08645s9qE+9RMNEuxAKy4x3DX1c35Ak9Mpeu06fOqzVdXakoJgnolecAGO30QnOJT1iPtgj0XxqfhV1+bd/+7e758s/7vo67799EjgB9O0bs2fe4hRIZ+CmhFOYHePDGKSgFjRidhdsYpeEx7CdlCcwgD0VwsdWUdrCcwkEYKZMgZHKBioZBkah3yhHILa6GGfgB9gDpqWA1E671YEC9XEkMHzLpmMTvUtp6N7K1r4MaYracXeVwVnIiHogSv2rjUAl+WNUGOS+77q+x6JxcjZMy1Cqq/sCtgGQ8iUD0Y29cZCmweHBrlWPscSi20AG8GJmjS0gi+E2BwDqZLTHj+kHh6hyMY2NpTSVytncRRuG+h6ItpHO5kPMMyPcu8d591vXeRBP/dJGKSnAWvLrXmHk2lE/ujdnRErMglLgyXfLQJvvteVHP/rR5QSAZF65AfRO3IjJf6ec5UdRIK3ZQF99sCdg2/vjH//4ckJIIe3GvPpjfZOR8cKqysVv/gKN5oN1vI7Rrsl1NhcwcRQD646KM0aB+doCLFu3fcfh3ofsmP/WUfPbGqRX6BRzpvFJBwLR9csTNem5HogTiK6NWFtrFnOt7vq5ESvs8RICXSvSw+ngeNC3G7nhSHj66uoa60HuePUZE4DS/DZGoljOdE5GlWOjNEeHI4JcsKaRGvrc93RUc2w3+XIM6GvAl47b9UKWq+c5euYsp+S4vjbygVyoLnpJ2sr//M//XMCzE3AeZU2d99x+CZwA+vaP4VPvQcrt05/+9MVIptBjfTIKQo+MDG9/G7hKlIcv9NjnVYxYQECXQTsaFwaKYlcexa3cZVcXxHedMhkewEqYlGGqL32Hjcg4Y9WWmZHLWT0Lntf4HJ0KQI68ahMmV9i2azaloP+Vmfw5FQyE8OcaFYYquTBAZLyGHPNUezx1a5/c6HdGpLozegGHdSSMed95JDDjJi8WC+czR0i41hgnBw4BkMVJ6bf9DgABMpZ16jeAp/uBCqkcZNO9ydWc6nNgtXYJgYtqYAiltOz5vtI+AC+scWU4b9sj1B9mQce2dqpDUaDWY8f/lUO+Od0PU95V1zauzcOAev3OiarNtT05BZo6yuuf/umf7rz66qsXAJ1TUH+cPiGvtPnWdxy+rrXOk7FoVdctw2pt1T7OmLnad8mzedeYBqBtxs3Rq72tU4Cvsqu/SBqHrvExZxc4AXucKOtpo2bWug2y5mB9dn1zqM1m6cra2Su5YYqtkcqVGiEVozZUpj0Ku0Z3D4L5zVFAGHRfbay/RSTsB9A2JEd12xwIeIsASa/gqMqhxxLvec70mvbTte5dUsNv+mSca+Nudrb+XbfOk5Sn1ftL4rBHrqPz2Cc2Z/V03yF0nAzk5J8cySItnb5xvl5sCZwA+sUe/0fqfcq4o+x+4Rd+4WKoy+vLMAQsMCrA6hpIoJSRTOH1O8W/7EDKjSGRZ+j3BcIALeO7eXQMCAUJeFHSC+CxLAAbQKn9lL+NV/U7hRqgxFhiqgPUATLAnEywKL0z2AzjgjsGpusCAgBZbZC+gg0VGnUKgXzoZe2XAaoMBm7BCDkyKvoNkDu1BPjpd4w4mQC3UnkwWAx1dQRohNKNJ9bJqSdYHoYveSwDvQbT98oypkBV/cH2cVAYY6kFldE4alfXAbqV1xgAVZXV574PkGw0on7sWDk1ATNvbLoXq9l7n2Oiy5VuQ6KHoDzo4mzsA9BFBjx98EHv7brAsTPBzRXgp99rY6ePxLg1xgHSADKGuXv/4z/+43IKR0fZJYd0Q31KBsL7nD3OkvW/ABpTuGNu3ZiTm57AwZU2VFs2zaY22iTnGElpWs2z1ml/nFDzH1ila2qP6Foy6fstZyNQWFIpEb07rSGHBzNr7S5RUBvNtXUardmuFa3pf441wLd6ZHWrB0WZs/TA6jt6p9+w9H2XbEW7AGYnxVijjqQUZZBCpo8A77LqXbOONplz/jnmtcUGx3VkjckSEbUHeO7aoyOuv42JcXANp2DZ++ptfjTnOR/tPciZLO//fL3YEjgB9Is9/o/U+xRdpzF8+MMfvuRZZlwLT/aOBV1DhCFk+LAOyxKsEcUY956SFF6tsQt+ATQKECskLIyRpOQBO78D3QCO8il7zA1DJnzMQGLIKOoANYOcwUr5LsPLGHMMNo1Cv5IDoNF7hmlTImwWq+7uJ58YIIwWho6cl8k69qG+MViYK8DGaRp9L9zLAAHF+tfnZas4L5g18yGgmiHymGXADQtsLI1B7a0/gWty8x3wUB/6HXtcnY11sqt8jwGvDmk44FlTJAAAIABJREFUyY/RbzxtEGX4jWnXJX8vLGefHbtWuQAMR6u2OYKOzLCwXS/HvfLkyyeTUjA+97nPXdbVg74ATODiQe+zLgK9nRwiDx0Y7DMGNmBnPVkXAVPgMzARiA7I93vtjxHvf84CB4IjIx/fuiPHdbjMXekYta3ygNnKPzpzOTg5Fc0BwLF3oNe+gvrWGMZOS/vpu3734vRbIwvkuuaYTuT3jZRUXiRDqW4iddYdMsHakzYFxNZfaRv6vE69/91vbNaxo+84+M0z+qn7HLPpIU/Jumtbp93bZ8z+6iKpOEA2UFp/lxRZwgOTTx9glDlC1r0IFTkYZ8z4yp3t4NhsFJOu6F0Z1cn5rx0cjW2bOVm7miPJzOPicxSb5yIJD7PezmufLwmcAPr5Gs+n0psUVECkkzja6R94S6HEskjjAKCAPMwFhY8p3PBe11J+mAwGdMN+ldF1mEIA3T2MSYpc+QDqEYCnsIV210BR7HKGN7TMOAGHrhXyCzgxVv7Xxq7t/l7LJAFutSHjj3XvfY9l29QSbdf+HXxGt2s4AIxGbbDRMzkC7GTDoACAADWWvnfgFcDChgFJK4s1ipwMYFdqQ3XZlGXMzJneAdTq6cX52nmkr/JanbktN7M2SbfoPkcvVt4y64Bc36+DICIQCKr/tZdRBfyrw7gY867Vbv2QJ+2hLwx29+eYdtZ6GwGf1Kv6Y0O/+93v3j2GqzbKge1/RyqaN9JOREE4VQBi67/+2GwaACMDubHAFNbfXEq2nELOGNDK0eUoiDLRDTsXkr31Ih2isa1sm++k5XDMioq0/kQzOKAcZeu8shesAWzLAnOqrZXqSj8W8icfcqx8gJ1e5PzRd+ozb6z/ddqA1X7rutqQUyBVg660rm2CRlQA++kdDp0IABIjYO+8arrpuF9DnwFwoFgUq7LopWX0tctas47ZELIxHzavfq81T9aRXB0CLJOdyCB9siz/rkfpXbUjObz11luXiOsy9k9qnZ7l3mwJnAD6Zo/PjW7db/3Wb12MfQCl/D673xkaChQzgQXABCwzivFjrIAOSn7D9msYsHv9Lm0BM53BBLIZIOwWsNj9lPoC4WVv64+/yjnmKKqje/pNCoKUBOCMgcNS6VvfC2unpJNnL+XY4FM9ch6ra41Dss0wYJuW+ebE6OcyMVexl8rpvnVAAAsAcT9LV5DCgO2NcWaY6i/WFlhxlFeyklNLTgvSlZFcVs6cLuw3ENh1WEigY52ZysD2JTvAB2hqHCpTqo3Uhj7HJjana2/gSw6sNppTnAps9IbXa5vTGAA7bFm5w5/85Ccv+wyexKt2ljfdBsROzqi9UpKWSefILQMqR52jxMGLoSSr5OLoxwV+Ij0YXo8V55yal5xoQMjaA7aF3te5kfYA8Glzn+X1Yi2lJNRvIXr3J+8N7zu5BVgG3rdt1lDtofP87mEihfwXgHL8OAvkBGQuscCBtY5rC91B3yAVusZmX0QC/bQOcm2VTkG/0C0iedZNcucAcbatk3WQ1vHlkNRWRAZWGdDu+mM0kIO1uowTQR+0VrHFZK7/2mwO6Yt2A+u9K6P2IBnYAO/VZd9G8yeiqL8cxfN1SuAE0OcceGQJvPzyy3deeumlC0jt6Vqdb5qREOoFOjZ0C8T0m3QCzO8yyRhaLO3mLzOIjKWQLMNK4S6LglEAoLEZlD6Dhq0BTuvLGiBMIuDOuAN2wDJGbXdvKwvTxlinmDdUWB3d5xQFof8Nh8sPXAMhvInNBiLUA3g6R9sJFdXFKZFms+C+PgLs+7+UkcrPyNRu7F7/x9wEBt2THKtbXX0vDNr3Xc+pAoyxUBwkc0ZfsaGV1W87fh5Cg93GTDPgKzvjynHZ0DUmU45mALq+V14OAkYPiBcJEX7vc9dg3Wtrxz+W8hSbLcXE/Kgtr7zyyp0/+qM/upv7+ciL9HBj8s34dwReDz0R8m/8ArRAKsZRHm99SY6NUX3xtEfh/z0W0HU2Mkq/qV9d51g48w44BXrM/9pWe3eDH+cNQDVfsIiAFCdm12F9ktKTDESJApzme/3Xl8qSGmQsc3rWAQXYsJ+1w9zsu8a3ExvSj9hdDsSC5tVL2xdMLYJhI3Gcg40IOGkjBhrwXbCvPPsCHDuHbBBJWZDbvASy1b9Ak6wB+9aq9cvBIie6wLXSxJS7jsNGFpAH1iKnpfeNaq6uNiYctOoG7JNdMugPgKY7KrP/zePWRW2JIGrN7Hy8rnV5lnM7JXAC6Ns5bjei1R//+MfvfPSjH72wcHnlnYtZaCtlu6yR3GPGCDOySnA7xIACtSnIDQMKkwOI2AXGC5jtHbMIYG14DwgGvIT2KPkFfthFdWNzOAeMGcPR9cAftnXD1wymPjDWKWvpFVJFMC9Y3jUygH7tYEgYng29MzQbYgaA1yhv37UN0FzjCWgpd08dWUYzJlKZtUvfjClGD7jECnXdGsY1bsbCWG50glyN9xphbJf550EPxsp86/dl4/q8jJp8874LsDhPF2ONma/95lh1O7KveempeYFoT24L4Jm7PbCm9dVjuAO31/Wqjr/927+9hKFLKSiPeR+ooe29BzIBLvK3hmvPAlL7FDiHIirdZ45wQDalBkhu3I0L53nziaUNAD6cdMAWS3sVA80Jrx2BWE/Is2aNn7XBYQVwzdvqqJ8LMjnmnABAEUEgdzi9KDqzqQMAH8BKXhx8QDU51T56h7NhTplnXScCIKKxKRIcGH0EcLufvlm9UX2Y/gWOR8BvDWGZ6Tzkxv7uXpGfdV6T47HdImHk57P1r87mhHFAyliDnFvzRBl0Gwdqx1x0Ihk3ZuWwv/HGG3f12XWtybOc2yuBE0Df3rF75i0vR/MDH/jA5XHFsXIB6NgWO7aBGGE2TBSQQGn1GShikBiprskoAJHYAWUvU4K5IZhlSY51YK6AUekSvmeoKHTg0XV+txt9WSd9EOYEuinnDCFWZME/xwHwZgyxaspZo80J4TwwTr0zGhgvcme09Q1Y9DvGSXoF9pns1wEyPqINlY1t9ZAM4Kv75KN2nafFAdXbjg2dA2DqMPZAxgL7dZ6AZ4Y2eTppI7nb9LqA3Bhh+I0hI9+1jhbsf+Cz9vZ5Wf810rURe1s/6mtAPCY6OXsktw1yXdsTH//wD//w8pRD7PnjLPrY0FIJOq+584iTS5sWzd36YD1heo9zIpnXr8AFtrZxzAlYJ1K6Su/A00ZGutc8N7923Zozxg5gNveAOWkN62wf9c7OA3m+1q3x1d4FY+ugr67a01WE/ncdbtSsiFzjLJ1IGktlc060t/7vfDMXt28cE3NLTj+2tXdRBQy0fgDZ9d3a6R2g55w0niIM9Y/+2bQJ+pT+REIArNYLgMopMq7G2ppe+Zl7nFZjrP4F78rTR4CfLLWj8lcOq69Xn/S9CCf91edSntoo27o5X6cE7uqqUgpPcZwSeBQJxC720IZPfepTFwMhVBnDs8CQUQA+1YWtZaRTdqvMsAgZDUYWY7mAZpV53zO6QCTgB2i5vs8YCQBIqgCj1e/60v+bf901mDf1Mkw+L0joXnnRmz4ATC8gBFQw0hgdIXXtAw7UtwASS4y9xzbps3sCI8rtfvmOjlhjnDkoZM9BWfDc/85LBVixyf0GwNa/5sweXRfY6CW0rt7aBpRgro+M3Y45FpDMGMsMoScoVrdHPnPOMFhAkf5iSY2T49CST0bWiQZHMKAcjowNephYD6ConNoSiJZbmYxbX62t0qQe5lSOq9ZydbWRLfAcGKhNgfTOjV7nECDaiI31IgWB49D3e3wcB2nTbwA9LD6AtYCKIwdUN7c5cXSA9BYABxupbfpsTq/TtuBX2lLzBQtbHeao+zgHogPyeDHw2rgAzboCvLrXEweX2adjgOhl1yt35wkigW6gQ4D4japsqgK91Vxt3Hqv7Nq2LGvlikS1ztLdzUEbcCsfaKezjMU6PKKMqwuMDQeKM0Ufc6hcZ/3Vj8qT7sepWT25hEv98ds690smdA3dpv2AsrlQmbU/p9iejP6vvW+++eblrPOt91Fs5nnP8yWBk4F+vsbzqfYmxRNL9qd/+qcXBVaIq6OsYvYwRmu8lulbYAmICccuSBR+7L3vU/YMgeuXhU4pM4IpPsfqVbcQ+YJjhr2y5AUqL2FimvWj6xa0AhwYDr+tUq9uoJBxxJQwptIQsJOAA/CGoWFkpA9wSvoee8moSu8wKepfhnGBLydA/ni/yXfUBkAWIFzGVz+wyBtlqB3lCAdaN/dZDmnlL9McUydsWrukCDSGcskrEzOuX+u0dB9Z9X+yzwkpVYGs6muhdYCQnDy4AdDXX+WYv/K8u1/qSe1yioi5pl0734AXUZXqDGjFDge2+n/Z2/r9e7/3e3fab/A4r54UGADoDFt5vKVe9YeBxDRi0jlWzelkWNvNDUC4MQp0NSdETDbCss4xRpHjmuNxZAgBMMCP86qNld1YGmdOolSB1gHQ1/vm9mJYOZR7Css+YMQ4d299a2+HM8OBK3rGetQeTlrzPtmYZ5w0Thn9gFWlVzgW65itUwyoWuN0HWeGc+ckkt2nkLzLjd556ljG5p25aNyT0+pvJEZ9WYcoHbB7J/Sxd3bAmqePu99DbI5sdWXZF9J91sqy5hxmde2aNycax6PN6Tq/1zfOnlQ87fLgqGTWHPj+979/2Sh/vk4JrAROAH3Oh8eSQOHlL3/5yxdQ5mEBAWghvQUfC8i6nmEAUo+scr9TcinRyqTUgSEGkqLHAgEDQqfCpRQvIw4kL1tCyWJKtp3LrmE2Gf3Nbewe7e29a+qf/jCYq8TJoT4xuJS99jMY7tefyhfWrh5hT8AcAwMcLdOIXVumv/oZL44II4nlw/R2nU2P8km7Bxvt4Sk2OzGmHCWGrjozWP0J425ONABmHvXe75wQY8o5q/7KqbwAkg1LmDYMoH4EeGxWXWbPXCXr5OwED7nf1Vn/MKfL3nP4am91ab/5AZRWrke3d133VWZpUrHQPWRFWx500QbgegBKKVaBwFjuAAEnwUbVPht/jir5VKf5hh0EbIHM7gc61rG1Dqzl5GSd2HyJKeRoYq3JB4O/zKHyOJyVSedgk7vGUXwL6oAtvxmfdbCs+fqZwxGI7n3X3wJ0OiBHo/nee/3ZDc679jHE1pQ1QR8hDpIXENh3+khXmovWefXZBLkMd/fl7AXsW6P9ZkPlMuLmonftoVfNYd8D8JVHp7wTgE5e6uqa2nO0A3Rv9Vvv1bEsPVBOb2Cy2YBlyo+Oi8gKOZp75CdqltOf3qg9PXGwHPbW5vk6JXAC6HMOXJsEevpZYeYASgq5NA5P2wI4KPKUESO1zO2yvKuEAViAEMilvAEoihOww/L2ec81ZTg33MfAYzcoVCwrZokRUxcmEQjofiyGsrpnU0IIvToCc0C+zTtA7oaWARZMFyCuneRVX23eBCD1s3oXwAPo5ME41Y5exsuGMIxqsqxeQBjIS97C9x6QUjkYaBudAFjM7oaOsVrGjnEkd8w+dhErjo1eZ4XhBaBrr+PzyLO5yrnrO6FyBhbIBVqE4PssDaA+LggEDoF+Tl/lVz+2nvEmf33EjOeA1i/l92juzlvvASsPA6ADy6VrvP3225cxrfzKjemuHLLmCDY+67iYj2QL2HISMPHV40i/xp/zxolyf2WLJFVG/1sD1sZx86F716k19zkY9YvMK49T0PzySG/r1byq3GWnAcR1+Omb5n0OiHGpDAzsAru+Czw7G3zXU2uao2n9iHysE22c6D7znCw5YOQFoHOC3U9PWbvN2cqSM9112OrVfcmFk72ssvW3egc4PcqMrLv2qLfIv2swy3StTZLGZp0KkcfaQebW6urPdbpW/67TrY/LrvddZYuAWa85m6+//vr50JRrQwzPV0EnA/18jedT700G833ve9+FHUv5ZGhia2zSSXEBHzXOTnfAbwEpMEvBLbD2/4IQrOwyhBlvT9rqeyCNsZI7CQhS8msgMKPqXKO17c5YB0J6VX519dInRp+hWeYW+wJIYLbrE1CI9esahmiN8gIc4Jkxrh0AGoPGGVgAnZES0gaEMX6ALocF6GToAInalMy639PLsHo5WNg0AMI4Y4+BgCOjvwZumdsASm1sLJOVdgN/gBn2Djvc91jmZLOAMVnb/Nj12Oza0D2xjwGp7sFcVl6fsYFda5wArNqnjcL+jDX2LnkABtXTRiVH8MWCZcxbY3/yJ39y90FD91roHMvOeO4vEGme1paYaOMDzGmv9VUZnIrmR33WfsCk7wLjRZ48XbK2YmMrs3oB7saZzDlp6/xylNVr3mOmOeTGdUFvZdsc1/zommRY3631yjX+G9nQRusEsLMOKtcTQQNUm0YBUFr31V3/k18yqaz+r976LpWJ3uE4ctRsyFzgSR+unmlMMO2VtZGYPjdv+j3ZOXWEfOgh8+TIatM73VtZxsWa0GdMt/EAxK3j5LlOPGdg5Szi03eeTGltc/rrd22no8mffpMG1mdpWBwQOoGe5RTVrtU3Xd9YOQYw2TV3ckBLfZL+99QN7FnhjZbACaBv9PDc/MaldAoLfuYzn7kTU5YxDQBkcJzGAeguIKLglhkF+vSaAk+hA7MUIAPMcKVcAcRlthgz7JtQHZYWyFUHhnLro+QBSWCDMaTwpZcAVIAGhkWokbL2OyPF4GBbbFhkHKsfuKgMBlKu8HGHPoC2LHb3LatbHzKEfXc8xgo7yICusTNWXZPhq10emwywBKbKV12WfFNgAJqMXm0QPgX29BtQ126APYAUOMBmka+xlZJgjhmn3qt7WWcg3DwCIoAWOaLV5XHG+lm9csAXFNdeIfa+5zyqH3OHPWycACigBlP8S7/0S3e+8pWvPBCAbpxeffXVu/sRtK/2OGGBrIFQKSsbIcJErtNo/TXXzbvkIc/dGHAaAXSpBQEUwM9cbHw27aLvu9/52M0Dc3OdI/qksZPfn94xX/udM8zZVOem/WAnRTcqj8MNaHMUIgga0+RGruYMWXZvc7r1sKfOcPTXGdyx4WiUm13fqxto1DZOI/bcvOMIA9vr3HWt+Ws+0r/A9Opc6x4DDWhy9DiKlcUBoLs4PdYXnUxG2GM60vgAr9VxlW5HfIg2KB9LrR6bupd82agSB5EdAOb7vrlZjnh2LPkEnHtSJ/14863x2cKnLYETQD9tiT9n9VFAbXQqH9qmG4+tBZ6BzwWh+92ypavUgSPGB+AVCmQIAJdV0AwzENRvQDmFqxxgahkThpyxYlj6XtnYFwYZ2Fgmj9Gm9BlF4UaAr3sAE0adYVpnou+AeCzZMlLdy0AAul2nzL7DCldORqffMcv9zxkwvl2PqSbrBbQ2PWG+5DIHoo0zgKG/vcu31X4ALNkcmXeGsHY6/SFg0+dN29FPR62tDICA6jH2GDvjtICIIcaS16bqrH79kf/dO9lg2zgBADS2UF+M3+aeVg5ACTy++93vvvP7v//7D5TCEfj62te+dnl4B+bTGrDRFLNtLLRb1IH8OXd9vyF9rGpzJ8DndBXgVf+sW+vDyQccqdrVWDR/urb2SYXyv+gGR2gdTg5G5QDRdAD2l87YOb3fdZ/1X/ulGlmf1ZFMiw6Untb4d48xpRfWueh3DlP3+8OI9r4gd6Nu5oL1RsfVrgX+5CCyszqR06lt0iICg43Xssvmu/ZzNo4g86gLRBZdb87QjxxE+mZ1iHnR/OeIOu+c81I51h9HZqNjnAdy6F30Tvmrq+h27/rNEav+HP4e/hT7XPQmAH2+Tgm8kwROAH3OjWuRQAz0L/7iL15CdrE0GZrANJBFoVXZhggpfUoN27EKMANBuVPSQLby/c6wYWww0Fhg5QKr2CDXLduJ7WDsNs2CUVtWCeCj+Cl/dQEXG8oXWgRcAOgFwAAzA0Z+lYutAeaA503TqGxtwbTXBqFqmw+FkRnzNcIcBW1I3q7rO4DME+3kPW+EAYhg1JRhAtY2TguwxjgGxDGitSVwFavW35HpE/7OwG5fgDUgPVBUmdUbOOHE1WYMavdg+oH9jKswcr9zHoAwMtq6V26N7eau1sfK9Ojsn/mZn7kwutXbdb132s2D5kAHkP78z//8sh8BQMHg1cfKq/zGyFwEKDkRKwvzTV42tjoZOMVBKguHl9NivfZ52b6d0zk/NmzV9uRwZIpFCKxza2zD8NbDzue+M2+S5UanzDXAuv7UXmvD7803rHIgOnKg8dqIkzW2jrR5VLm1AaAEPOkD9Zifqyv7rrEzT+k7oI8eEm2xlrbOTZtrPuT0mJtSGazJ1WtLJqzTzpmiOzn51oz5wampTOQBEoNT7T1ZNB+N4aZM0Gn6Vj3VScfTz31HtktkmIvAN1vASTUvS/2LgW79dVpNDHRnP5+vUwIngD7nwBOVQKcE9GCVFFAMjU03lD8lxWDXGEwRBYe5SDGmFFfZMvCY1M3xw04A4ynjlGPABphSv3IXIAknMsqA1xoEbfTOKDPQPlPcy27oK+OE/e17dQAsC8j1J5kBZww1RkmbGSL9Y2DVtcCoaxk0TKF2Gy/Gr+sWbKtH6NVnj7X+2Z/92Tvvete7LsZQ+H4dBqxe75gnzgNwxNBxCqSHMKS1eZlKIBsQNh8Y2Q21kw8A3jhhyXfeYAGlWxhfAMS8ao46M3bHaBludeozx8VRY90fMMNs154Abu8A6c/93M9d0qSO4OqqRR0I/epXv3oB0BhwzFx1Vx8AXZuB3N6TCzlyKs2NBcGcna6XNoHt3HUL1PRevf2tk9ccWTbcGcSAorY5LtBakjrgKDyOZPUApPYFWCOVVX3SVNb57redN80FOgco7nebMNs4aby6Vt/kvHctR017GjvrsProCHXv/LDugFWO0FFfWN9dv+Bx9ae+cDbMTVGcBZscLA6ldc6J8t69nFzMuHEXjWgsrBPt5ITW19VB0lU4+GzD6n0kAMabjuPYIVWO85X8tZeeoR9qf+C5nHVH/PW0zh4Mpv1P1Hiehd9aCZwM9K0dupvV8B7I0EanTguInSkPus2E/Z8C2zQFLfc9hbggkOIW5lzA23fygzMU2BYGCsOQoWCUGCQAjoIGvrYNC+i1EdCkxAEqrNIyTF3DCdAnBlMblxnDBvXdbko7MiVkAGBWJ0AlzQSrBWgv4MIAA/LLHPmuOgEOxrSyVs59Lw+U3ALQMTfNg0KgTqeo/5sHiz2SxuI64A3rlYFexp5Ts5sAyRYTKJStDACcA8Bhab7IJa1vGfx18AJDZANIGyN9NxaBYPmbWFRAk7NnPgE45gBD3/02qSVXaQSAdHKNge7R3g8KoP/sz/7sLoCuHcCN1J8AQ3/yh9chACzMYSAWS7nr1EkXXeuEB06YdQrIAprWTN93j/v6Xg64CAwnUptESfzOaaFTqsP4A8jmfd8f1/muCeO067HrbUSWxx3I70SOmGjrQBoPR9hcOzoT6zRrHyZ3nWEyFn0zl3ceVjZGHShU/1F/Arzd7+jFdUbcR0/RH9qIZLBu6dHaVXmrV4Fl95C7sTrKd53+BcHm3xIk9G9t1xbRNrreNcqia6UvkS1nyubn1kProOcZ9Kj7Ntuer1MC95LACaDP+XEtEsiAvP/977/zyiuvXEKEAegUUUwNILjAgUFg0ChqDI2QpfxWeZEA2VE5rvHb3LzKARoAakaN8aRwgRMgD/txBMkUMhCu7cqvLZi9BRvaDKQyWpVHRskRI8sgYKoWQFc3A1X9Nh5idYCdBfoYG06Bejkg6iEXTk/XZ3yArH7f8HW/Z0Rjn3s0dAw0Y2kcsUB93o1PnoxmQ9oCaH1Zpg6gXYfMODDcO67kb54x9JVjnKQHmAfAYG2W48tZqRysbmU55QGra/4CNNrU+57Zu4C9az3EQj563zWfiuj8/M///J02Eba+HgRAlwLxl3/5l5cTBKQzLNtaW4oQOHJN6sLOcw7hMqYLoJO5VJTa3JhWZqB/AXPje1XY3tyXuy7vGEjd9U7mOx85J9aU8a1c4BqDblw5AvpG8a0u6jcpDhhbDqtj3wLQgasAtA2gy+4mi/6wrUfmk7wrF7PM6eIgYNSbA5h9jC6gXTkYYYw8Bt6JG6I32PPau+w2hwOIX51jrqnvqI8AY87tAmNr1rqvLON31PnGxVpVL+eBPqc39VGZnPuNitH5q9sBcf3J4W3+NW/TXfUjx+i11167pCBitq/FQJ6FPJcSOAH0czmsz6ZTv/Irv3LJ00zRpYhioEvlWPZjAY1NPgwUxYapyvgK/9uVXtly+jCUclSXLcTuMUyMBqMFDADJQBcgXtkU8167QF1ZDLJNa8vmAq0AZ/cD6IyuUyVcs2BA+wC4BbnaCNgCrWuYgd0FXuTGWDtdA5ulvwCIXfyVAfxif4CugFNGqGPrjpuBtF35jvMCnvp9H3jTGGfsNsqwjhXDqe51zABP95p7gArnp8/qdy1gXLnNvep0ekH3JV9svDaW54/9l3Jh9QHizqD2mOTqqTzMOODR94GzwA8QF/tcZCfw/N73vveBTuHo3q9//et3/vM///MC9I7gqnrrX8ChsDWAa64ms33IiLEm9961sb53/wLoBUTYfEA3eWICbbrUHrIFzDeyUHs4mbtGk3F116b6iS3uGqdpWI8cTb+t4+h4yNpWOs3O9eRSW6T95DRJuSE785NcHaVXm0RN9Mt6M9/MyWTEkRA1ADrpje4F+LsmmXVN/ycHOqB5VPnmMmd7da36OHucLI6r781Peob+WJ1pfXEYq9caWVaezgPc6TdOhTK7t3ZsxICMr9KJdPXOZbaDA8K54nyJ8LQGPNK+NfM3f/M3z8aAnrXeOgmcAPrWDdnNbXAsWQx0iimDF0MTgM7Y2BQiL3CVM2YBwAJUACOsJAbW7xsqTHE6VomBZThd130ME7C+wHLrO4YwgVLKd+8TXgbka8uyIRT+sjJAiXd9xJgrf+uTH3gEkAB874zdsjmABwPEoCiHgVOaLlR1AAAgAElEQVS3sdGG+oNlxK4xkMp2ZF0AOmYTKO26I3tNXk5kqAxHRWmLnEgAone/kUPt9cdRUjZgUTnAXr8BEgEteasYNMypKEDt2oemABwL5oHe+hho8hAPstSO7rVJUPs5dckZQ+hovgBQYx+AjoEORH/oQx+6e+b1vbRA/XjzzTfv9PjuWOh9gl7rzznp9V8+9kZFsMv109qRhmNu1L6ApHW9edvGU5SkMjhNnNzK6R7sYp8XmJlzfV/d0kLMgX7vZQ4dHeKuqzzXWWfKqd9C/93r6Zf9nqPT/Y2P4/OkGXRP7GS6Lbkuq1k5WH3Of22sDclLlIWzuGARmAde+020BMuMzbW2+91aNh+OERaRjo1MWbNktkRA/ZSOIld654N6OIBALgen9jjP+X/Zu7Ne7bKq7OP7/QgmnthA0YP0UCAIlKWCYheVaKKJ8cR4oMZ44FcwMfELeGrUM2PU2AURUNoCC6G06KpQQJGo3+LN/37zq/eqxa7yKarh2c+z7mTn3vdqZjPmmHNc4xpjzQVAc/TpmHXQb3MYw20dZg84X/pmTdQWQDn5LBDvfraAc4DZ71o62zasRXoifQLQvXjo/JwSuBUJnAD6VqR0XnNLEih8HwvdllstWLFfvQK1NA4hRQ/wYAM2LMdQHBnfBXqVC9xueA6zIhTJyAAwDMkC1e3UhriBn2NYOEOChVkmZY0KgLEhUfcIx7pGG/cerNLKAIjpG3u15zG8y9Bg4LGK2pPM7LOM5an+/g8cMFZdz2Fh4Db0i/EDNOpbhqg9VGOiA2keROLYcGi0qfKAAqHwBRWuJzeAnmHkMBwBgTEHtirbm9joWGOpPxwr44SNpFMbMahsRji59X/6HSiKee9PecvSY20z8NqHze96bQyUBraEjwPQ/ZVXXh70i1/84otsn+xTm3oAqm24PvvZz16c2GRUe6pz35YH4El7WD0BZBovIMUxUQmAVJkAOSbQeErFqh3uSQ+x1cZwwZXUHGXu3ObsrFOpnQDh0UnGJNfndRwql4PAwV72e5nxxq/UtAB0QHsd68oJOAfM+ttc48ZTfjcwXTs4ouaa+UTHu8/8X8bXXCcvc0H7RTk4jEsiAN4dA0qtF9bXZaGNESdWXckwuVWOl6rUxuM2gAtkjcmurU8EoK3ZS2aQ9+q/OW0+Wg+tUeYrWVtXmlexzyJm7brx6KOPXoD0+TklcCsSOAH0rUjpvOaWJBAD97znPe/qne9852URtW9qC9KGhLECWFrM4LK6XYN9tC8uoOeb0dW4NQIYqAVbwpuAFbZ2wSKjpk3YEyxM9yyDyght+N+9wKF7hFg5D0D7MpqAHSBbWR526Rg2f9lUwAKoZpCEeoE+wAHbhuXtegwo1qd7GcXuY6QYYmPAYPa78Q9AB/YyTgEkIX5jtQ9JVu8+ALSAh/HrW90AKT3RT+CPIwLsdRz4oWsYxXV6jEfHOEbKBhaAXqyaMa396XegyFvMgDP3YAk3faFrMOD9X1sBLHnL9TtmzPg3bvfdd98lzxwwum5i1ubKeuihhy5MtN04AEwAz44YdNd8qGyRIoyeuUjHqteDmLU9p8lezvLLj05g/UjW3WdsumbnyRHI7Zgbk+pe9hj4TC+SkQhQx6V77XjS5+peUG7uJ3d5y+SszOrt+Y7IAdsgWhuAVuksHpCUqpZz1J8XxAB6u35h7TG7+7AuQFk/rR3aBzjrp4dwrV/WC2tBbaoODD2n1tq8a4pjHF5RAylIG9kDwK0PG4UAmhEfxn7Xv13DjmD7uM4vSeDcgufq2fTB+g48tw6UtpHeNg9yinpl95e//OVbsnXnRacEksAJoE89eMYk0OKXN/+e97znAqBavGLnyoVe4AfoLLOHHWoBxJS1QAv9yi+29ZdF3GK8LC3GxALLuFjwMSkYZewrBlL9wsMdl1sJODE4a/x3gWdIMEQcAqFZ7WYAATX3YfoYSiy8lzjUX2HiLXMBH8COtem6zRcFKpMDoAvU1a7ja3GrM5C4+7UucxYLySjFkmZYvf5bfzvOiEtpAFwZbdcKa28uIzaKMTZ2m08KNMmjpm+Nldd1A9bpqDe/CdlzXjgT2lVfAz8ck64PEGGgqze9ty0eY911ldW1yaPyugazjhmrvcAlmSRTfa7etotsSzus2RNN3up45JFHLiC6vWwx2pzRrbsy0gHRDXKwPVn9Niacz769QbIxCNTrt4gDMKP/HAnzbp3Aje5UF0fSPZVReQuORZMAsL5FD/SHw8QhOwIqzok1ous4AvTG/PCAY3NQrjqmHdijK+Ztc6Wxqq+tgen8zhm6ZL6LCgHJHBhM8cVo/5//cylvHfVNs+g85xhDr33ptgiA/q2M6Jp5tU6teVv7N3rT/zsW6RadShcAf04BHVq9sk5ymNxvXFy7DvwSIeZ/x+hb9W6KDVlIYyrdLAe1sfrIRz5y2fu5sT0/pwRuVQIngL5VSZ3X3ZIEYoB6kPCee+65GP7AxVe/+tVLKkdGB8PAQGyYm8HtPkwlENOi12LoYUKGBLDchReAZsQ0HHC28GKgMG+VdR0gZ7QXtFdG97lHmcuSHQFSRgCo37y9FSyAvixrx7ovWTB+DBgWp3oZCGVseHcB+zKO1a38/pd2oc8MNSYc4CALBrbjgePe5FUqR/9jVpct3fDuGvnt2wLo2gQQA7YrY47XAmjsafJe/eLErFyAogy9kPQa/K4F5JOTbeYweB4oSy9rZzuQBJi6byMktTnw5PX2nDk6sgCELnF4gMja37wqReplL3vZk87Hygg4l8IRkJbCIu95IxyV33iWkgC4uk5qjRQMjkdyCBBWbmU17nZUAfbMD44cRwFYTibmeddiTc2NI/vtmtpE78kY22/eaIP2muPGu++cE68gl5ttHi2za2yk9DSG9qtu/LtXO6wpoiL2uG5udt++5KW61rkFiK1Tm4qybKv76Add4wRzotfJB9SBW84Ih9C1O1bHNW3XyyOba072vSlX2mLu7XpFRpwOjpv5aww5KZuKsesZEmMjEdblHRdjmm5Ljaq/6fEHP/jBS1QBI39Lxu686K6XwAmg73oVeGYFkEF861vfevWa17zmAiYyNHn2trRb9gRgbmHbXMYFwxbCjmGVgEkLOkCExcFILYBiZDASDAoWBrPBeAHm2DCLN7C5RmzB7ho6jAs2BRCTJqDu7llQxzlYBgy7pn4gT1+7tnLds6O6rIz+MFrLMJG7h52qQ/pE92XY+uagVAejH1CwNVoAuv+B5W2X+xm2jJk8Smk++q9tUm/oAqOM4fWb44BFE1EgK+O0bCHDv2Benxh7hp5sF+jEWGWAA0ZeBexlDJwTLJpt7AI69I2OYNg8fAkU1L6dD9XRA4Ux0Vj462bwAugejKp/XW9MVseE4D24yIHtWypD49QYY4IDjuUBpyu2AtsHR4EZ4J9+N0bLFnpgs7HZNx1WJn0gI0xw9wNZ9NicoguOWzfMPWkn1RWICkTbam/XhmW8OeKcZg965nBwIgAv6Rr7sCKGt/I5BfXPXNw0DSAP4AdizTXlb3TG/MBC0/tlsa2xHDd11wdldayyOOfm+64x5kvlrXNlPexaTjZH6AhslzlekFy9HLfryA0OhfE4gmgyM/bmq37RxeZnqWatUY0fR1Pq0TNrEc/S7mQJnAD6Th7db0HfWlgDUO94xzuu3vCGN1zA1te+9rULgC5XFGiuaVIIWji9UMNCvGwvULvGEkjqOsAK6GWEsGkMMAADWAMg3QfILXMIcGknQATEMqgYql3QMV8L5hlZDyw5B+BuuJWR2dByrC7w2jdQsuUwMvpGZoyaOjacDhDWfgxdfbYt2zJa2gNYYzK9zro2Bky8KZLBxlhtukj1ua7zdieoPgATCFgwXF+0qfJ2HJeFt0OEabCOlnIBL9EBYBvQY1RdV93Gv+92ZEiva0fpK17BfSyHPhu/QBVGFoNZ2wN0QJKx0P7GOT3NOW1+rYN23VSPee5Bwnbi4GDVDw/0cmZqB+dzdVho3r3qS/ZSV+qXB0bpFPADsDfvOL2NgTQV8wC467iHA9M94H3TMrCR9Ka2AXJYVIBQubUXaLeXc/d44M/bDJfxBqC1h2NcfY13wCvw2Z+9u6vPA7rSnwDf5GpupgN2qul8/T7O99pMhzjvXVNbrS2115rnWmuU8eya5pVIHmfMWFa3qIj1rDI6v3OTrgKpALT1FzvfedtDcnJWdgt+zcFkXDu0sbqAbvKTlrH9Mqd23Vznuns5ptIB06XsU3O1PvTClI9//OPfAkt5VnknSOAE0HfCKN5GfWiBayHMwMdEt7j1EFMP3sRYLUtwzKXbsCnwA9wJB7sGaF52ZBnGRIKhXDBpQa6NQBND67oW5g0JAwDL+jJq2B+GQf8YHOFqILvjGW7t4zAou/IwpBhQZS/r0//7gJT2LPtSHeQE8Fbmpl/0Wx/q57Jw3tC3IADAkuqhvxmoGJ1yCsuHDUhiMBeU1e7aiuW2W0HXdgxQFgau7pUhWQBLlQ1gAd6VISRvW7nKweYaW4DJGNQ2aRydA+iwpEC0++p7YV+h33IqF3TQsc27rR3Vs6Cw+jGWHU8mWOHAWn3BonWuFI43v/nNj6UfYPiPy8DDDz982ZKreWcMk5tt2twHONWOjQgAOJxeelm/A12ByMamsQ6UcD7NWUymLQo5RQB0sjavgXVzst+Yf/OaLtcXY2JeLeO9c2udD6z+Mpm1oT471vWYdMCbzqqj8S41DQNdFEJqT/rmfn1bR5x+c6Cqg2Nd+zaFIDluik9AmB5Ixdj+u35TKDiCmOMFsCsnur+MMMdeeSsjBIZ1iw43tgvqOQauIws6AvCam9Zg7bCe7VpeW5dosc4pU527thrndLU1qrnaszk5mJ/73OduIwt6NuUmSeAE0DdptG5QW++9996Lkc+wto1WTF2GR54eQ+lBPSALg7JhSIbcAsmQYiPW0DrGOFiwF0xi3KqD0QGw1hBjV+VcCm+uAV4QywAumF72qDqEx4+OBIADzBpqZWkfQ6ItwI92A8SVr8/LAC0g7bhc3v5fti252TWBEQOApFzoW2XWHntBY2KTn224yBJo695A2Bp7TD/ngLNErthv7PvmETO4QCtWK1B/BDQYUjLTdyACA6w+Y0K2e18ANyCVjAoLB8YwsdoidL+O0Or5yp4jgmW3g033di6A/tKXvvQS3WlueZsaQKXcQPOnP/3pq0C0Bzkrs79SNQCWjWI0jzxkCdxyXhYIpRvJ1z7ItaHtwOov0AgwAVo7D+kNJ5Nc6TKGf8GTFBuy5WhKTQHE1iEMzK2jtZEjddEhTk7HN0+/e5JZckiX67fdNDDQtqWzhmFSyWzncu3hpNRmjt5xviur6zH1HDrAlsNS28ina0Xzdi2U3gGgk61r6JYx5OBWB5lzrq1BZGedUMf2hcxXNs4fHaMjAbKgH5O89xrzXeus++s4mdetT/Z8LmrSGwdLb+Jg3iDzejb1NpHACaBvk4G405rRyx96c1r71sacZGxjbRgb4HVzIJfxwkRgmJeBYJQtlguggWPnGLFdrNdQLwPFQKzRZWAA1spdJkae4C72ACvjAfwuy4zF3P5hblwPZHMY+g3wZhTci4XCTjH4dAq4ZGgYT0BVHzG4a4SAyNpbuRweZXAKKisglYHqgTL7IQNlQGhtBqaF2slOyL7x9QY7TtMCgNq0KRWYbrnFWL0AekYTYFlmCqur7/twoIgEfTyyk8vI9nAsJyFWSzi5awB1slowAbApm1NQW+2uUnuBta6v7M41pwLQMWkYfDtHVFf9bvu6APRXvvKVC1hu7Gxft6BYaBsoVkfXA3fGCThN3pUR82p87RayOk9vq1fagchS5+ijsQSIFogpozVkdQ14JPsFX5yJHIeNZEj1AObMl+oHjoHTddqSbeNUeY2HNBC7quxDhAgCa8AC1epr/jQ3KrP+K4sDzanQ7+q19nRsd8YhU3OUHHfu7PzhyFlfOHTmU+OUw9k9jUFr9YLhjQTVP+sBgG/dWIbYOm/NXafYHOmYe8xRx8xBqTvdw1kwd5Ex3cu5tZb2bT1JR5szIg7ve9/7Liz0+Tkl8M1K4ATQ36zkzvueVAIt+oXy3/3ud18MQItxi1VMtJAuALfhQAZnwQeAhQ0RUl1Gz7llW/t/wWENZmiBAkYH+1o5XvAAwG5IF0izsC+IrXwLvzYyhN1noe8cY75gzf3K3P4B9QBaZW0ZjKl7l8EHVNYokVflyQ/FSq7zsQz6OjVHAwoABgwC0RkrOdReZQ30aCP2UH5j4MpWah5Yw+bJMzW+WLEF/ctYJptA1z7QhFlkaGtPbZC6Yt/e+rmOjbFLLltG95bfn4zqY8z7jp0xW4AIfCcvY1g7MczyidObQAPQ5tXe1dMLVXorYUAacDY2zbPa9P73v//yMhXsc+MBWGEZq5/jU33AbTKTQgHMulYEIZCeXLouh8ne4sAkGSYjaS3VkSOdjMx5aR5Y/5UL8APgmrOAqPFbPeJMmvvSpeqHOW7h2nEmvwWu3rao/cmgVDS7aSSvxk5/aicdBvJ2zgCBAJ25fEz12LnL0cZEW892nZOmYU4bI7q/DqY2rBNh28HqCECLokj1sg6Sl/qWEFhZco6s2xhq64yxMT+QHkD2ylOExL19iwhazxAoC/Z3nWjO1q/0tPnVmLU7TbtDccxOc35K4JuRwAmgvxmpnffckgRi5H7yJ3/ysmi1SGd8SucAhjBAWIllkY7MLCDF+FvUgU6L8bJ8GCuMS4uvOoBTBrP71iAADh2vToxvx7Vl78UkLoDe0KK6tZNxqoxNlQDMlc0YMkYMcr/tsYqVllu6LC8wXDkZErm32ruAr//XmO012uNbTrXf2OP60u4rpTMEpDFgmE5OhLEBhBlPUYBltbqWLDfCAGDKW+a0VIaHo9I9LHTnsWjGqfYA7ZyZyhMWdz3nwlZttbd6cggrI9DRSxnWseKwYW71vT6T+wK7jsuhBaAz8F7AkgySqRSOojzG04Rsx5uPfvSjl50FbDFnKzX99yCksDjwKn+VQ4M93D6JZkgDqaza1DdwZx4ls64DkqsfSK+vHecoH1lnjgZ9B56XoaQLyzbWZqAT0O57ndd1vrCyytL2QHIRswA/Zra6e54D81xfsLQrMyyo6BQwZz4BsXSQLBrDwOGuIeRivTKfMLa7BgHF1rudK/TDHAdM+705+vUD8Ha/yMCC5F0Xt2zjs9/Guet2XTW2O0/Ixj1HcL1r0nWAmZyU2fxoDYh5bk3qfA/V9uDg7vpzSwbtvOiUwEECJ4A+VeJZk0C7Mbz97W+/vPihBbtcs0LeGSBPnmOiMJgW1U3L6BqsWOctspiMXUiXvek4oNf/6rS4bseBTvVjXi3IjC62CNjCZjIMDCkDp67Kca46MCoMEfaU8cO+bX5h9zDGGEMGv+9l0ZfR6x6pKhi5rt1IAMdiHQxsIDnXJ0Z6GUpgsLbX3hyn3kZYXmz1AmL6UjlAL3AGzCkL2AOc1wgnK+3PCMYuBXKkHQQc++uaDGcGNIDbfR5UXMAHXBnrzgFWC6CTsdczK6s0hu6vPx6kI0O6BEyQQ0YdKOHwkfHKpTZIeeJw1Z8XvOAFV6985SsvTLRdH5J9YK+Hoj784Q8/9sKXzsc+q7Mxlz+8TgmZYjFre+2VPmA8yB1zh93jZHIW6kdlJp8jaHONNsm3rew+nExOa+XUf7q3etk1nA4AlKy6b0EfZ5UjqVyRHNfX9k05S7+kXASg6Ve61582m7vGMj1S/+qA/PyuB5bXidkdgRqD1UGkQ+PCqT46vtYSbHzftcUaps7qJ0ugf9c769U6RgA7WfV763G8ss1la5Q0ro1q0X+Ogb6uc7TrNUd7QfvOIbJXXs5jcybnNga6qEwPDTZPzs8pgacrgRNAP10Jnvc/oQQyVLGR999//yW8nbFpO7uAdA/gCAtXAGMNUGNsgS2L/zK0u7C28NrJYIGL8DlWcZlrQGcNIIYNQ6MOAIHR7XhlMobaK9yrDcAA0KB/gEiAprZb8PsGbLSdkRIeByQWKHQP9igDjCGVfsAJOT4gxSBrl7rWoDL+QOeykMk8WQGwgGTgOcMVeJMXumkKdvhwbh2oDds6LlWhPqdHATPbsaVj1VffOhbotHMK8JxcgVaO1bJ668BwfvRbLjAnCPDLEfQAoYf/5NxWHwBVHzgrnU9WmOfkjJGmUxyN6q2vC1DKnw0MPP/5z7/kQSdHnwceeODq0UcffezV4rUhXfBWyOryQpWj7tfX2rTgil7SK2w956R7MNDLJup77bI1IYfYPr8bkVi2nxOIlcUec4yNo5zlZNPYB3Irk5zpaOWJajR+tbdru0fkS9/V3fh6PXv1JvPKS6+KoHGe+s2ZJxvOWO2sPZxOjHrfWFRjUBm7lqXrng3ZtAdzdNciOdH7LEZtXceh+q57sNAaYT2pXEQAZ48+r9O7aV90U+qKuoBzjo/796Fx0QLkhaiLPpPdgmVOA0KlaxrzBeJsRTLIqY3IabzTvV6YEngWMTvN9ymBpyOBE0A/Hemd9z6pBBjSd77znZewcwtlaRyFvTF3GA2MBaOCvej3ghLhWtcLQQJiGxY9Mi5AknYxsi3yUiUWLAKzu8BjgRmd/X00+svwLZDuutqC5VzjCdwt0F6jjJnpuiOwc8+yMMvkkGmGBDMPuDNWgP2ygRgoLCSDhY3PKHoxRHXIgw5A9yelon5kyDJqXQ84VM4xxYUBNv59ywfG/FVXADIAXZ10YVmyBTGA6urQMsGAO1DA6MuR7loP+fW/bcw4glJpqofDAlhyBDhFwAPQSsfkKXc88FkaAXnX7sBwALpwdIxa5SWPni/IMZUfKlUCo7zlrjMKwCdvwIVDSUdEWwDH6pP2Up/tXb3Ob8fre+0B8rp/txU017rPcwf1ues5E6vTru97ATRGuTqTM4BJZziawFzXLUitLrpoQWt98pbBrk829r6uXDn2nDBgFIPab1vVmXeiKBhYeqhf1qPaQE/63/y3bnS9a5YxXue389Y7TjL9BJK3rVhibQVIN80mPfDg4K6/wLr85AXiHAfr0OoemXE2zE/rxYLincdH1lrKDnAtitMYN0+aLx3rgdpPfepTFxaa3E4Tfkrg6UjgBNBPR3rnvbckgba0K+TcQmbfXFtgLbtmYVwQDewK/21YFlDEzAIhgJBFG0gEVAECC37fCyirH6DGxOrohpK1E2BTX/3YNgHblVHdG8JnYJTvfN+Vk9HumjWo9RPoxDYBSP2WDsGZYBQZGCF9oBm4r52xagAPOWCGGHOAhByBHPKtLbGsgb3qAgxqR+kdgegMMfBIXutIALbaEGAL1HC8ACWAsrZwSACXfmujcPSCDyADQOGoSfPo3voCWGLQ5R0np/S4sQb0MaxHR3AjDAAeuSwTnlxEOQKJMaGBaLtweAVxTkh1dG2AFjNa2wIOx2jMvkWQLDhhwEllYWErGxMOUHesuqRg1Se7SmAEXUNf+80BASrpUf3HCotIVH4gunP7ENxGEDqX7EVv6g9mk84bd3X0LYULWKT/5hOnzc4YZNF5/fbQYDrRdUedxS5XHz2xrnEqrHm1w7qjDTt/6clGkTDYHDIO0pat3atXtTN5JmeyuI6F5SzTQXPbuls92G7rrzQfTiGHBIFgLhxBK/3lSGxEQOqK9VGdx7KS4aa4VGftkbr0vOc97+KwN/Yf+tCHLvnP6e/5OSXwTEjgBNDPhBTPMp5UArEAAeg3vvGNj+2jGhASavcQy4YygdIW8AxRi2sLNkC7LCsDj90AFBmZZX+PDC72AnsMOGNYsEUM8RGkt1gzBK4Rnl+ATUDYNiHt60LfUiXkwK4TwUD7Jh8M3oaHGUOAtzbU3lhhDgnZacfm3NZX8ljwob+AF8MJdAGRfdsWi/NQKo+dJiofy4+BXgaM7DtWuwKSGT+gIznZ27W6KwPI7Z7ADkCJIWfE5QHTFWC578AZcO9hRnLVD/qYQwhIcRqSi5D+OhvAVn1OLhwT7XZem7q3eVLUpn5LibIVl1dvA0SNlQcGgVDOW8eBEGALk1u5m24C8NVH4M0cqh31uTZzlOrL5stWN1axshfgeIBRHeYo1hBj3T1duw+0caqqO0DL0cOKAtGA24K97jVOHKdN7wBgPRgofaUyui5Ze2MfxxvbzykDALVz85TNPfoOkFp3dgFd4Nn1+omBBi6tRdJhqp/eKcM6xiExHzmFu2YiB8xvD5VaxzglfdNR41wbrM/mMOd3Hfjr1m/rVG2krwgELDqWW593/aejjnVvTqSXOnVvc6ht60Q3TpN9SuCZkMAJoJ8JKZ5lPKkEWqRL4bjvvvsey/+MufNAISZpw32A3bLJjMExrItRYgyAHQDQ4msxxvIcmequZ0g31AgQA1XYRCzbGg51AxjL7gENy5pY9IEFwBZgWYPDELmnc8usLoul78se115gA5MlrAtA10dMrjxigAPTVDkY4M65DhuGjZXKsakAGfDAXGCn45wO/VUXNhT4qk0Bs0CMfnZPIA5gX2YXECu9A7sJIAAtQAYHBSje9BXXJuuO7y4SneuhstpVX3pwUq42cLbgakGHnNSOVaaIBVYSEOq7lKfSRaqj/gDf6q3d2iW/N+CNYex84yz9pHL0JxnQAU6reVD/kjfnJt2pHc3b6vMClVhx/QQQ6S1dX1Brbi/DDTg1RumT3HogmONLXhzf6nWNubYRg53HnB9gOmdAygid187ar53Y2L4rLxC2qSZ0ODlzRBb40SHtW1C7ES6AE7jmnCMYlh3WTg6aNcn8MZ+AYVEWbXScTPY6LH51JBf3yoU3nx1fVhjAJTuOqmvsFMSRNe61l+OxZVjzNgJJr8l1ZZCOp5flrdtK8wtf+MLVgw8+eIkWHVnw03SfEng6EjgB9NOR3nnvLUug0P3rX//6CxPdwheb2H615W16GGfDr8swLEAGBizR5LQAACAASURBVFrcgSvACTPiOEZPI9cIA5/HvEQg3vHuBSqX3dQ+BgJwZgRqH9YPgGcshSwZh+qQPqDcBRTH/jCOm04CSKgLwAV2lcvoAHPqBaCBOawow9f9wPqWiX3GajLyAYmMmTA25t22cl4WwqkA3nas7M4QYNmoQvcEYDg02GPAHNCtDzHeHV8jjymvrtqF2VvmFYgkVyAKcANY0uEF0JtKswAWaAV8qpPjhWmvTI5FfbaDRYa/OdL5WDUsrh01Klu6SsChFBmv2U429uPuusapD5BpPtH3ZAMQKpf+dW3tqOyuqdzqC7QDJuQC1FQeQNw9okmVfcwR5tR1b38c1E0ZqAzjBLSb59YJawN2W6oG4FrZHjbFXsrrFhkyzkAzZ7s20S/bcepr7TE3rTUcY07lsuLVYUePI3lgLQSI9XGBLiKA7DkL1gBtqF3GkD5jyzHt6lvm3ZpgjgO2ZLFOgnbuNcqsn+sYroMDaD/RGkknrIf08ygPczrQnE7Syxy+hx566PJK+2Xlb9lwnReeEngSCZwA+lSP50QCGdterPJDP/RDF2YgQ1w+WmxWixyDCQwzjoCVHEuAZ5nSI9jtHBZnAdmyNBkFdVUHxgm4ZQiPxiejD/AAYAx29TLS1W/Ls2WOGNnqXqODbRIWXuO1AIvxwiyTU9/LagLQyiWT6pSWoP36ipkDnrE+wOQ6Mh1bQwgMAV9C8gyjdAvGzctVyAvA1x/gLYARuDEuXR+wDsR1HHio74HzwHLtwnSVPlSdWFYAqfYw8LWRE9f/ACGAog8cHsxbdRcaDiA2noFbucbGp2/AVeidM+AhUMy966ondrQ+dj/AVnt2h5XKA8iSS/fX9uQgV7x+9uwBOQMedGqBHUcC2FrWD0jMWaht5FR/u4+O0yl9rG+br8xBAI6B23U8/W+uK38jOPrR9wJJ1zq+AK3/5TdrE6fWXtv6ubotwiFCYb67hs47vmDYlnSY/vQ03aff1StaAJBieMkUeLR2bJ9XDuZnOrFgsXIxyf2/kSJrlmOcctEmqRnmk7Vgx9tapS1ANEBvv/p9NoGcl4le582ahAXX96Ojbb2QtlGExivuK6Mt6774xS9eIkXn55TAMy2BE0A/0xI9y3tCCWRMfuInfuLqnnvuuVzTolZ42pvYlo1krCzYmCugEzORYWDoGVLGowV0tzvCWAI3G4Ls2sBAbeyzodU1jHaP6BiDJezcMW3J4Gz+JkC7zM+mmmDZ5OgpG+hf8L/sKGFXlrK1F7tY2cLAXY+R5GQwhpimvU9Z5JFRBD4ZZUwXwy7kD9xJs+i7+/cBw82dNLYM8DoRGORk7QUXgV4OR2UD5/UL6MxZs/NHdXEkAjJ0CCDvd+VkgPUFG7oGHHPcWNUWeuWBuspID5bNw9pz/JKnt/mld1I/MKO2f7PDRO0B8oC/xskOKJw1v+VA15YcV05i9Qeyu7c2JENj2rgC9RxKEYruT071t7/6l2ztj8wpA4wAMqCcrjve2IoCqQPoBqCBfkwy8IRFB9iW5a4+IL1xkvcMjGs/Weqv1CAMbzrc/d2XXtXe2iHVxlq1TljtkSstDUi92Pdkn37ZNaax7EHR2uPhvwXswDm9WSc2OYkKWdP6TZdETaTIcSY2WiCCxjncqAlZ1sdtR+NGn5aFRkiQHae362v3MYXlSE4AzUfwjMHWxvrB8VJH38mtPdJzmmtLcn3ve997IWnOzymBZ0MCJ4B+NqR6lnmtBFqsX/3qV1+95jWvuezGkDGLfYmBjtWyeC+QUtAumAzpkQ3BqgGGDCkwtCBIiJZR8SBOCy9jBYgzHliOzQns/srK+AGeWEMPA9YeOZ0ZByBu2RegtHKOjPoyb5tjCVR2vvIxpdqNBa5PC6AB7drOWOsH4NQ9nAHAumuU2TFl6jf2z8slyFSbMbD2Mra9lPHByi9ra9yBl4BGO06kL7udGuAQOMHwYWg7FjsMBJEnh6vr7I9cWwHM9IVs6Rww4HjtAWQ3alJdwA0AwiFQPz2rTjoCSNFPqTCVba50DdY7sORFIpWRztd+dfS7NBaAOf1K/vKP7ceuveYOuWNDO169seLJvrHF9Ok3wIvlx5yKmgDNC3z3f3WTE0eFTpqrnB/seeVL96mMdVw9+Mcp43yJamA4pS5h3+k/J9B422ca2F8mVj8xvisXuihHHcit3h7KNJcWeG8EgLPHcQdGrYHAcrJrzLG/2qK9dLpyavuRmKDf5jIwC7SuY7mER+VzFugBR+jIclt/nF+HaR0va0wy3+MbCUBa5ISmj+2PnmyLDH3kIx+5EDRkeprlUwLPtAROAP1MS/Qs7wkl0GIcG7i50J7qt4etRfloNIFNBpexUhl2gkFhSLrOAs0YMMxr4IQsF0iqEwMmbxNAyGAcDRLQjIVVFzay8hmUBRgAtFSWrgNcF9Rm8IQ6Aejaychgg6UsAC0ZaMzRytB1tRO7pl3SP1Z+G5bt+u4DMgBgLzgBLDtfGV1f/wK49oiu34y1EC9A7px7PRiYrgQmPcilXxjgwriBRGwi40oXGOYFvIBJfTaGC6DpjnHsnBA+kKtcZWHcgeMFdsu+1a7GL/bSi1k6bxyMYXPFzjX0BLtfu4GJjgFMyb79ogMVldPxfTNjcgQwFjRjJgHoyraNYONrmzARGwCVjOkbYI5lpmPpoPmDxeTgYlnJqHvofPfJAa+uZfuVvayslA0PWco57trq3zEz3+STcxbNL/q28xaYo0siSZwz65MIkUgJ4NrxxhwTvrvdGA9lc76B2XWYOfmcTxErcnsip0TkYEEsIOwefeDgVCayQz2c9gXcQL3olXavY77runux+uvcrB7RdYRJfciuNO/7a30odeOTn/zkaY1PCTyrEjgB9LMq3rPw6yTwspe97PIWtRe96EUXFjGWIFZRqFG4d9kpwBpABqCByOPC3XEhRYwIg73A6TpwzWADo10DWFXvPkjG6AO8jB62dQ2btq5BZKyAVcZmGSfMG7CLVcKKAuWVxegHmDgDwtXdR25ABiZKmQskV14YIMCxMoGgQIF+M5rK7Ti2EzDp96Ye2EZN/nBtW2Z8c4ArI8BReNbbCDdvs34X3WhniMrwoF2gXbqIlBt92jQFgGDZMyFkgMU3kCrNot8Yz64BWhvTjtsFo/5LDQE8vNWwvpEr5rr+A4Ly09dRqv1AJ9BD/9IRrKe3RZZ6AYR6/gA4Ug7Gmr4AeiJFOSjeurn6iRnFklfeOljSftIj6R3LjgJU0jQA3NpBZqvv+mSOczz6bQ6tY7JOdNckV2w0BwP4N5+SvygZRzX5Yf7pg1SeygX+gO11gqWVAZIesuRgYmjXwedUcsith0dwu2uW/+kTR7V73W8929QbAHYjYRuJqZx+W7v8BmjpDAfIXLK2cLSletA5zoexJMfKpS+1qet2XfUypSJajcnHP/7xq4cffviyRpyfUwLPpgROAP1sSvcs+1oJBCTa4P5d73rXxch5o5tXBLeYywdkENfIMjAKBxpbXBcIAm/ArTIWoDCyDB0mltFnyPf8MiqMTAt6hthiv4wZMA9odA+GesOeyzgzmGsE3a/NmDvszIIfcgBYhGaxoJjCZcqVizmunVg9ABmYlXvI2HIOhLQZ6PoHQNcG4KHrGucF0oGyDKDdO9apwOilIzlbdqYIfCw42VzoyusDsHOogCh9MIbLIgI3tREoriwGnPxqT+UC/HJgkytwV33y/MmWntCb7uPoqKNygau+pXdIXaBXdM3DkvoBFNX/WOeAdG3y5sD6g/GkW/tNn4HxBTYLHjmYdLk54x7A3DljJTqgjV3nQTXgaMdVrnXX9OcB0vRnXwy0D/bRyWQn5SUZdE/1JXOsvrWBnulT11amlCHHNwqUfJfJ7frNOwbmRVT8podbpzncGJrfnPRltxcEG++N5iz4JEcOI0DLWbHGrhNsDPTNHFZvZYpG7VivTnK2N696HYDjGrIRCY6lNYlzIi2s/olABJyLstTGUjdinr/61a8+ti6cZviUwLMlgRNAP1uSPct9Qgm0cBZye/vb3/7Y64i91c0LVmxdBuwCkoxiCysgsSHHBZfAnVA8pmgBrcVf+VgTr/oFpBg0YJyBWVYHc7UgxP/LlHfPsi/AmJxYICtQVj1ARmUBqMuir9EldCw+OQHQ0goYcUaUwQUQpJQA4NtG6QMbcl3nRBuEk8mwvlSuccD0M4oBwAAeAM1Ak3nXByIL0QJFyXzBO6epctIxaTeb6gAoYMQw09hdoB5DujnxnBUAqjZpf+fsLVxZwEfHu0751W/8OJC25VtnyDn3bqpF12H56QRwCCgBO5yxZBBbB3BWBtaQntKlypRXvHLBLiabdXC0W6QGKFwW9Rg94qzSUQxz381/zw3QCeNhJxDywOzvLg8AGKBurKV8VLd0GOkTUjToN4cLIDa/RVzMTTIDADnCO6dqh11yOE8cEmOwDvHOz853v7QP+u4aAFgkonJEEDiyvhEBC6Lp0eZVWz82qmWtc6953m/pXOYWndyc8uTWcQ/BVq+omrleWUcCxdpb2SJnfUvNKuJU2RExH/vYxy6v6m5sz88pgWdbAieAfrYlfJZ/rQQyJi984QsvDxX21HSLZKkc/XkqnSHAWmKeNwc5o3L8bIrEAl9ADnuBDcGmrMHDHjIEjBwj7sHBNWYMIiPVt/s35Mq4Yef63fnNqcXEYtykKahPSBOgATIB4gUQwBbGBpBZuXE8OCWbdlFZZM/Ib1+1fwGAvgNzjL2cWk7NjjGghDFep0kaQ8xjhhJA89Cl8jteHfKshdoztrGwQB9DzZmqPcm6+zlPRwC/gNX9jYsc6M5LXeCwrENjfAEQY7n56XKPuz8nIYeSvkuHqEygnlPVt11kNqWEjgFCnaPbO27KAYQ5eckakMVwGxeheOCJs4KBJi+6KdpBJ/r2UJ4yu6dj1dv1lZVjwEnpngAYR0Uuc2NmH/B1HoHzI7CrTcZbnclaispGlmqHsUvuGyEB+tMfTibn2m86LqWHHBbEmg+VZyyAf1EgDDNiwJwEoJcF57Rtzr41yLiZr6J9ylUv2VUWJ2zXm11Hdr1Z9lidjZ8ULWkzxo6jQk/otkgfphpRUhuA55jnHOX05Utf+tLVRz/60fOhwRNzPGcSOAH0cybqs6KjBFqY3/a2t129/OUvvyyIheVjFwPQLYjAHOYC4LXwyl3dvFAszYYKq3dzfi3wCwTkhGJ71FldG8IOfPRZcCNNwdPvjAwDxUAv8wTEY2CwLhl1QKQ2ea00I8loVbb+A/7KX0PIgZDm0rewPQMMHEixwET1GziS0rJGHbDjJHAcMMz6v6y5ccBgMsxAqDHhGAGqtnyrPR5S7Fxt3xSMfjd2jVPAy767gef+llUmm76X0bVDAllzyIzzsmS1q+PYT0Yfu7oOELBVG22bVr+9/KF+eJjQq6pj0iqr6+QcJ4OAni3aanttwjBL1QDKkrE9sjkFwHu6uY5C5fidnJuP9aH+BVZEMIDgrpdG0zGs+4LIjtf3yuHgAUHdmzywkcmvvrcWpHOcGY6R/Nfd7o+zWds4ftUnb7z5Qd9EVMwZOtC1mGgRH0DOuBlbDprt6DD1tVEZ1QN4qluKWXUZm9oBWLt/ATKHYR/KJHuMs3mHXedgtYZ6VsG8c60yOt410oc4vlh1jjIwzeFMF/ezDzeLHnJyrb9d49kMLD0ngtOzTDnSIllZf6wTPePQg8jpdfc88MADlz9r+2ltTwk8FxI4AfRzIeWzjieUQPlrAeg3vvGNF6AaCxSA9iY1QHPDnAw1NjEDB6xhV1S4bPQCOQYEkNhzGCBAyaLcPXZ3yEACN8uOqbfyFjBrY2UCEYwU8AbIMlL1BYDXD/fXJqFkzM2Wi/0DUIHMrsWIATaMFjChHEBKqgagBkiQubatsdXOrq0eeb3rtNi7eBmuZWeBdc4FHcCqqY/T0/XJa1nUQI4cSUCGEQaigDP9AEzIasesvizDuWkV9RFw7B4pJ7t7hnHpu7Iawxg0+wJLKwhE9hfYql9SIzh6cmwXgOQ0AJPevtj52uv1xgEO41gbMOjC82TZNenjPlCnbE4fvQ0wGVf6b35hftehNX45DnQXyyrXu/kvysKhqw9e3IKFDiQ2xjkNybL+clr2e1lc48tB3Bzp5JBcODDdZ55wGAE6UQ5Mc+UBrcmu43TKWEvzMC59mxuNM9nsPOHAr64dWWRkg7FJrvpvnpjHSyAYd+B909CSNWcYa073zdkdZ/Nl1zqOgjWNPuzat/OwdphDC6q7PgCe/hax9IIk4PmRRx65PBtxfk4JPJcSOAH0cynts65vkEALaqkc991332VxbKFur9ZAdEbMwo0VqoAWUg/UWKwtuhv2X+MN7O3Cz8ABNZ2zmC/Ti33penmM3ZOxAdYWoDKaDC6QsIwmwK5dx2/GTr/XsAD4y9IyXuoAXI/gfvtSHV23zsbKWR40mWxol2HdMK4+rAPS+C1Drx+VFQBZ9hMAxUhybpaJ2n5q94K+o/EOXH3nd37n5Q/IaAzTtWWgsYMdw9Ytk65Nndv2kFdlJy9gu+/usWNIgBBj3HUAha33qleubeWnW9jZ+slp7DsZdu0ReGBga2N9NEekKlRXYB1brpxlJzk7ANo6rhhhcwAoFgUAlpYtrrzVL+kQHasc4DNwmCwxyznSGGts9RMx9R2XllLdOSEeSAao5VSTEbDKSei8iE5lYGTrP9a7/+mE8bPvePKqve3p7GVIXUPf+7bbDBBtzSLznY+cWGlnAG5y6xg95MxilvebY8wp6Bx577z1XAKHIpl0XrQBkUDfAFuRG2lZO192HiASrK/auPftXMf4kw/9SX6xzr0spWhI5fY223bdKFKya9lpak8JPBcSOAH0cyHls44nlUB7d/Zylba3azHPeGWI+sPALVARLmzBFA4FrPrGNGJXlkleJhSAaqGWh8ewVg6wfQRaC/o25JlxAnyPoUmL+17PYDmnPiCXAcZAMWxHMKX96mQ4pW0AMereweBwLPjBeMrHBTIAY+wRo0f2jGbjw/CvkyF9RApJDBcnBzAwVkdjyFhzPAAufaoc4HIZYltc9TIR8gi4edkIUIFZxi4ClY4Hiiq3e3ds6WUy2XP6EXCOGcsp5NRID1pmHvMMhBhzALbj3ddvkQogd6MsdGjZ2uTdswXdaxcObeCgGlO7dXQeC60++cjJ7qgvCwqrZ9MW6COngsyAREA8HVgGOploXyBZyD65AciVbQcUTiwWuHrIqP9zyOk7uZoLUmqMG8a68/Xbx/90gDPWulV7jXNzQL+kkxhvucqVSa/NUe0iI+CW7LpOOsM6u8oyV7vemGoLZ99YdX/1cZSB6iUjtl3WRGskGVmPVh+tBfS4snf9WTKBg80p4DxyHAHtxtnLUvq/hwXLec5O1Jfzc0rguZbACaCfa4mf9X2DBFogM8rtytH2di3oGbQWxgCIcCpQZaHF2GGkGYa+AWLgTrgaCLQ4A16AmYUdG4UVWjaEEcPkLZvD4GD3+mZEMC9AIwCN9VQXQFQbGTkgRHuPoJhRY6g2/YIDACzKA+04FrD/1bXsqHuxSH6v/Fam/b85nevgrJNT+zOCDD8ADZgliwUIy9gDkdoE1JDbyi9d8QBhxtfb8+hK57GSGHTjQ9Yctb6lCXiosXZ5aA8LCdzL5fWyEs5b5TYGHKWOC53XFw91JROACsPddcpfRw7rqw6gkp70OmMPX8oN71qpBl1felLy6RuAXha8eRkAr7+iK0BR9QNYwFt110asc/fQPbLG0NLbgHHtxEB3vnL2IcGjHnFcqyv55YBzSDhNndt8a2VweG3ZZ52Qw4x9XraVI9u5QL30m8CzKANdMG/NG/0GCs3bdb7Ja8Ft9yET6OU+CwIcdx39WNC6jmL/c16OAN095uU6ybvOOU9eQH3t0Gf6ICpE5tZBTgHnUH50/efsyP1P79JLqTr/9m//dvXoo49e9W0dOE3rKYHnWgIngH6uJX7Wd60EWkTvueeey64cL33pSy9sRQDaQ4X7St6uxQC1qAs1MgwMzFYEIFrUjyCJYQO+MnBA2xoLBj2DAWQAOQBDZQA6DBWjoU3YZcBDnidWRzswOUAtBk052u26NZoAlnP6zuBUpnxQzBugwAHZexcokwOWn3HkDPhdXZVBRhwTYMf5rl/Qb4yBTGAyY3yU0Ya5Mbj66jtDHDiMycwIS6PYtIS9l/yTEXDbsa5n+GsH4ID95Dhh0Tyc1nH6JBzv2NaB8SZraQyA+srryOzaHcKDfAssvYLbfsj0v77Uh5jnIkGFxr0KvTZIXVn2srZI2zD+8nNXP7HhIgL0DqNNjpzTjtubWZRigRwwTGfNAUyrtngorr6ug+QB1OpTBodNPwF6kZNkyXEnA85PZadTHEHPbdBZaTbrZHCm6T9nSh3GDOCuzp1L5mfX7S4WHQeGOe10pXPY79q8jrI8Z3q7fd05DYAbj3VW6y/ZA9x0U/rIgm/j7dgSEtZFO7/YjrKHBj1/kjP40EMPXX3lK185t6s78cS3VAIngP6Wiv+s/CiBV7ziFVf33nvv5W1ysVGB6MLPsVKe9rdIM2jAEDZkF3sMk4W5+gDdBYQLQIEuxhVAW8akY0KxjIUdQDJCdo1Qn3zUBf7qB45qF7C2wFF7NpTM+AAnR4PWPVgu124fsfTO+V5WE6gGbjkBWKbj7yPY1ndMe4bblmSAwbJTxhMYPTodjLydQRhzZQEXxgOLTRYespPekLwbs353rt+AC/CB0Vu9AUA6Z8y1nWykfJBJ9+xDbRwnoBo7yiECRPe16PQcyDIf6IBt7NKTlSEWWP3kKOzd9TkWzbkezrLd2DKV5hSdaAw2nxioBJrXAVFO9wJ+WHYP8HE4euDSLg6cWMx192LBOTvAm/4mC/sMA2Fyj6VS1Ladq9purDg4jTmHSf/7zRnsvOhD7aleANw3eazztJGTyqMbHW+sOObmJMC5BEHXAbvGU+qU6+QSA9CcPQ6MdWfbtmli1bGpc0enw3yzxpLf3te47LrAYeCwcKityeZyfbJDzT4EHMsfeP7iF794sQ3n55TAt1ICJ4D+Vkr/rPsbJNCimSHvLYWBrYxE4Lk3TNkfGsjDNDO0Lboe4MFq7E4Vx9AiAwVcY4uxuMDuhjkxbUA8cGZ/3e7tGg9AAp/SThaYrVG2u8Dm9tZPgKW2L7vHSCrPOWwvBtl1fQMQDGf9AmSASduA2Y6rezpX+xYUYacAPrIDWjevMZAUmKksDw5W1oJ/wLP7gCFOB6YW6NfH7meIORnda+eSygSibPFmbKU4pGOxr7YnJM/djaB7MIbKxC4CkbboArh2qzL6kPGPYQWUjFFtx1QD55yr7buHFIGMmFbnd/w2PWCdEExo393bvKot9CEQHVjxUN4+LEj/gLXai+muH30AvXUWgWZjVts4uh1LHjnIsYrLVGOJ6a151/1SJjpX3XLPpZUAjpUHwGLcrQF+q7OysMPKoSu7znhwl1OoPG3hhNVeusfx3XHZHTXUzWlex9w8W32oHOljdKuxbI4uyNUfQJvTz0lcx5qeaIP1kz6Kvqzc9traQzc4BXQGEWFMyS4dkn5XudZKa0DzMoa/NJnm59e//vWrz33uc1ef+cxnHtte8zShpwS+lRI4AfQzLP1dYJ7hou+K4lrIWzjb1i42ugU0Q/S1r33t8jBWDNUaaywRoNiinNEEaBy3mGNDGDxlVQdAu4xm1wN0GGisaddnLLBQDAfwCbAwfss+M17Cz5UBMLuva5aRPqZLLLPHwFUeEKg/tR9gre0d1yflk1lycj8w0Lf8ROcBt2XpOTa2NcN4SbvomzNC7ti46kg+5MEhIAvsGkO7hh1wY4AxbPosfA3ckpXxs8XbppdguTkCWDbyVSf9oAMAHzYSkKq9y64a79qMYSVTE712eogOoNn0lWWrAUXtBbDobOelqzS/KqeUg4BX/9fuxqYweecD0YXNPbBL54EvY2W9M37YWW3TB4x7fVNGx5qvOcb/9V//9bg3K5qD2t+1xhHANH6Bq9qX00o/OXvLxGM5uw/Y0y9zS30r22NURtnmsDKw2pXfZ9NagE16ZN4At/RcJGPXuAWq5EgW1ojGMbnor3lC3uoRvdj+bRTIWoXtB8Ktn8pdXQWMOUnKXqeCI8DhsA6v3lZ2DmnjmQ6mi5y4CJS2qvvXf/3Xi94ag7vCKJ6dvG0lcALoZ3hoTgD99AWaISiU/PrXv/7qxS9+8YVZCTxnaD1cFPATel3jlzFYUIuNBJqAWIt7xzFWmA9GhIFchi0DADwxdhmt/oQuGaRlgxgXBoRh4wAwfNVJh7ongMFoAsLay1CTePUBMstMYi4ZLQYZ88U4YqQ3xFzZ2M3+x/oCUMDIAsLYTSB929O9DDADqK4FEAsylIOtdc59WD2s5jpMDLnx1FYyNxaVmcHGSkt54FQAkRySBZEYeuDFLghyl/3uHrpYOV7WslEBfSML4197AY3Nxz46G9VBJ+keQAgg189Y5sYh3QrUBzz3IUYPFJYPLeWmcjgV2rKgiD6vg9U9faqHvoiwANrJpzYEihYociYBuNUPjDBA3PpQvV46RDdq50aggM7atOksXbfgU9vIkzN3BN3KM985h9pq3tI7jqmIxvYNsFWXOd1v69AyxusEVk59NxcWhNOdTbFJN4wTh89csNZxuI4O846zdaprjJcHuzmznGgOkYhX7bd+aS8Hrq0W073Gtb71HMzDDz98yXk+0zaevn09S3jmJHAC6GdOlmdJz7AE2tbuVa961YWJbuEVdpbKIS2ghRggAxSATfmUmLmaeGRPMoCdBwKxtGvEAG8GCdhZtkX6g7ZgpLpnWditn/EGLAENBmdTFOQ9BkgCPQAdB6Lfy5QCjvIQtWvDx8sye2BqGewFZWQn7L9AV35u/fQAVue3r+pf9okzAlQAEit7aRndB7RgJOUzdw4IhXikWwAAIABJREFUBLCMDecFMEpOjY1QcjL2lr9kyamSHqBNy/ptXwC5vtNRQK7fy4gaLw/DAX1dL5RtzMjaw3TAkxxVQAtrDtQbL04RAJYMkmPsXg8Lxu5hcr2UxGvDl40OzMgPx6pzNDlg8pg5W/V7Qeg+TFfKhn2apU9sNGGZY7phTqwsAV5jSV7KAsblcwN+dNIYYbFzaCqT41E55vo6nrWhMcbaS/0BaNe5Mt70QGSqb+sTvTff3V/d0lXIWWSHLuw9tav2W0d2DDj29aP/MfZexrNOvXZxMvUd2EUg0C+6rw66pF85MMiF2sv5N7buT+6NVfpW5KO/jhWZKGXjC1/4wmXNOz+nBG4nCZwA+nYajbMtj5NAi+93f/d3X5joWLMWaQ8W2t4Oy8OoLHuLBewYJqTr3LNsKDDIEDO4mJI1bAA7I8DQefubazFhGSHAEpjAFmMRsVbACWDL0AOiDFhl6lP3ciYAcqB9gVTHGMQFQbstl2vUp136vGAR84ap7V7gHBD1KmHgvvulLOxgY5qXiV82uf710W6gSh4umWOquzb5L6O3AGzZ/PpvPAAFebCV11/nN5VnWT51d++CkmX6O6csfag9yav6gfSVOx1c0EEGwK/+rnNQ2/S9/7HHGNnuXZa5MpNvTHDf65wEtoAgD0YuUFb2OmVH2QKO9bP/vZmRI0bmgObKbechvem83PPq8lmW2nxe9vcoZ+kxyQPTbqyXeRV1MTbGrHHXDo4MR3sjNRw4680C1gXZ9N26xYHbPri+7+RhLeP0cJi6d51Tba+vOQsiH+qyLpj/9My8NZ/XqbFubDul0og+bHuNpfHqmhzHZNhfY2CXnOQZ41zKRt+IkNNEnhK4nSRwAujbaTTOtnyDBDLgvQTjda973eXhwhbW8v36yxB7QA1YBZABimO4FysJCDJOa4jWaG+okTFZsAIMYVAYQcCCkat8/wuPAvtAHqBfmdgluzNg64AX1+ivEC2gxmhjnYALAiaXju9Dd5137QJDBpQMltWurJijrpF/XL393zhxEoR51acPR+CzbJcwN4Cpfu0ESgEXD2yto1T9+uu+vgHN2kneR1APiC0wXwes4wsMNp9UeodrFtRxkIwrWWvLjheniVwqD4AWtu/+4xxYZ4AjRT59yzVdJ2MdRaw4BvEIoMlsda37RQKMnXSJflevl6VU3urxzjsO1TpR2pZcOTCVR+fN6Y3CyEE3P1YPOEmY+R1rIHfXE6Bwo0LdCwDWFn0WcVrASYc5dwueMe+csGO0hc7tXKodxryy7d6xwNn6xaHicGrfOvnqMAd2/pvvu37Sy67nyOw61fF1COkZvezbi2i8ZbLf6Uv7O/eilH3u5TSPpwRuNwmcAPp2G5GzPd8ggRbetrYrlcMrmQvnFXJuZ4P+5GcuW7QGlbECoJbpFMp3DRaHsWBYlSenU661Bu/2U9oBUFX2EZAyJIwc9gsorD7MMgabsVpjXV0LDDeM3PEFv8AcgNb3PnTXvUCGVA7GGZjom8EEaHNyMn7dI42hMer/7ZfcdewdJ4KxXSCxzKu3FmrDOgAASXUDpsAY0FMbpOhgZbF08jL1pe8jI00XFuT1v9QV52sfcLdAD8O3AFVfAB46A/DXDmPLucK8kz9w27XSF5QH4Eo3oL8bvXBN/fWSCvLBmNJv2+Zx4jghyZFz2Lc3w5FJ+oWtLHWk49KQ9AOYpcfVTbb007MGq690S0oHXTen6jsndAFrfSSnjqcbxkj/zREyB+a1FZj1AGntw5IvW26e7xxd3eDIrVO3jjvZOkYOWHLtWwBtPdy5XD3SPMwtbeKAAfn93mtEB4Ds6rKmWeOsF/RjZUynlyyoH17e004bzfHGKuD8sY997JLqU9nn55TA7SqBE0DfriNztutxEmixfclLXnL1hje84epFL3rRxfgFoMuRi6UQ4lugApRZ0PfV0RkErCXggU12HxZqWZ/uY5ywXxhpW7R1/zKR3d+1mDosDYChzYCbp8/rM7CASRNyZbwYpgzjMkLAIYap9nTPPuiUkWQor2OfMIb76muAtD4CRh0LQHvRQek1AWegaYHpcdcPBrXvIzBaEAxo196uw44CHxtWxxYvAAVqlQn81m9tChTU183Z3DHD4iofqOXc9I2R3G3/KDJQpZ++gSlgFtDrG/hNf2zX5nzjg8HFfGIlsdS1ZxlJbC3AaQ4AV3Sv37ZiNM67IwwQWT3pPbADHGujdA66uQ4H/eqeyubcAXV02kOOydRrxDmWnDnpTI0JGdQG/ZeaAnyuPmFJAVUgnExrH+aWo2KuSm9xHKjF8C6YXDa78xxw4JWzu1ENDmVt8ACmMeQsVmd9Nre3vGXjpe50vW0TjZO2reNozHxvtGR3HLGOrdOABOCMrGPUGHR/Y+n17Ol2ffj0pz999S//8i+XtX3XmtMcnhK4HSVwAujbcVTONl0rgRbcgFogupzoFuKAc09pB9q8vtfCi0lWGBYlY9ECv8CuezBOwCFmB1DGHm44fBndI1jY8gDVjJB6q6c6sCwLvpZJY5ikq2CJhe+BQvUBB0CleoDII8PeeU5C/wMOAI78xOSgH8ldKkb1FYL1WvDO9SfnlCPCsSCDDDpWGDAGGPTJb0BA+/w2bsZY2frM0TiWA3gCOp2Xj2lMMbYcKuzyKidHpT5i7zgFgBkwEYhrDNfZ2/QMztBRf+kLp8918sLXmQKEOtZ4NHYd27xaoI8ecLK0s3kWWMXedm//A2xk1vj2qTzjTf7Y0mU06yudBTiNszm1TL+0Acw3AF07Oa1ktXNKigWHse/K56hwLpSxEQAglj4C3gvQdzx2945NX+p+jrbxWeetdpM3J0Y7dm9k/XMNmRu7yubkrax3beOYVe5xXOmo+WJeLOAFyK1DIj0cSSCZLluf1LtEBEew3WDaaaPUr2SYk/TAAw9cffWrX71EFEVeTlN4SuB2lsAJoG/n0Tnb9g0SyAjERPe67x4wbCEuz7awcX8xn9hfzO5+O4dRYtCPYdJlmQFHBgKAET5eoK6cNehATWUCEXJRMVbYTPsdr1Fk/LFuCWXTRwBeD7pxFBj02sIgaiv2GSjc8P4yTkB9LCMWXQ4rhrnjCySqS6qGMO4yaUCvB5q0F/gCrhZIaj8QrjwMJPDAWAMcnBpgSZQBGCS76kz2tQlA6xr7KRunI1iQCiTlwLit7Dk0gUwsrjFZwIhZ3GPSKDhvnL+OA+KcidoCUHXMq72TmYf8OAmrEwC06IpxIWt9obNkSddFDzhUR4eTY4ft5LxW7vGhU313j3Gs3+twrYOl/et8OW+uilTQseQg8kTf6SWdqX3peh8OJtALFJs3/ZbCwHkwPzh9+rTrxTqCGN7qB9g5b+TCqa/e7bc66ckyz3TdmtF9m5dubm0Z+tw95rC5IvpAJtdFOdRPH+m2fZ7tM969rd8B50984hPnq7lPm3+jJHAC6Bs1XGdjSaD9oV/96ldfvfa1r70YEjnRWOgFeQz9sn0Bwv48jNV9cmHldLboAwMLODaED1ABFRlN9zHiG+IEfhfYAQcAEENaexe8M9DVyRhiA7tWf7DEy84tYGZ4GfRtJ3aJgVYPJhOo6HsBh3GpzK4Fjhh8rGzXAR2Vje0FNoAr+18zvIBB7QO6GGkgl9HnsHRt58iD87KpApyrygLQGgdb8ckrBTj0U9gcIMWk1w/OAzl3rXzw6rO1GrB9BFQbml+gjeWmf9522PX0CRjaVAVsZ/LGPus3Bh24LXS+YBuL2PUY8P63Nzbnrr5ifjkhgHs6ysHomDHueOCpj/QUIFg+sXp35QP0VjbmWPVIw9Emfes+bPamPC3wNbfoTH1afVlHc1lS+smRq73mHzZ7QS3wXtvs3sNZMAc5Z67l7HL09vhGB0S0zAdzgFPPmeg6rDyHgF4Yh3U4yQlTrj2ex1immaMhrUTahtfNS5fqLZS9XbDUjfNzSuCmSeAE0DdtxM72XiTQAlwIsL2iY6MDjy3wsXKB4YBA+0ULLQNujAi2ljHpHuxei748ygV8DBow2PVY5crtPkZT+JlhZ5AZHcYU+ME0As8AOQBv2BnXY/71suEMGdCsTerCwgNbC9gx4ZV3BKraACwsUwooM5SALpCNCax8IKNzmwesboz0pkAs86vdgBEjfR2AJoONHmgLdq12JBOhfYAAUNv89ZWZFBUgkxOwgA2Is71d13oVtXP115gAcEA1GWs/ph9bvOyx9nYvAI0ZxWhiN/WDgwDw2dNZji72XFSAM3rM/aVDAC/nqDblPDiuvOrjWPQ/QA641QcyAZS1eVlp89k4V35rQf3kxFUP3VCm+bbsM1l2L5DffdqkrqNerhPBuem+dVSXwe5/6VWcEe2r7gX05GQ90BcA1X39rp05b/aL3jL1p/vplnmMJU42ZO1c35wfTDRHznjQ39Vha03j6kHBWGdzqfU51rk3zJaCZ7vL07ydErhJEjgB9E0arbOtj5NAi3M5dM973vMuaR0veMELLgbAXtG9/rWt7gBBRvMILJchApIBY0CXUWVMGZgMVuUGKLwRDUheo7dAmpFaI9MxrOaCEUAESOvcAjTg+Gjw10geQcACLYae0Qa8GPkFoAwytmvZqgUIwNbR2JM/sNb5BRLLmpJv1zq+jO0ab0DYPcbMuJJRfdRODhQQ3zkAum8gbcECYCqdw1hwFgKfygVKthzt2PbRp93H2wNaCxT1zS4KC6w4KSYH/VgGc4E3IAS4KpO+AkIiIiIVxqr+H1MZ6I82SOuprp2DxgrjKZIBWHNOyW/7tI4r3fONFe0aUSVzc8EgvQGG6RQgrZzmc22tXZhm97S+9JHz3/lNa1hmXPs5jRxdDjV2Xh0iTus4mXfm1c5VgJ28PGx8XA/8NvcXKNMlAHrbTz+XeTf+y2hv/rex3/2dW6e/7du+7SLL9nX+8pe/fNX6vBGP07zdPRKgO9ns5unXv/71G9n5E0DfyGE7G70SyNCXzvG2t73t8grwPoWGW6B7uNADVBkDrJ98za5lvH27BnhzDWPKIDO6GdJYFnmVgCOgdWRmGLu+MbaYQsw3FhlwBx4WiDNuQMGyd7XVtRk0LBmDvQ7BMl5AF6O6xvU6AK3OBY5C+eS2wJih1T8yrJyuW8ZTvwDXBdDqXSCHSQ5AAWq2HATYsNxdA2AHiPp/Qd+CZKxd5221JUzefemS/ObOY7ABEqy79tsxQX877qFMwAzIBdLpDFALNK8zuPpQOclGOZtWwVHru/KklOgnAL6gq/IWQJNnx5fJ5OjRh8rfF7Roh+sWuBpnDsw6vKIGqx9AqCjTyiTZN/Y9EGkucJKkZOzxnbPeDOlhvgWW9bv+VFcAUQoMR4tcANV1ADrW9ZtGsxGYLYMDzOnbyI57yKtvc53zvXpCV4EWcl0HmB4dgbX5X7mNaR/RhAXQ6u2Y9Lhk7wU1ZFXKxoMPPnj16KOPnrts3MVmXAQ54qtIcTuv3MTPCaBv4qidbX6cBADRdub40R/90curivtk6OxJnNHpTy5qRhKrglEFmrpuDbaQLeOxoCGjEoAGngFzIKRrMXsbRseKZ+iAOcBm2TV1Vd6Ghx0XUtdewCSDqN3SW+RLA3RHQwqALKsFuElXWHZKmwASAA5jycDuPVIZANYNpZNv15PVkUV2Tce7N7nvePQ/trVy1lGS48wRSh4clgXQ0lc4AgDIEUCTzTLQcqE5CBjvDXN3vYdYMY62agPMFhQBMfVFfi+gZrw3p3YZZm2U5rIsM8DsNeZAm8iIcTWeKy/gU05815DvEeyScX1bZrTr5OHWLiBRmH8dDnOcc6Rt3d9cttczgN3xZMo5oIPY/40CAPF0KedbWztGTtaJyt1IkPlKb7dtnM51mkU6rA2evSDndYRWjzbSgvVeVn7BujaIYhxThDgfdnLhWFYeMHwkFHZd6Jz1ZR3f/u/B7v5inNumrjFLpr1VsP2d22XDnDpN2d0ngXQs4Pye97zn6i/+4i8uL81pjbiJnxNA38RRO9t8rQRaqJ///OdfcqJL6yhsuK/CbpLGSLdbRws6gwWgLHCVOtE1gBRWCbjJ0OyWYLtPbtcu6wc0ZWD6YMUzRNiZ6gIoMGLLwnXfMceSgcXEYtkxUrW18jHQWK4tZ8PgjKKQM8BVubsjRfcsswwEYMXI9MigMpyYOHVfB4IXvK/sO04+1zH0qxyAZceAKcBlmXesGoDnvk2PqG/phf14Ma+Vt4AWEw6QOu8bw6qdXb/7Y5O9+jZqEqNXnzHfWGbgtns8NAaIkR1A2j1HBh84BPirQ98dowu1OzkArzmpXQNA77wyrvq6bdKexrL/7UBD5zmHxpqOGyP60b0cZHOk744BzhwrY1I7OHP6A6ACp7XDw4broB51w9h3HPOOmd75szLgaHVMVIhem7vks44onTtGIIwx2a8jzVFxD+cHS4/ltg6p19hx7IHs+ti15g85JavmWOsu5rl2/fu///vVf/7nf1727O/vBM93twHvZWg9/H///fdf/f7v//4lGnFTPyeAvqkjd7b7CSUQeA5Et1PHsmsZzEKIPbQSOw1sWtAZLsaWIQduGGeGLgMtT5IhZOCAa0Y5IwSU9/8CzljFzgHrtQfDugytMOoCDIYzgw2cM2zLKAvRbrmMLCMPZNcXLPUymwB05fbBPAErHQf6gEj7BwMZ6sfA7u4bmEByBqwWPGPcgCts3uararPx5WSkC8DX1sUholDJ4ygv57p2HzDdtgGhG87WByBUmoi0A+04yg5o6no7e9SvBSZePoLdTtbVkz4dAesykcke0ALAu14bOFecH8zwOlcd88AaFhPApXcLpPXHWABp60BtNEF7jo7TlrlMrf7tPKOX5lOgb+dTwJ8jm8yA5ORT382DBZ6cD/XpF13rNwbfmrAPl5oXoiR0T8qFeq0jIj/aTbfqJ0eKHMyN6uV0aA89XIdQW5KBCMJGpbShe7VLxK2UtT7639hJZYt5ri2RFIHnAJKXXZ1m62ZIgFNU9JJjuy3nwG9kl448UQ852d/zPd9z9cIXvvCiLx/4wAcuqZY39XMC6Js6cme7n1QCAY3eWPj617/+sl90i0CgOQBdCFEeoZd+CKUz8FjAFopli4WXgRpAcnMOMVjLqFUOYNL/G5pl2DsmH7dr5RwqLyDgATMGe40Y9gvDtMAYIGbwgOeMqNxWYd6uBayW8SITRhm7B1jVFoBHH5PTlkVeQszYL0wfgABYVQfnYAG/h88wrhi9Y1rGsqZyWoWmhQ2BaoCiMZALDpxwrrrXHuHrsAjzL/AGEju26QnVF7jgRHWdVJ5AvjaTgW3x+p3R8dCfOpNB/wOynDFtB+wX9Jk89IFMjB8QtobUWACRHnwUOSEjQL4+mS/KXXaV3uhn/ZJmRGbmDH3RLnLmgNDFygJgq5+B7zrOFnlU174kRnQmcLjgkRz1f9ldgF79nFfXrg6QU448ZwOLvvnwGx3yIKQ5hA3elCrAf52D7qvdnaMfC6LN8cqlh+SyemNsgOiuTwfbUWO3pOteezw3z4ryff7zn7/64Ac/eFqqGyQBa3xj2PNE2dAY43WY0tn0PCKq/OXGuodC28kKuXLscve0FpRe+YpXvOKyXgWeb/rnBNA3fQTP9l8rAQt6QDqP901vetNl4c+weLBMOofXxmIWgU0gdXfxWCOVAQYSACvAGOjb6zFEWNgFnAzwGmsLFdDBKAOnC54rWzpJ5zd1ZVk5CxnDvazBgidgS/uTAeBMPozrgsyOAQe1L5lKs7A46zcQABQBz+QDxAKYgJu9fDkl3Q90ACwYuM7pSzLSlu5t/MgDEyhdwu91KtwrB3aBzoJT4Ku6l3kWgehYzhyGV/+x98Bhx5MZnW0MOAEAJZ06pqOolzN1BMjkVJnAvVx8faEbHS+nVVrH5vmTqfprs/sAViB3+6tvztXn6qlu87Cy6TqHsn4sw99xYwRcalPlAdBdQ77dQ08bf84Hplpq0jpW5prvZZ43SmPMgdpkxaHg2HCQzBtjRQ8447s+AO19d/9GxZKJshew7zy8zjF134J+bViH0LrjegAaiLbrSbJuLY1xDlxFVLTGnp+bIYHGMTvZ1rBAMwY6XVqdS0eL4DTGkVJf+tKXLn+l6lz3qZzy4ftr543W0L/927+9GYJ5klaeAPrGD+HZgf9NAnnSgejyo9s7usmcUchzbsHPc25xaFJ789iCZzmKAFP3Htk9zCfwtztBMGraiV1jrABLYAhTdAzvLyuKLVNmbcJOZxC9ZIMRXvZ4DXnXHsH+glAAbN/Itkyw/gI7WC/AO7lyMjadJXlxQLoHqwvEA0Eci2X4sfQL3gCbBZ97DNgHYrsOA002wNqm9HTfAoiuSU+E0I9jwjEBQDB9x90nOHEYQqAU0AXA+vYSl8YKU+k+1wOIxo5jAGCu86KNGNhk4uUc2356WJ0elO2YiMUCVaCbvLZ9nJjOYUPNgWXbAbHqAGbNK+Ct/izABroxpEA6Flq7sN0LyjkjZAyIa5v5ziEiW32jmwC0scBKdx09B96xvJ6rWOeQbJI3GXAOjQvHbgFx5zYaQq/pemWobx0BOrYsurVtneLanKy82TLmOUYyAG0f8QBz4Km9nf/jP/7jMkfOXOf/zTLdHuezjwHm7GMR274bW2tIrWw8H3744Yu9TK++67u+62IDgejGvohDIPq6VI70JDKr78puTXvkkUduDwE8jVacAPppCO+89eZIoEmfZ/3yl7/86p577rkwakLQLfTeZFhoHWslxxNY2nxnRicDuNdhygBoDFeLCqOEOQX2dtcIwE6Or2sydl42sWBw2c5jSgHwhsEGpuVOMtLLQAL1296uA8j1mwHvesCd8QWUapvdTjxghvkFVjCp2GBOxALpZeg4BwCJHGFgr/YAMsAcoLNgpWO7Q8eOp4gDoHQMqZPFjvERrAO0xkD+ODBJvsC5nGjMpvuAH+VxXsiYUyIf2vglP/rqHPC40Yfasak/W75wrMgDgLtpMcmGXq5ThL0FXEUtKsv9HTsy0KtDyuNccQLcTwcAz9VZ47mOY8eU2bV0sv6LHAHixgHI7HrpJfTLfLIK0t09bu7RYY4lx6D6jqklnB5OFqcJMLEmGEfriv6JFkn7wOpzbq0TdBZTrV/rbHUNByriwd7Ontuo7HQ31vmLX/ziJef5/Nz+EuCQ5gy97nWvu3rDG95w9ZrXvOaycwpCo3UjO5mO9sKbP//zP7/kK3fsrW9960UX0uMIqMiodCAALef/9pfC02/hCaCfvgzPEm6ABLA0Gcvv+I7vuHr7299+2akjr7hzGQEpHYXX+23LOyztMrdyoBlehrZr/GGxsWKAHEO/DN4yUwsY3ANAy93OcMmRTvyA1IJkbJV8YYYXMBK67p7ARKySML026t+CAoYbQN1c7X0osOvkj8vxXVYdMAMWOQ0cBCBo+9c5DyYKtQPC2sNB8DpwAAW45uR0nxxYdQDWC9CBeeAfgF42G2CtHCH2/q+uDE2yXYADSANYGEKMP1BEL/w2Dvoqf742AeOckq7lHK6TZvx3TAFcLDywtc6I+5KNPGygERiuH/SaA8VhxMJz+jiXxgVAdz2gTE83GrDyqb+NZXOWYwGIr46RPyAKOB4jSxhu967D2bkF+dKQzL91gMzVjUZwyjiCtXsBrLkgHaX+GANy2zVn5wgHid5Zf+TQdy2d1Qftwdh3D3DVtQEs+zqvo1Ub2lGjLcgCzvp6ss43wBheXV1Y4FIp3vKWt1zY54BzTlFzqAhCY5suBKr7/sxnPnP1kY985JKykf38+Z//+cfe/hvpVOShV7KnD7tW3QxpfPOtPAH0Ny+7884bKoEWikJQPczQQxLtH92kB5j7biEJSBeyYjQBk8AK4AU4OweICN8uyAQ8GRn3SgPIKO1DhB3HzEqzOO4IsgbQcHQsw6cNygSOsILYQCyTcKxQ9Ya9Abut4wgCnbOAqo9BzwDX/soFmjgI/RZ6Bvyxygw/+XUc0BDuBsyBFeBhwcACwI5jI7Hhm3PdtdjVBS5koyzjXtsCgNjQZQE7bi9uQCNZcwaAZ6B92cmNehzBCSeqvthJYaMOC7bXQQOWOI4cqOMDjB0HkPXbuC1LCXQZy36TJedNWRhuv1cXFkCvI2ecVo9WN7wB1JzUDs7J6hjnDDDF0l7XV/0ypzkk61SSOzkB/7V/01PW0cBCi3QB3ZUPEJtDnAzriPZrm+sw3JVhfux6w4mvvxzCXbtEoTiXSIBkK32Ho9KDY4HmWEekww01BXddsxvnbF+7YLRLVd+NazaicY1pLh0joNznvvvuu6y1n/zkJy8gOdtXGuSP/MiPXOxmOtzx9vgOdGcz76bPCaDvptE++/o4CZTK0V9MdB44Ng87VGgq79pDa0CE7a/kpG6odAHmAu9jriaDiuVadpPxauHC6KnD0/V+r+HGGrZI1heglJGv/cAioAVcAOIMMJCw7BjjDURtm4G/Yz+XyaysBdBCydq1gP3IVO9DUsDOsqbapn/AyDKvygcsgbDaCJCQp5SJ7l/gjr2kC+QGbAPQ7uf4lObQWIouFPmoDLvAAIeBFdGNvrF+tS/ZAT2cH0B2nTIOCN3Sp8rzunH9Sr87X71A/tEZodPGkjzIDSCjU0CkdrjOmCzoMxZ978Nz/q9fohiY7doupaKyYveru2NYaG1eMM0Z5djRH7JcXV2WvvPm29a74HaBreuVt3PU3Kk8OrTy4awBxNYAjuGxHu1cBpku6B9Hgq4e88TlNwPKUpPoLuY+MqG///7v/768OY4un2blZkigce0hvtI1Io68Wr0xDTwHgHuldvns2b4+P/iDP/gYgG5upYc5VaVCfvu3f/vFnpS2072iYOmZvei99v5mSOipt/IE0E9dZucdd5gEWlh6eOJVr3rVBUxnMLBDfWOmW1T66zdmjXEEFpaZFE4Wgs1wHVkx7NOCqxYojC+mzG/pJBjMhgJQNi9kAAAgAElEQVQArSxMUoYY27ks4gJyuZUM+BFQSn0Qwq4e4IqMMqItnLUnA9yf9giFL4OnjAVMlVm/aifm2M4FZLd5mwv2Xb99AP45EtVpvOpTbccQkz8g2u8tE4jovAgB9ScL6Smclu0PB6RrjEflN8a1S/58/3cNFljYXf+x1cANBv06tpUc18EAgqQMkKct+5RLR5dxxoquMyI9BnheVpODQ5bGCyhcRwyQFH3QZoCQzDPUogkiMx2rvYBf5/fhtX53DrjuHPBubtIH8q7tnJb+Jw8AuvasE4oplx8NnPe7e/bhS/rSNVI+XK9d9JjeJTP1kdU6l+uMYJelQinDWHNwNoWldpTTmkNni8T0WFpW4xLAipXsLYKxzufnZkqg1ItSMtppo3Wm6EEPBpay4VmV9Cn2Oce6T7nOzZV//Md/vKVOm3M9mNh9pXTcyZ8TQN/Jo3v27ZYkkJHKgDTpywtrx44WGEArsGA7qv73t0CaIcOyVSa2CnvEWAvHYhO7FxioTkAMU9R1fSoHq52BUw6mEfhgdIXH1VsZGC4gR7nYMtdg0QA056UXaJPrgavakKz0Z/u6QL77GPxlVeWy9m2fWeAWMFwg2jl9WiYPWPAqZnvdKkMeNQdETi/wXPv7H2iTqhHQWrDd7z4LVsl20y+WjXQ9dlUZ1dHYa0PjD8i4loNUv+R+Lyikfxw5MuHgJbsjONM246EMDKv2bqRFjvw6LkA0wA0wA9Lk6Z6OJ/d+b/pO9QGgnDxsJ6a/+gFB9fS9WxzS4S2Dc9W15gdGHVhuLDcdZyMXm5JibtApUYdllhs/bD85bKTFPOLg2O2me6S0cMjWASdr+tu5dbbIpL4bVznN+/Akp81c07bkHavYTgkxzulogOuYRnRLC+x50W0hgexajHK7bJRqEdvcX2MfuO59CYHnD3/4w1ef+tSnLm3unnStlJ1b+fQWytI7Kq90kD/5kz+5ldtu7DU3GkC3EDRgTWxG6MaOxNnwb7kEAi/2qSy/q/8Lcy0riZm2awfmCnuLYQWesUFYnQybnNcFsdv5DB1Q7RptEIZeUHwd2N0w7hEYbQ7ngqRlmoEc4GxZdCw2YKL+BRLLZDL2wvLKVB8HALuHjffU/wK6/j/mgWPxllnTFrKUj+q4dAhlexPdgpXr5AqoYCltaacczlLn7U7CyVgmvuuw99h3oH/D+/uAZtcnM0w/ZwaYXYcKwBTx4ADQnwVWnIUdDwAMYHQ9wLZgcME6Rp/+0BvyqR3a1jU7Ptsm6zl2XzuA22Vzl+E2zr6XteaYiOqIkGCj1wFb3aa/gP46lfRBhIJcgGi6zVlYR4Z+bXqIFJSNJCU7zrN1hpMC/NcXstZefafbfcc2ezsrB4/zWz2BZrnNcmJjoM/PzZdAD87/wi/8wiV3uTSNxrp0RFvYldvcg4B/+qd/evWhD33oMQCdLt/qlnOB89/6rd+66OKDDz549Yd/+Ic3X3BP0oMbDaADz4XeG9wm/bIiFvWnMnrLLAFCjP1TKee89uZLoDcm9ZBFHni5XvKjGUYAendykLsai8QQYnS8grn7O4c9zAACCZhjgBdIoJeAGHDTcceASIBpUz+EsAEF1wDngBe2FvivP1hDuc3u1W5AHqhYMGUOKX/TMJZ9FNKXtlH/AlD7hsYF0eb5gghgsuvUg23F8kkD6D655GTZ+ADw5jymtvqArZVH7csAAe4AWmXa7gs4WnADDIlk1Oauc82CSqy98e26AFDt7ZjIiK33AFhRAPonh3zD+4651/jTi9ojZ31BVuPVvZyNvnftFH0B9kQYyFObgU99y2HiZJF3bQFOAUPRF3pDbhvhkFLRucoEzpeB5qj1vbq5409G6zAc69E/zoX7gXjtbNy03YO91QvIAuiYbHqgf6I6mHP10oPKouscuca0HRf6Tr5efsKRJPtkkC4HoHqrXADr/Nw5Esh5+vEf//GrX/3VX70A6Bjo2OZ0NPvmJWO93ORv/uZvrv7pn/7p0vlSONKVf/7nf37c8yvXSaY1ohSR3/3d373oUeW8973vvXOEeE1PbjSAztv5qZ/6qcuEL1zQpG/haCEQCrvV0WuRyih541Y5QF6wcatlnNfdORLI2GfAMjrtk9ke0j297In/9Cs9S98yhulKv/vzFsCME0C5uZ4ANLDnbU9d73Wo2CMSPYJRoWxG14NW7tsw8bLZmMhlmJeVDCgse44lk7MJPLhnwbw2Yk0BxSMI7DdAg0HDyNrqLAcFKO/cggNOA2AiD3VD+l2z95GTtmB9sZfV1ZgGJGq/3NXKBiLVB0AGkgODQBmAU5kBFmVgq7sPsMM+e8ATuPRNHts++uKBv8qtHA+7LlMqbxYA5WxtucAqICv/etlbTlxt333IAU4AzJiob6M2nAi6fEy/ME/oBGdi617W2tzUJ2O9DDxnZh1M46B8et537d2c/QX9oinmwta7jDPnZOegdle2vcDVq73mpLkkIgAMi1xwTI5OEAdZ2ofUj8rtfztppDe2pavu1qrSM77whS9ccpw9HE2P75zV/OxJ7PPP/MzPXP3sz/7sBTC31hW595B8+zv3YOif/dmfXXKi4adf/uVfvqQ2lgNdWseTRSNe/epXX/DYb/7mb1799m//9tUf/MEfXHTqTv7caADd09cvfelLL161bVhiDlsoG+iHHnro2nezB5R7irT7W0g8cWpxARYwCpXdQlO+UEr3zbDbd7IS3cl9yzilU6Vz5Lm/5CUvuSxAGUOAMRCEdea8YTMzRgzSgqcjk5lxxAL1fzrYHyCE1eqbcWc4pYQAphlNRhaAYIwXOHfuOnAA1AKkWE1grvukiAAznVtG0NwBTugIdg3zVtnye4HXzgER+h1Y1a4F3eSxdQPJ6gTyMKXuX5ks+9zYbgh/5UB+ZILpA26Mjf6JLtT+rk1PYn8WTHN2AC9svwgABhXLq8wAUfeKhgBrxpSOcTCWGU022wfMNnBXuZt/XbuTi4gD0CciA0iSz7K06/yos/v0TyShe5eR3Rxvjp2xqG2bxoQN3/o3FQZra16tTADZBenActct074ODWBLv8w587cy3FvZ2osx3nE3T9b51C593fna/41/esURIjt99FBg7aitxkz+qxB+r2Lu2JnffGdYsvQvLNMD8eU1F6m/9957L389KJ8eeP12GKkH/QLQYZy2o2uupzs9D/Qbv/EbF4zVC1Jiobuu1J5Adgx211ZftjGGO5Ae4P6d3/mdy4tX7vTPjQbQBqewQUqRN5UXFDOdUSmEEOD1gIrrG+Af+7EfuyS6d11v0PFwUIoXILe1WeW2uLRVi70OU6BA97HcO11Z7vb+pRuY6PLFcsAwpliwdAUbLKUjB6xj/vblCelXfxlQoW3HMnqMGnYKCAICgQwG0r1ANVaSkcUcY/2O5S9bKF3jOlDUOYAvg421BGgXqAMCnIRkhR0DoJMRkFFbl73vmhZ0AAKYUu5e64EtugpYkwOHQvsBv33IsLqUuaymsDfZOwfYAoCYVOkDtakoQ+PfGtWa1Dks6QLJ7uUsYESTL3YREOx+r6TneNmfnJMCOGGqa68+YM21o/HYBxgXQFd+6yRdpyMAYvVhpDkGyRnYpHv1F8Pe+ZxNbep45XjArXs9X9A1nefkiCyQO+cNgOUo2amGo3t03ujIOmbGRBk7bzgm3We+6Te2HBA29hwM+sexOL7KncO4Oe8iA/vWP+RN8iha6nXk2HUyl7JR+9Lt9C55N44B56985SsXwHR+7hwJNObZpABzpE9YqHcdhHP6a71ITwO/jX8PBpaqEa45MssB4ne+851Xv/RLv3RJZQzzBJ6L8vftpSmtZeniK1/5yquf/umfvoD0cFcPDwa47/TPHQGgA8QpRqD2ta997WUQW1x6e05/eVv7ySv7uZ/7uYun1Cbgf/VXf3VRjAxF7HSK9453vOOyV2ILoTBtC1p1tJ1PynEs905XlrN//4+16xMjHZhOR3j56UqGKjDougxWoDqD6QUtu2XQGl6AFegDQuTTMoYeqOpe/4uaLNu6zLH2dN4enQA7MCDnUv3L5DLcgDGgx+DXbwYfswusLnABtIEQ4eYjG3mM8sgDBYY4r7UDK9lCDmhj+7Hy5MOJ6R4PU3VN87p7qqcylo20UwQ2EYA8st/1CfvHQbC9X8ar5zRaZ2JujuO142PrteqjK5VTe2s/p6e1qnqMuTdo1vbqA5b7tu0cOQLnmHbtBagB7I2kLGDFZgKcmyMttal6j6+fXwDdfKDjnMWulytcG0V2tp/GCQO8rG19pxscEe0WDQJmzY++16nt/O49fewr0C8SwAnbaFHH5Dtzetap2DdHAvAcS7pbX5Jr47yvgjdWHcd2Z+8w7tW3ck6HsoN21DAvz/X8zpJApF/PhH3f933fBfQGotOLdCh9Lk3n05/+9NUf//EfXwhBb1RFyqw0Yp9L36i89Ky1hZ1I/wPOpf60nlV+e0uHvZrTPajoTYZ3loS/sTd3BIC2eLdgFmKPHWwRbdHIs/KQTN3PQ+vtO23n0gLYovK+973vcfvEpjA/8AM/cPW93/u9FzY7kJ1ipEDdn7HNI8uDLwRiE/E7XVnO/v1/CWQcM/T9pSOFucqRBh4BAqxgRlLetDxnxt4WXRk+hhvAxGYCQ7bpWiYRQweAM96AnlBxZWIl1Y0VZHC7FnhdJthx4KPr62MfQK9zACRQAHSqu3ot2ADWGn4AXRuE97sfsHcOA65M6RPahYW38G+Yf+uuzsak8wDJsu/1SX+AdXXp/4KW+tM9rRUB2dan7svYtB4BgO6tnYAt5lcfRAyUyYHgCFn7+s1Rq4zqXSfCuCk3nfPwnLprD8bVeGnjERwuq4x5r430HMPPWVvd3OjHOmnK4VwA7yIT65BxXqQ3YL6PaUd0jZOx+rROWSDTHMCsb9SHQ2UuKUfahCjSMRJjPaC75h95WFHqB2dLX5K5yIB0Df3VVnPguN91Tlp2K7ZQ5CPHZm3huZ7ffAkElGOZI3NKLWxHjdjmdCldTA9K0WhHjJjniI50gkP9RBKo3F/7tV+72DZbZlrzm0vpUWuZ3YyqszSPv//7v79sg/dUn0G7qSNxRwBoC39gpvBFi0wLYg8WNtgtLh1Pqez32+4KLYaFIv7u7/7uG8bvjW984+U1lm9+85svADula/FrW7OY6wxUBujzn//8RTH/53/+56KsyzbcVKU42/3UJBAb3cJV2Kv0n3SkxWyZ2BafJwLQQLFQOR0C0pYFFCLGimEKMXS1vP+XsWKssd1r1IV8AZkFygA04LkpC8vCap+6gau9r3PVoW8ASHN1Wc8FycCPa7UNCFkApHxt6BuA7vraC4wCRvpcPdgYrORqAIZzIwTOc2Q4Lcase9ILr1QP3OZ0ezPXOkB2HwHcjjnDC37JqrZI7ahvySYn3wOP3nyYDLDw5FU9Hcdkb/rFsrLLvEpF2BQCgNb40CUOTeVuOgx9WB0D6DlOygDgge1tF9bbWOs/hplOcTZW/7HRnE7AeneAoee1H4OevKRL0Rv9XvZdGon+YMn1Y51YUYeOiTBkn9ZZo6vOS6OhZ9pSm4twZIO8MTD7V5SUU/HUVrXz6ttRAul660qANaIw4NxfpKBdi9LT2OZY5pyo/sIpXs/9v/WrOnpG7Nd//dcvdaXD6dDaCv9LH4uR/od/+IerD3zgA5c17jpW+3+r9yaev2MA9JMJv1BGXlrAF6OXYrTYpVjvf//7v+H2FPQtb3nL1Q//8A9f/d7v/d6FqcZQlYgf010ZLXYtWIHocop2W6ubqBBnm5+eBALRvR68RS1juCzk7rwAKLYwAT6BH29SAzK6ThhbmFm+I/Bcize8TseBgxY7OdaV5f4Fwcv8Ni+kYzDmcjQxoctAL5uGGdz7gFuAfFlH0gYwyEXflm22KC8oWVDMMQAyMfvriGxoW9oI+QBEu/hjpMmyspftVB6wtcxo64Ot4QI3sT+7/7Q+HwGO9mNkyQjb2O/k029ge7ezw3CTZX3YbRj7DRBX9zK+2qIuY+uelQ2d0R5GdWXghURktg8G0tnk3j1Ybv2ln8rnOAHMdIQzgiXeFBBgHuhewKlPADPADUwHVj2Ih82XHrKOFpBLN+gsFl4/9LN2A93Oqav6jOnKFxO9c1Z706kctN4qF2gKzJyfO0cC5rl0nvBH28uVatoaI1Uo7NE6Exb5xCc+cYnAB6Sf6ie71XNlv/Irv3IhAMzNvmsLXU3v07t2Qau+ovGB9bvpc1cA6NjiwHMguk+LYUqSwrXglMtz/LSI5YWVytHTpO3AgQnKKFoAC9vbRzHwE4ju2vNzd0oAwEw/WmzKj07vCoV5ocEyYxlT2yUCqelRf8JgGfSMZN/70CLAsCBzQSSGq2NSSaoPwAA8ls3CgldXcwCbvMAKeF6gumBeeRjVBT7LZCxo0tYNde+xZUP1MQ0DehcsAkbANaDat3kL0Gk341B5HBWMLQMFEFVv/QBU9RfrD0znPGG+A8+2jOLw9A2gAmTVyYGRFrJhejLFLO8YVxYnrHqBrY6TGeCt7k0Z6X8pRKIYWGNtBnpFMzYqYCx8d612cKg4LcaOLtU+L8hJtrXZWHXvpv4Yq+0DHeuclBsPhmqH5wXW4eQQ1I51KjgB2376ukB/01+6X075OhXWBMC469INOfi1fdcND4x2fdduJKU2NJdjE7NduzOUbRjPKOidZXuKnvesTVHxUivCHAHncE2fdKGNED74wQ9e0jWyJ7HAtlN9qtIoHfFtb3vbZVeNdNDD8JVjD/rm2Gc/+9nLQ4gB9SL0gWkO5lOt86Zef1cA6BaklLD9fPPOy1mmGCnbE+1tmNK2f2IpHKVoHD8tfCXpe+o1VrowbUqcQp+fUwLpR6G2Ujv6a+Hrt63S0iFh96SVIW0h6s9eyMBai9OyhcCN8xsaF8YGMuS8ZpCdA77W6DPCwADGDqAwoqIxmD0gHmMrNL8AcZlV90kjAMyWiV6GckP9GOMFvfq+zLiytw0LKrHKQLT2JQMOEHCDDVyWtfIBwmTowb3+z9AEkrreLggcpQWAgJ82AJqcdTKoTFvhYUO3Td56mC5VD2a8+pUN9AK4QKyt0Dq/RjeHD2uKpaUPdG/ZVuUBsHRP24x5x4FR8hUmBp73eHVKjeB8qqN2yBU2ZnQIkARyXdt5erLOFd2mB9q5jkzt8gAmkL/1Ab+Vb2zpzKZfeDBwc6jdU9/srtF4RvQEkgIpOWEeRt59fM+V9s6SQBHw8EQPBmYvIgD7P3uSPqUDpejE/sYyl6rTbhrpxNNJ2ansgPr3f//3XzZj2DWbbreeRTp+8pOfvHyHp9aG3Vkj8eS9uSsAdAtTC1b5zFItbmWQexK1UEmeXQrawlaIHuix80Dlp+Dvete7Lka0LWL+8i//8laqOK+5iyQQoEp/YqPTx3TF66o9fNd34NkLWYSrgeR+L3MLFLSAeUFLxzxU5FpstRxqYgd4sXwtjssYA2nL8FW+9AhgbJm8FlrAC7ioPuBLXzB5m5oAQEohwR5iy5WzwHVB/KZoKP/IjAJ6AN62o2P2PAbUtZsMgPnu88bJ+tz4coIaX28LtPdz36IM+qHvUjCAuyPLX90eRpSPS+bG0HmOF+C2EQ/37L27TdpRhzhbwDe94Xxgtzkwnbf7hXGhi5sO0rnqqi/1TZ65sQEm/V79lXaS7OhiQBRAvY4VX9COhZdS5MG/rlld1EcpHZs6BZx7SFIZHB075yx4l7Mugqlv3sBYfRxd5QHQAFIh+o6dnztLAul78ySSJd0pavmmN73psm/zRrLauCDAGmgu/bRnuPr9dD6iIelu+tduGm2gEIFYu6RsdD7M08OCpb1Wd4Th3fy5KwC0RT02OcUrzeJWPuWyBrp7L3xP0Ad+epNPC2FA/IEHHrgwAxmBFL90j7zGFrs7/R3wtyK/85rHS+AI5HrYMCetXLZ0iyEFLDBfGVOslzxLvxl5YV176+6evhiJwJuH5RaoSHkAroWtF2z1vzQAqQKY1ACBEHt9bKFdUALIARP1T3oK4NMijSkF+oHnrnEOQJWeATRiKJfJFk7cdAbAR1pG98lLBlqx7wAyAC3/D3DzIJ6UjWSODW0sK09KjH1/6QDgqf8cJs6PSAPHRpuSTWWKRgCB9QEDe0xPUVftXiZfyoJ+Y1exSfJ/sfb7gBxAajyM/6bvVF6/Nz1CakjH63OMWeViXY2V9AU6KEWneqTY0FtOH9C9/ZEyRC/MGwz3OmbL6IvO1D/9BvTpuLdNbpoFVrq57a225mj3pSOda5ylrABI/Q6QxCR6uQU5X8eUn+vrnSOB8EMpo2GUHgj0QLptOZsrYZe//uu/fixlwpwwR75ZafSsV4A9vYzRTh/DPj0YXyQtPS5ymmPeg4K9njsMtelY32zdN/2+uwpA33///Rfgm+d2K5+U6t3vfvcFKLeotcj/4i/+4kXRW6Q96Rq4TpnzFpsIMdB/9Ed/9Fju2q3UdV5z90kgfWqBtFdni1ULlZf4BIiW4QoMACOBBikKmKtNEejedHIfLpNLTdLLCHZsU0D6HbiQA62+/9veuf9KVpTfu4koEQIiCBECiMhFcAAZYAYGhkEuAQFBIl4SY6L/lr8bY4gomDAMN7nMwDhclBkUomgMEBRFAeWS4O2Tp74+fl/bM0zPObv77N57ddLpc7r3rl17Ve2qVatWveU59XfuoS7Iq+qkpEZy4m98cv82/g4MJAzkpQ44qkXEY8mfIZbMl2SRc6sXVGKn2iyBluirXEswK0l24EDe9LGq/HM9jq02GNI2jFydGeB8jxUHvqOstIOAY11gxn3U6A9ch1dV6EmL60iQnXZ14EXa1T7g7IAkzsHRtCKrp7uSfsvROqQqzzWsL+axzj7Up7sOVOiUHbhV0irhrURdwkC+q5+Ye/cerFfWEQeh3pt+Ys/3fhzcmQdneqyH9X616DDDoM3F+ulMASTECB5eg2OoG/xGnhFfEFv4RFnm+aWswcQdTcfXKo7njrFmQJYR3fA1+3bhLfUAvsKeE3AK6gdqs+Hj1ooU1lNUbva8oE7ip0dVdhMWeA4DPuokyveOHTvaQlV4D3lZK3Ffa/77cP5oCDQNFytLaUBptCS9tRBc5UrFokJBoLFwsHEKcRQ5hyDljNgw81PRaeiMvMF5VCrUA0aKLPIw7msfCjt56DcC1FEGYCw8RA2gc+aT71ydLxGo9gSnyrUISNTo/KnvLihR8bJDd1q+Ksuk6yI2SIRT6y5CVM3Wg8oxenNVHPWxkg9+17JR1UC9n1VJl4zp262qM3k2fUtR64IDCX5XATaNqoySZwmzBMt0q2rJd/wvUXVw4feqltoKJOccJ4GibXDxjZufqMaqqJs31XeV5WrJIE3Od9FgjaZh3h0s1MGI6rfX5rzqTSZdCJ0hp+pgSaIqyfTYShIltpaZZavNwXOqtUNLjPWTY1eqx9ax6cFXvaZ1VkXewZL4q9xbZlxretDjYKn6u51tcNtyrukMitd3lz8HvuZFVVtlWoXceuBz6M6kWLUgzoafM8Rhv1up5G61CLjLMUEHGGDTzrNgD6LKd9RRnleILH53PhX8+L8KAqvNA3WStoCZT/gQijeCDTMfeJqJokEEKWbe4TiQeCKQwYF27tyZsIhTwI+GQFNxqLRUCj5ZOVqnVeksHBEypc5xeFUhMExbsJAQEs0Lkz0jN45j1Khvid8YrVHZGTU+9thjrULSUFZistrKn/PGhQB1kmk0F5MwqKORlew53S2BMsqACqNT9Eb10PYgiZwm0CqWqtZVLaVhN161JKX6QCUZVfmV8KJWeC6NtwukKE1Jo6qi6qt5qUq0pS+xlrBAklRfuUeJn4MHVUlDykn2ppXXOk1OPiThqpYOCCRMDgwkkarglBH3aXugX9w81gECx0gkxcL8moYLOzmfTrhaIsSd77QamKbErdpCrBt8OkMhoZWwWi+4niqqRFzMazlLFP2t2kSqCs1xYKEHWZtRTbPWB1VhBzCSWb6vFiEHkCq8VW2ugxZ+9944p84a6E33eH2h3H8l0eRVAm0UBEk36Vu3yaP2IOq/JJmFXxCS6oUfV6s2rru1DaWuGZGJYAb8Dd9gEMZzQL2njmChwDJKSDgEuC5f5AUhBnvGjTfe2LbqZrEiARLgQ48++mirl+w+yM6CtDUsEmQNGNtz5/W/CIyGQNtJMOqCHENqCcPC9BkVhVEgb0aEVDBD03Ee21+yKJAg4byohJzDJ4sHOYeNWUgXMk2DivLMqM5pOoz3XI8GNK8gMAsCdNYuPHIxF98xqKMBhlwz60FdVFHld/2jEg/VY320Er/aiTudb7g8ldyqQFeLh6SFazjVz++qh3XammdNy4F55TwJfiWe+ngrGdROIfmpfutqG1B1VEHVo6x3mWtK5MGIt/7empdpm4X34rWmrS7aDRyg1PMdOE+rqZUckq4k3XuVyDmLoH3H8hADrScqztohplVuPdWqrRLbmo6DM/Is6Xfmoy5cVHFXgXfwI5YOaFTqwZ2y4V0HI5S1g5iq+DtokvDWGQ3wccDhAI571QLjIMXBmc9DvX+VdJ8trm3IO585F4HqQXU2RnVZhZrZRwm2CjcDVsgQ0+2QE/oCsXJQk+nvWVrA5T9GlRlVF9UXUQ7RjfpDW0v9IGIXCi8z19RDBlzUIddwdIUC/QXE+Prrr29ch7YYjoLIB1knL5B6LBzUZWI7kydtI13lY0jpjIpAU3BUDioxFZvGj4rCCJBpDMgwxJnG01XUNJxMpdx5553/E1mDxpZKyDmkS+UjHd48JC4konGnckKiqaxYQZiaoZHNtN2QHqfF3IsLkVAvXOgFWeF/6iILUCqp1pLBMaqwhsLSI1r90hJrCRWdv5EdVDBrjF1VOslBnRonLc6FMKguS4Qr4VWFVF3n+Ko0S5AkIqrbVfk2vUpwJbVVlZbkS6D1DEsaaxQJPQxTAfwAACAASURBVM6SckmhqrNKroMHrSmVEFbFW1JYCbRpUHs4v9pOqiquZYPjJPXmQx+15+pDNt+SfAmrZVDzIymUQJNWDXGn3cJ81jSqh1jSWpVp76NaLThO8unAwXtUwbXu1uPEy7qgZ1T1WrIuSbVMqm3HQYCLF50V4FzuudqmuDbH+TzwzDkLgB2QfgTS406TtOl8x8DRdQmLaRlylfVGwJBz8AHqJWKcM4jUK543IllAWOEA+InxF0NU4QPzehFZg5lzCDTWVPLB9bi2G3VRZyH1LOxlFp08MfijXcxrZQRGR6CBAaJBhUIxhmw4raxKpFLn1t804nia2VDFDmp/FYpRHoo09g7+5g0xp4OjolJpeWiweEimaXCd5lYdSYUNAgeLAI02AzcGcBAASRSf1D8adAZ1EAsXKjnt7fS6JJL/9cxS/2lcq7rnwE91F+JRN/Eg76q6KinmR9+zZFHFUVJTLRKSYQm0JE7izHWqB1pCqArq4kYJusTca0rYScd7N/xcVTi1lJC+1hnvR5WZtPUa12l976F+SsT16Ho/VW2X7FY8JJh8VwcTkLpqUVCptgzEVtLqsQ46JIncm6o396WneXpwYvrWUYm6uDtjIokVP8uhElbTsEzAQEW9lrdl5QDPNI12wfmQk2myXQm0+Gnz0MPvYl3yZTgxnhkHK/ytj5rvqOuQC4QRCAftOkKLMxwH++zm+OVEgLpqOFLqCOSUNxwAGxCLwg1vCWFmMSABCbBo8Pes22uvBh0tG5D6L3zhCy00HcIhdVfyziCPZ4F20s15EPog0HkdGIFREmhVG+I240dCtaudvR49GkwaUzpFDPTbt29vjeX7kVw7QhpmGuVzzjmnGfV5qCDrdM785rabNLqEhMFfjTeu62mbA1eBHDEUBKx7kjdJEQ0o04fOslD/VAQlSPzvYjVJkCqb6qrkg+fH6WoHmxIeiLlkiutLVFQrJbyk5UK7aiNQ4SYNiamWEwloJVwcA2mZVj3NQ53+5zwJpPfvd5XQ8cybX+9ZDKpdoaZFOmBAZ0rHpWqjGuoAQJLI8SrsWmAkuVzTe572AUsuSdeYzaTFdcVO3CWY2nFUobV5aP/QLmO510FGVenNE9hKLp0JcEZiWvV1kGR8YwdmKvRey3IyPX3OXMv6XGcRbK/BkHunHvMdhMD7EDs96Q4I66CvKvheW5uG1yNvRjGhfWZKmzabiAR1toPre/9DaVNyH/tHgHoJN9AzzMw2ohyiGQIGdZ5nlBnnvXv3NgEOT7Fti8//vDCmfcVaettttzXBEOsfecJnjZUUwkweGPxhI8Fi6sA6Qt5spTJKAi00KMNUMKY18JKq6tgo8j+NKB0qoe8g0UxrqHgdCGKn1V0swPUgMlwT0l6ndCDSvHnYDI+3mn3sD5Sn/D4uBLRt0JjylqyBAr+hjrhTor+545SESwKjIqpKarxgyYtT/9XeIdHyN0menU8lplW1rKROcm/HMx1ST19tJX6mq52E3yqprcTUzoJPFdKqqFZSNE2gJWC0E+CnnQVsJM9gbdr+7f2paNdaKdnmvqrqL3F1AKTHm/xVtdQ0VxrkOIDRS0w5aJPQ2lLVfY7X022+uJ4DhTrQsb0UL/6fjtNdB2dep6bhAMOBl/XUfEisHQDVARzHWMbm2fKURNfZA8pquh5wvN5o/iY9CDPCCbOEhpdD6UaBDmEeV3vK3epjZraPv/E3uzkWdRoRgb6cqBZutU79gbQywJv3C15BSF12EnSm3ecVsQEOA6GHzJMnN3ra347M887vMqc/agJNwRnzEFILkaheQhtzvsOzxEpVKt5qVWKmGrV4cF3fkHdDWfGAQZwZJbqvPSNEHkDjnS5zhUve+4MA5AFSTf2rns9KIFRFJdNOh3sXThNKdJzql1iq+kHOJDemqQVCoieBJq1qveB4ozdwrL5SiWIl7k75S8oksZxHR+EzXcm6Vgiua775G3IkKfc3/vdc1VR9tHZSHKvKq1JKug5QVM1V3qua6mDBQUK1mHB89d+ab86nHMyvuFQ1ycWZEk/Lkf/1DqtUG53Ce5dUau3g05k0rqGdRxy4f9W1OovBd9YT7wsMpwm0JFuCbZnUBZ/1KSJd61QtQ+7ZWQI+XS+gHaMu7LQMquKt5Y62GGED0uwGQP15ipOTeSJAHaF9tI2EnLJDnyQaUYw2lGcRO08NP/fUU0+1sG+L3DkSDgOXYStuSDQWEgd+DP4gydpI4BdwjQwCV1+DRk+ggY4GlWDijNYguDSiVeXiGEaSjNjwLnVlqsfSgbWDKSACqhNShmkWGnvN/FR2rkmAcx7GqhZlmmX1FT9nHjwCPCd0IJI4SBTE20W3eqzrtL8KoKRKAqXyp3UCEiep0iIikdJ7KslhkMnzIVGk84LEuXKdNHlpAVGNNhQb6UpmfdbdjVBiaRqV3JKmyqbKsPdOevwtYff+jGpCepJON1ch3xL72t5A0hww1EWVnGcYO20e0+RfG4EKrkp6jZRSF8Q5sBEb8mgIPy0gDhq4B8m2sxT8RscseZaoO4vnjIOzB1pQHJCBqRhL7j1WtZjruh046TlgcGZEC4+LVK1zEmitJ64DcCbG8IAOqjzOqXcWBaLQ8e6qzT/4py5nLBIB647PHXUFmyd9NEqzhNnBP3WIhXhYepihxgYxz8WAK2Fhm0P93rJly+TWW29teaY9ZJ0VeYI7uAU4XGa1IuAiy2IZrhUC/e+pbDoOHhBINKTWzsJtlWlMGbER2qWrESUPIYTEBp3Row8qZJo8uYAL0kBHhRoCkeeNIuK06zJUtuRxuRFQEZS4SCL9VAW0QfcT9catjfWrapeSpNGg+zy47oBOjE7B3d4kjXp/JVLGe/Z7CTy/a3OQTGs70VpQr++aBwmkKrRT+aSlLUH1kmdXRdOYyfym8i7h5H+OdcGOFg7Im1ub0xn7ltRxPe+bDrFGV5GAS5JXssNYJpUU6+2VsErCtWZIPMkX+XSmwoGNtglJBJiqDusjtqZrXVEJViEmX1pR6m+SabG2DrndtQMxBzp8kk/xsgzqDIjnqKS7UNKd/6xHloVRkpj107sdsWK5265Zc089Q8xCxUVlph92ppgZZOot9QNiiq0TPoCXWBsEdXHRfTJtC/m+4YYb2v4U5BdPMxYSeILPsW2Ri6VnxSTH7R+BEOiCDR09YWeY+mAVLZ0+lY6GlBEcDw0xoWmAIbc01nxnLNC1VjSIQg2nx/QL00UuSiB9pokYQTL1woPsyBKVxCnSteYj5weBLhGANBs3vfpO62Ia/lbdlZCqVvI/nQLPA89dJbYcwzNqKCY+K4HWHiCRrovVpu0eWlckhpXsuXucVgzJH/ejGqvqS56MxiH55TtVYPIiIVOBnt6lTuKpQqvtQyLs7yr4DvRNVwxU0rR48LvkvnrGVdedZeA8Bu10tvzNTINqsjYHBxF1zYjKe1WT9UbrlVcllxy7mFGi68DANPjeeNRaPvRwk6ZKclXKa9raVGinuR8GIpAeiQW/O1ChbCDW/N6VUNLls5S0ukWAekW/Tx9L+4KIhbeZ0HP2u9Rv6gN9LhE0ENNQnemHEdXWs57QLrJwkf0tCFhAO+GeE3zCD/KaHwIh0FPY0snxALGFN0o0JFoCTegXPNBut8xxjPLcG77LkZ0kndiNEHpGw5IQV4TTwZEnpo/Il9PFxvg13NP8qk9SDgLzRwCyRCfB4JYOA9IkKeeZ0ENN/deK4VQ/zxGEjO9VhiSOLgZ2YZoEXoJevYE+W/zmIEAl1jCYpgMZ4zvyyDHu4mieaCd4hkkHoks+6nbrrnWQLKosc1yNamIEFa5BG+X9Tc8ISA5VqrVZOLjQKiM51yvMDBd5IT1IhkqxuFTfMffkIEHSr7qvau/OgxJk1WruiWtXu0ydoeD+6+BGwivx1rpjeVSiL7bcCyTI7bMhQA6g5l+Dc4W+IOBgl2eP+ghhVjTjExJtfaSeMThDqMJCiXhGtCxnsdbznsgjeYc4M2vNJ+Lanj172k6GkPxFK+Hricd6XTsEegp5G3U6ZkZ01157bSPMxk5ke246GMj11q1bm9+JmM5UXBYazhqhY5YCV7mho+CBh8xLqInmQQdtR0P+6BxQxPFM43viIeoyP7PkOccEgXkgUBed8YwyQ+Tqd8iVaigkqvpvXZxbCTT50+/qVL9+atVnf3cQWtM0BJuEjfZAUu3iRy0bqJkoVViveD5VSxkQ8wwzCCePfI9CqipqvlRhJY2QVBdNSqC5H8617XLhnoTZ8qjEV5LJfTpwUJmuBFprDVPE+sJNp3rWyb/Ku4Rd8sr1JbveD8dK5GteJLVaXYywUqOcaBdxoAPGHEc6pFlnJPB9GrZL5VtcsnhqHk9qv9NkhheLBgNy2hAG5PTvbkrFc85gFOsDhJnAAfTxrhHoiyjF+qlvfOMbzWpCPaa/37FjR+MgRkHqd0kMI3ch0PspRzoBHipGpZBWOjoaaLxFdDo8eHzPKBZlg6kdiDS+KEaCXb9UcQh/B5GmQ+MhwuJBY8D3dCw8PO4kRD4YPdOJMNXE33kFgSEgwLPJ20EkyhF+RZRSiaVWEDrFuugQ8mZECe0IPF81MgfPkZ1mVXQlXXxW5dZz3RTJZ9DwZ5I8LSTkGwLNlrq0MXyPkgoRrV5yLRkubtISQkfuLoH85uJi88d3Kr3T6TkY4Fh9wTXyhvYPO2LOd4CgraaSaS0SDvi1T6hwVwIvifVYruGiSb3IVVmvofMsEy0w0zMP3K+qP2mCPeXBwAVs8xoXAtRDZ4sZsNJf0kbwiXpLW0Fd5zmnj6RvR4BCeKLu8Mm7y5nltZQAzwxtBvYSxAMGAPTp7B8B92Cgnnq+FoQP/twQ6ANgRofB9AijVh48p1DxYtLx8UnFpuLiQ2bUymiQB3GeL65J4wCB5oEibxBriARkmhedjwoYI2pC7PAd05m8+a0vI+p5YpW0h48AdV8fI2TPqBBGrQABnl3VYp4f677kuYZJc/GYtolKrquHV4KrTcRBK6oVahDP2P4WoPGsMvglDr07CXJdyapqrQRYZVnvuFYufnehI/lQrdb3LSF2EaDnc5yzW7RzKrOm531KtMFQcuzMV41gwXdiWAcanFfJLvdolBEXTRrlwsWBqvye5wI/2lmn0Otvpld95ouIuTv8J2s575B+mV33VJrpv+kXXYTLc8IzyttFo4hf9Ns8s317yTeM64yARvtCniH+2TNifUosBHpG3FF76KAJd+fGKKgdPIg09vzNiJaHEV/0d7/73f/sOLSoFdzkCzKNJ4qRNqo5xJqXYb6Y6oVM8+CxyIC4kKpitcOcEZYcFgR6iYAWCOq/ofYg2TXsngqyimf1CktefXYNkeZCXf3AkDkXpdGhoQahWs36omNkvYUbMZA+nbwEVZJr5AzS1cPtPWrBgDBX36MKukRb9VpvtWnTtpGWKr15594dSNQV/JJVByCSXVVlFX4XOqqGQ5YZuENawIi/Y6OYtabkuPdDwEGmi1hRZ4lKwSwx/SJ10Gg3zBizdgivMH1hn2dmHZQyU/XFL36xKdC0NyjOt99++0I2ZknN2z8CIdAz1g4tFIz8UH3xQOM/cuELn8aEpYNhOgUl2lHtjJdZ02GGATNUGAoXHfOGDRvaJ/9DFmhImKKi4eCNasYIlpjT+r3WlJGcHAR6gACdZo1GAdGrXuppRdVO2Kz7P588U+4cyu8QVZ4jSKBKr/GDD2bdAR0+bQoKNMSZv8mzthPzyCffqQ7rN66LojjGDtdwbrZb5J1zeDmLJsHluhJo7R3cC20D/mEW3LmwsfqHq12kYubf9XdJv6qxlpMeVJNkYckR0NpAfwzBxF5JvGYEL54PBmuotPiZmYVFNKJ+8+magz5CQF8N+WeAza6C8A7ug4WMTz75ZHs+s1BwfUsuBHoV+DMVpMLrans6Pr5H8YJI01kxykXlhUSjTDE1tMgKTyeKKg55plHhb3yj5J1PpzvdcYv84gXjwWSUzqfezVXAlFOCwFIhIDlVXeZ/3/qpJZ0QQf27XYSPVL11wxCJpqr4tCVC24kDBD5dRKgizaeEWgVb1ZqC8V4815korgXBxQLB4NpZqqUqzGR2kAj4nGDPgCQjCtGP0b9p4WKQzEwrohB1mH4M4oxARF1ez7BzsxYKPILZZJRnbCg8o+QfAh3Lxqwozv+4EOg1YExnpPcSPzRvVvlS+V3MAgFlaveBBx5o/iqD86/hsqs+lYcQoo8ijScMiwdvRrk0QihpNDB0muSZhYeoT6psEG0an+xitOoiyIlB4IAISOC1mOhBrraOAyYydYDeZb52AeTBppHjg8AiEKgzP5BhLVZGYqFvxaaI4kx/y/Eu3mVQyywqghWbnNDfLlN/xb1gM+P+UJ7pp7kf1PN77rmn2TcWKcItoryX+Roh0GssPRUelCOmj9yWW0JqTEkecB4CFhkyklwP75+dqGG/+EQtZ2ECIftQqnl43bTATQUYwUOo8Ysx+mWx5Hrkf41FldODwFIjYLi31dxE9UEbGi7P8GqQzDnzRID+lL4ToQdrEQozyrIKs2Hn3J0UQglZfvzxx1v4Vuu2oR5d1zPPPHeVtmEYb7755snFF1/cZrSJ7nX//fc3OygC1qLWU3V1T0NPJwS6oxJmupSRMZWeh9+FNHxCUvFM8zsjZKaTWGjIZxfTv6u9BUNjkWfsHeSbxovpMcLkoKRjUXHXNWwdhvZhioxdjrgH/N5MlS3TSH+1mOW8ILCMCGjnmF4cuYz3kjwvPwLOhhpKDmLoBkl8h80Q8uwbwsyLGV2shnjzUWbpc+iXsB7SN61nf7qWUqHvxbKxefPmZtvgPhGr2MAFwQ0lPa/+IRACvYAygYSi8kKiUXnxH+/atauNnLFLYJHo07QMjRcEmpE/eXUxIuq0i5MYDUOcebh565d2N7ganipK1wIqWS4RBIJAEOgpAhBgVWWIMv9jf8THrJrMp/Hd+XTRrot16Schyq4pgkAv+4uZIVR1d0MkpCW2SaJsMFuNj7tP3GDZ8e46/yHQXSP6PunRgLAt95e+9KXWOGCLYOqJbbhRdPs63QSBxppy/vnnt+DtEGzUdCMFMI1meCoefho5yDXqNP/XjRsWCHcuFQSCQBAIAgtGoMYK18+PcMR+Cm6XjT0D8iiphjwbKQbCiKrMDCdkmdlalNghbRLigl/I83XXXdd4AXhgj/ze977XVPYITwuuuKu4XAj0KkBb7SlYIWg4sEYwTaPnmKkn/FvPP/98m7rp24PDdBs2FEiz2/xyL+6KhIrgVqh8zz2gDtAAokxzX6jUkOm8gkAQCAJBYJgIYBWiLyByBP2Dm4+hNkMWtQkaPQY1mv7OGc19+/a1/oJ+A3uG4gyfy2rPmC5pyDM8AEFq06ZNzbqB2MRgAdWZWelliBQyzBp8cHcVAn1weHV2NNEvWEEMiUbVxeMEycTbhXqLIt3nF42Aofz0fdNA4p92d0a38iX6CCNrGgam4yTWxpbt830mb0EgCASBIPC/CLDgDyJIFCfJMSoy7xrhCWWV7wyb6m64kEZmK1k/A4E27ji2Bfq/vglJXdQBRCiskdg5edN3Sp6xdDIrndfyIBACvc5lxYicVbcESYeUQqBRoyGcBnlfloaEhhTvNMoDf+OZpsFwm2AbThZH0FgwTcd0HcoCagONKH8vy/2uc9XJ5YNAEAgCc0dAuwEk2JByxhqHADKbShQnSDP9GW04M5FGoCKDtO8IJm5ggkUBtZW+rs87AXYJLoMNwtJddNFFTXkGJ/rBe++9t4lmQ7KodIlbn9MKgV7n0nEUD+mkEWJaB+JsHEtU22WJbkGjaog8G1gaDe6LaSpG3qyw5uVuiG6DjOrAwgmsH1k0sc6VMpcPAkEgCPwbAYgwQgg+XYQeZh4RR+oumFj7OIb2nhfkkHacvovNxPAwEwYVogiJNsyc28KPAezLLrusxXYmfjUzzmwlvnPnztYXuonRGHAY0j2GQPekNLE9uMMhJBofGQvzsHXgjWLEvmwvw+ShRuOB4x5dLMLfeKf5noaYBhWrB9N5NKqoFXimeWP5yCsIBIEgEATmiwBtNiIHlozabkOO+Y4F5fRNEGUsGSrSrHthBhEyCElmEy7EH4i04U8RRzhuTLGMEZLAEcUZ4oyKz5onBhSIZNg38lpeBEKge1h2l156aQt7x5QYDRILKwikTkNEI7XsCq1bjKNKc4802DQsEGcaZP7mZZxpGhmUDLdOxh8HLsuizPewiiVLQSAIjBgBiB3tsKKGW9XzHcIG63OYMYT8YctAheZlVA1IcG2PUVQRfPhECGEh4JgXjTOzjDgEfiyovPzyy1ufBTbMtDLAiGVj+R/AEOieliHTZCjRF154YVNoIZFM96BE9zFSx1phpGF2wxl3c0SRR7HGE83gAUUDbzgjd5R5RvK8qmc6/um1lkTODwJBYEgISHorAUZBhigbWo7+hvYWwkebi4dZHzPnIVZAABEvmCXEt0w7jIf5ySefHBJca74X8GYgguq8ZcuWRqAZXHz/+99vuxEjguU1DARCoHtajpBmCCWjf4g00z+oBmztqSLd06yvOluG+eOeUaFRPVCn8d2hhvAdjZPqByN4GnNUDwg2jTrTh3rKVp2RnBgEgkAQGAACkGEiI0GWsV/gXcaCQd/ipiVGzuATqwbtMJY6yDJvhAv6HVRl2lmUZ0PM0f7yzuv/I8DM6tatW9uCenBCdd6zZ0/rmxC/hhKOL2U+mYRAL0EtYATLAg5W8EIqUV5ZkEHEDka2Q7Yy0KBj86AD4G8XrqCg8FahplGnsQcbGilItA09I37INt/jrV52C8wSVNlkMQgEgQUh4CI/ibGx+o3fT/uJsgyBxlbgYj/scogRtI+0jW+88UZrJ/lElKANdZE35I/ZPzf8WtCtLc1lxBrrC4vm6a/pm7FqMPBArQ9xXprinDmjIdAzQ7W+BxoC5+KLL26xo7EqPPTQQ83KgCpAYzcm+4LbixNL041cUFAg2IbEgywb7QM/NTFH6RgMyu/Oj3zWv8HRcHpjwnR9a3iuHgSCwIEQgKjVUHJ4bRUZ2OUPsowVA4WZPoM2UUsG59E+GvHBsKL0H0RBIrwoail9CqpzXrMhAKbOlG7evLkNVFgw+eCDDzYsIdJ5DROBEOglKVcaShpPGkRII1NENJDYFlCjd+3a1RTXsbwMk0fjxZSjIfTw8mH3cKMapyQhxCgtevhUWyDYEG1XkRurtBLtsWCa+wwCQaDfCBDulDdKJ2qyb0gb1jfIMkQZqxuDf2M4IxBAnBEPCCsHWeYThRTBATLNp39nlm72ekB/jLBFfGdww+e8ffv2hjV4jinqyOyoDePIEOglLEdHu3jbIIwsWGAHI4i002xLeFtrzjIkGsJMR8J0prFKVW0g1XQ4DEJo1BiU0MHw1tpBR8IbQo23T9uH5BtlAUUhW62uubiSQBAIAlMI0BahINPG037xrsSY3/wdomxYUKMXISbQttF2GcWIvgFBgDYMQkcbhtWNT77PLNvqqiH9yMaNG5tlg1lQ+gSsGoSdxTOe1/ARCIFe0jKG/B1//PHt4eWNAsHDi6qAX41puSF7ow+m2OiUaOxY3IFyA1YMOlw0QweFms+0p+SaToUGkY7I1ed0NthACM8EiXajAJR/3vzvJgFRHQ6mhHJsEBgPAm6e5RoOZ9PcuQ9RBEJG+653mTbKUHOQZNKAEDPY59NBPW0Qb9p/IjdhIcCDC1nOoL+bOkYfgRCDgHXFFVe0voMBCeHpELHAOq9xIBACveTlDDmkob3++utbtAoaTxpM/NFj2SJ11iI0nFMN60THREPIoo8NGza0hZqoOSjYkGynQN1ZC3wh0sY9BWM6Kkg1ZJtP43XPmq8cFwSCwDgQoD2hfWH7ayIr0WYzcEdpZmCP8gw5hlRDlBnIQ5wh13zHi7YIMixJZjE55I2tsac3neL8KMzd1i0sNOzVAHmmP3j00UdbiFna/ggn3WLd99RCoPteQjPkjwYZEk20DhpkCCEPM7sdMZ0EscuDvTKQdFIoCnRibiqg39yFilURglhLpumY8FKjONCZ1SggqP+qQahEqNiudId8j2kL2xmqcA4JAoNBAMILIUZFRkGmbWYXP9ppiTFtC9/ziQ3D7zmXF20LbQhtN+0L7TkziwzWjTTk5lKG86Qtyqzj/KoRZYnPGc8zVkHacWJgszcDZTSmNUjzQ3m5Ug6BXq7yet/c8oBjUXCHPwgb/jdsB6yypoHNa3YEUKchz+Bap1LpCGlAUYtQqen8XKSjhxryjErkwpwaSo9ycPqV8yDkEmymYukQs4hn9nLKkUFgkQhAciG99c0gnHaBN1P6TPG7HTZtB39zjKpyjaaBKl0H17QPtAO8GZRD1JjpgkSjMNt+LPKex3otZyBRnZmhZHMU2mtIM5vIIFDRduc1TgRCoAdY7jTOV111VZsmRDFldLx79+7mj3axXKb1Vl/wdJCoR6j9vFGaXLDIb3SwqNhgrfIP3i5apAGuq935m46RRpkwUoSQqmEJJdmcx9uwe4beW/2d5MwgEAQqAjyjRvVhYMz/Wir45AU5VlVWYUZJpq1lYO3CvkqS9TfzzDJARq2kfTDqD+SYZ591LFgyEDzipV3fukk9cLvzq6++ukXaoG3HsvHEE0+0SCZ5jRuBEOgBlj+jZhpyVmvr14J4oUbz4DMNmO1EV1/wdrIu6tGfqFqBMo2dBtXJaVx3VrRT5hwXA1E27vpFx2poPeO1ok65lTnTt1WZQvHOKwgEgW4QYACMBY5QmLSfRsDgmYYgu2GGRJln2PjK2i/4jr8ZNLvIj2cYJdl4y0RpYKDMc+9xDKSdteK8zEJ1U6arTYWoTeedd17bCZjyxkKzY8eO/2w4E8vGapEdznkh0MMpy/+5E714qKRE6kAlhYA9++yzTe2IwjGfwocs2/niq6bxpZOVSEQsYAAAIABJREFUeKNq8Ls7g9UV9pzrRi6qzRBqvJBO66Jg8aYs6WRdFEmnSwesF5tPO+TMOMynrJNq/xFw4R7PmxuLGHXHGaNqvzCmMs+t1gwj9XC3nMMzDFF2JgkyxTPJTJJvQ8f5XPI7zzDPLW+ez3iW+1d/qC8XXHBBW1jO5jS8mL11TVEWZvavzNYrRyHQ64X8gq974YUXtgYBJQXlA7sAbxr5bG+9uMJAgaZTdgqYT8i08V7d+MUO3d0V9Vlr56DjxQtJY+7qfLczR60mHjhlSycNAdf2oQ3ETxci1fB7IduLqw+50uoQcNEdivD0WwuGlin+h/SyPsQBrVEvJMY8Z7whxm5E4sDUXUmND8/3DFyZxaPtrDHiUSkJHYcNAyIdlXJ15bseZ7klOu3xNddc02YhKFtC07E5CqJTXkGgIhACPZL64Jav2ArwR/MJAXv44Ydbw5DtRhdXEdy8pX5ydf+nA2egw1QyMwdnnnlm+xtvZd1ZkU5cIkH5upDRhYv8TufvLmPaQ4xtjSKG9xJLDwtN7fA5J68g0GcEeBawVDiT4wYjepFVlqej7Kge6m32meM5YsbOnU25d54nnh0GoTwftJNYL7BhsIMf77oOgbT9P+sT+lx7Vs4bdQjLBiFhqQ/79u1r/SNlT9sZYWH5ynTeOQ6BnjfCPUqfRgGFpYa8Y9SNIk3HwKrivNYfATp3dxZDIXODF8gAbxcksYBJjzWKGqTBzRlc7c/dVK+1ihnEgE4Bb6aWEP6WUNTIIO7KqEoNQec73pCL+OnXv84scw5cO0DbBClmkR71XnUYssxvrjng2dBn7GZI1nuP43fSrc8L6RiC0oW8PA/Uf2ZtsFXQFjKoxN5GvXZQ6nHWdz45L6RqmWve/8s7ogTh6YjLTZuK8PCTn/yk2TaIfkK7lzCwy1/O87iDEOh5oLoEaUK8zjjjjLZxCJ0PCjQheeg8UKaza1V/C9GBEGobDT5qNSS7EmgXNkI2ICS8VeWqaq3arHrGeRB4OhHqBHUBxRrC4MImfuN/PdkQ6RodhOMkFnQ8EG6nwd210QgELpTsL9rJ2awIWK+ocxJZNwFR8a2LaT3ehXjUPQg0g0HqMwQacsO7EmgX65EvY7ZLmFWYDSMJCXag52JdvqsEGosT9RyypH8ZQh37xawlv7zH0Q8yy0d4Ouob5Y6QhGUja4SWt1wXlfMQ6EUh3cPr0GFh5di4cWOLGkEnRWB4wvNApCE+UVh6WHAzZonydadFFsOwqpzyhky7aYzRQCAlekAhNhAMFDaILn/zXX1DjLWESK5VtavnGiIDAacucQ6+bDopFT/IzHS0AUlQ/ay3XKfK/dvf/T+K0f4ryUoWorpLp5Fiagr6if3ONOr/EGdUXuocgzre1DW+06fM7Bd1z0V4hnzjf+qBC21NX3Jddw/lGOOtqw66NqDWQUgx0+/4kXmrMFMf8xovAtRv15hccsklzdJI24fXmf6PSFV5BYFZEAiBngWlgR5Dp0THRicGwdqyZUtTKSE3xCNlFJ4g8ctb+JRv7SzoNFSmJUkSFcodNQaSjaot8YFY8xtkSBLktLjT2xIfiLY2D1AjbY8RRdRAY99yLMdIel2cZTgvVWotIi6WpE4ays+oI5Jw0qT+Znp9//WWcoSwunCO8jVKDG0BCjBv4x7zG6SX86wv2ilcsMfVtBhV2wTqselwrrGSOR+yW20WlKEDdj7drZO/KU+tRBBgrBZ49/EjM9inHtQBV93YyFkP0uea8fgvb5vWRc4ZxH32s59tfmdm8ahP27dvb/VIS1sX10kaw0cgBHr4ZTzTHaIaEe4OhZJGhQ7WxWU0LHRYeQ0XAUkSBEd1mjqg39rthiXefBrRgN8g2JAljuclcTeKiAQNIiSBgeTwu5YRybckx8WPfKp+Q7ggS5BooyBoN4K4QZJQHvldJb36XqcXj7nI0iglEn8tJ/xvWEFVzjorU0NaTSvmHi8xlGw6UBAH1d2qvtYBDunWxW5iIdZ6iMmri9dUbqetDXVQRflSdkad4Fw3joBU89IiQTk52CE/dTDGcTWuufi4ME/rj5iSJsdQfgyEIC2UFzMZDH74TgJcrT91QMU51WKUeOjDbZu6vDO24YY4E5GKQRx7IyAUsWCwbl7V5TWT1nARCIEebtmu6s4g0nijzz333EakmXJn9fnzzz/fOrd4o1cF6+BOgkxBmlGrId2o15JoiJMqp95siBnECXXZRZIcg9LJbxAmCBXEqm5EIYE1OgJpq1hDTLUZeT3Sdpt0SJ5qt6S8Ej3S5vy6rbpKalVDjWaigkleJbTV660P3O8k56rj9dpe0zCEKrHcp95gPitp5e+6kA7cvBZp1x0rIbx63sWwKv0OcEiPdMkrWFUVme+qdUO8VY7reVyf9MWo+t6Nlcx5kJS6vT2+Y7ymtC1aLrBaRCUeXJOxbjdEnWagSJSNbdu2Nc8z9Z9ZVhYLZvH8uhXN0l84BHrpi7DbG1ChgthceeWVbWUyjQ8jdaa5+MwrCKjUVvV0JV/s9HecxyBNHzaWEQZq1DE6Okg4U6x81qn/6tFWeVVZrjGBSUfyC4FGpXR6X7sS30P2jIGtz1vl3K3YJa/87n24QFJlthJHQ12pCLvJjaS0kmGJpMeoPruI03uXlLrY0ogUqsaSdo6XsPPJwMVBB2kY5lBbhDMLkHAHJfrUpwcF+oqnI1EYjQUSjCIMAYYIoySzGA8izIyDBH6lTxXz6muPfz3tS5cI0NacddZZk1tuuaVZ1JhRvfvuu9vGKNTXDNa6RHtcaYVAj6u8Z75bFxhi6aDRwd6BUoTnkI0CsHdkF62Z4cyBBQHqlhYALQSG2qsRHOrCsbqAsZJLFVzD/jHwkxxCIrUbcB0XrGknqQS9kvDq9ValVlWXBDvQ9H/JvAq2JF2CaJqqthDZqmxzPr9xnl5vz1XV5VN/sWEKq/VENR11m995qUq76BNyW3fI43uux7l8DxGudgjTr3YU8+09Q6y126g2q/xPLxDNgxAEFoUA9RqrBooz/RcWM3bhhTiz4Q2D61h/FlUaw7xOCPQwy7Wzu0LFQhG0ESJhVrYTqcNGqLOLJaEgsAoEVIOpq26bzt+q2m7fXBe+qfhKzFWJ6/9aKIxCIsmvnuTphWvVY8ytqBBXFVp/byXIEk190tOKrGRVdVsfsdc3TRfMeT7nmQfIrQsw+dRzrrXGcIUhvauohDmlNwjw3DKDBWk+//zzm82MZ4CNb/bs2ZNZ1N6U1PJnJAR6+ctwYXeApWPDhg2tcUKJfuqpp5qPTEWqLq5aWKZyoSAQBIJAEBg9Aq4jYOYJ4nzTTTe19RVsiLJ79+62WDCxvUdfTToFIAS6UziHnRiLxYzxytQYyh6+R9RovNGJrzrs8s/dBYEgEAT6igCzT0TZ2Lx5c9sgDCX6rrvuagQauwZ+/Pjr+1p6y5mvEOjlLLd1yzWNEsT51FNPbZuvsLKZqeGXXnqpeaOzyHDdiiYXDgJBIAiMEoGTTz652QxRnlk0iLDzzDPPtI1RWCgY4jzKajH3mw6BnjvEw70AHjNWN9N44aN88cUXW0ggFioZpmu4d587CwJBIAgEgfVCgAW3bvXOxigXXHBBI88IOdgLd+7cuV5Zy3VHgkAI9EgKeh63WePVXnfddZPTTz+9+aFZqMG0GaGs8goCQSAIBIEg0DUCJ5544uSiiy6abNq0qcWiJ5zi/fff37ZtR3VOlKiuEU960wiEQKdOdIIAKjSWDlRpQnbRmLHqmbBBibPZCcRJJAgEgSAQBCaTtpvghRde2D4RcthJkE1RWNw+HYoxgAWBeSEQAj0vZEeYLn5oVOhTTjml7YKGleO5555r8WVZxMH/eQWBIBAEgkAQOFgEWHuDRYNdT1GdEWyIskFc58cee2yyd+/eg00yxweBNSEQAr0m+HLy/0xpHHJIW2TIYg62Ayek0AsvvNDC3TG15k5uQS4IBIEgEASCwIEQMDzdSSedNMHrfNVVVzXvMxZBFgk++OCDbZOvvILAohEIgV404iO4HgsKaeDYxZCwQieccELbZY0NWFjYgT8tryAQBIJAEAgCB0IAlZnQdPidUZ0RaCDNLFhnW24ibmRHwQOhmN/ngUAI9DxQTZoNARo+Fnow5cZ24BBpFhcS6g4yja0j4YVSWYJAEAgCQWAaAUQX+gxUZ/zO2DeI5YxlgygbhE5ly/i8gsB6IRACvV7Ij+y6KAfbtm1rq6VRDbB1uBU4jWAWGo6sQuR2g0AQCAIrIMCiwMMPP7zZ/whNd+2117Y1NYSnI8LTww8/HMU5NacXCIRA96IYhp+JQw89tNk6zj777MkZZ5zR7B1sq/r44483f3R2MRx+HcgdBoEgEAQOhMDRRx/domts2bJl8olPfGLyr3/9qy0SfPrppxuJRnDhu7yCwHojEAK93iUwouvjjWYa7vjjj2+ROjZs2ND8ayjR2Dp4v/POOyNCJLcaBIJAEAgCIvCZz3ym2TXoG7AAsjkXIgt9xGuvvZZITqkqvUIgBLpXxTGOzBAn+thjj20N5XHHHdfiRuNtw9aBN5qwd/wflWEc9SF3GQSCwHgRoP1ndpL1MqjORG867LDD2szk7t27m/qcVxDoIwIh0H0slRHliY1XCHnHCmtexI0mNNFvf/vbZvEIiR5RZcitBoEgMCoEmJVETDnzzDMnN91004RQddj5Hn300fZGec4rCPQVgRDovpbMSPJFSCIWi9CIbt26dYL/jZ2kiBnN7lKvvPLKSJDIbQaBIBAExoXAxo0b20LBc845p6nQzzzzzOSJJ55oETaYiUREySsI9BWBEOi+lszI8sUiQxaOoEizwJBpPRaM8Dbk3XvvvTcyVHK7QSAIBIHhIYBQAmkmvjOqMzONzz777OSnP/1ps/Jh4csrCPQdgRDovpfQyPJHvGgaVhaTsIgEFQJbB0SaRSTvvvvuyBDJ7QaBIBAElh8B7Bp4m1GasWzccMMNbY8AdhHEtnfvvfe2ReV5BYFlQSAEellKaiT5RIn+0Ic+1N6oE5BpYkezGpvg+Uzx5RUEgkAQCALLhQCCCO35FVdc0aJs0MYTmg7LBu06EZiysdZylenYcxsCPfYa0OP7Zxcq4oAS8g6lgvifeOPwR2PrSOzoHhdeshYEgkAQ+DcCJ598clsszq6CtOtvvfVWWyRI6FLWuaBC5xUElg2BEOhlK7GR5ZcdqSDPKBaf/OQnJ0cddVSzc/zyl79skTr+8Ic/jAyR3G4QCAJBoP8IYNlgLQvh6QhZeskll7RF4kTWYDbxvvvua4sEozr3vyyTw5URCIFOzVgaBGiAr7/++rbIENUC39yOHTvaApSEu1uaYkxGg0AQGAECWDaOOeaYyW233TbZtGlTEz927tw5ueeeeyZ79+4dAQK5xaEjEAI99BIe0P2hXrDIkK3ATz311LbIEAWagPvaOgZ0u7mVIBAEgsBSIoDtDsvG5Zdf/l+qMzOHv//971uo0ryCwLIjEAK97CU4svyz8AQFGm80b0Igvfnmm80TrbUDr3ReQSAIBIEgsFgEsNxht+N9+umnN78zCwQJT0eYOqJs/OMf/1hspnK1IDAnBEKg5wRskp0/AjTObP1KSKQjjjiihbn70Y9+1FRpvHWJGz3/MsgVgkAQCAIIG5BnFgt+9atfbetVaH8hzz/84Q/bepW8gsDQEAiBHlqJjuh+CHkHcT7rrLPa6m4+X3311ckvfvGL9kaRjjd6RBUitxoEgsDCEWCxIIT50ksvbe+PfvSjre1ljcojjzzSoiX97W9/W3i+csEgMG8EQqDnjXDSnzsCLFQhUgeWDuKM0qD/8Y9/bN7o559/vm3GklcQCAJBIAh0i8DHPvaxybnnntuibND+HnLIIW2hIIrzyy+/3N55BYGhIhACPdSSHeF9scMVi1bw3vE3sUYJ1E8jzqIVlJD470ZYMXLLQSAIdIoAIgUWOrzO27Zta+T5z3/+c1Od77rrruZ1zuxfp5AnsR4iEALdw0JJllaPAAoIPjy2Aifs3Qc+8IG2wHDfvn2NTEOq8woCQSAIBIHVIUAbi+f5a1/72uTqq69us38///nPJ9u3b5/cf//9ieu8Olhz1hIiEAK9hIWWLL8/Ah/+8IcnRx55ZPPi4Y1GHWGBCwH89+zZ0/zR8eSlFgWBIBAEDg4BxInzzjtvcsEFF0xOO+20yd///vcWYYP3r3/962adyysIjAWBEOixlPRI7/PTn/70hDe2Dvx6NPKoJZBpGvt33nlnpMjktoNAEAgCsyHATN7ZZ5/dvM7Edz7uuOPaNtyEpiPSxosvvjh5++23Z0ssRwWBgSAQAj2Qgsxt7B8BlOhPfepTzatHDOl33323Nfw/+9nPGpHm//j1UoOCQBAIAv+NAMTZHQUJT3fRRRe12T224r7jjjtaG5pXEBgrAiHQYy35Ed03ncBhhx3WFhZu3LixKSjHHntsixeNerJr164Jm6/885//HBEqudUgEASCwPsjgL/54osvntx8882tzSRMKGtJ8DqzoyDiQ15BYKwIhECPteRHet8nnnhi2wYcXzSfePgIucRCQ+wdfOYVBIJAEBgzAqjMhAStuwqyfgTB4bnnnmttZtaRjLmG5N5BIAQ69WB0CKBG4+FDWWHzFbzRhGBiOnLv3r3NG03nEEV6dFUjNxwERouA0TVQms8444z/hKdjBu+ll15qu7wSW//NN98cLUa58SBQEQiBTn0YJQJ0FnQMhLu77rrrmtqCjQNv9A9+8IO2LTjbgecVBIJAEBgDAsR2Zo3IjTfeOLnhhhuasMBGVA888EBrE4mhj6iQ9SJjqA25x1kQCIGeBaUcM1gEjjrqqAm2DraixRvN5gCsKCfUHZ0HW9LmFQSCQBAYMgKozkTZ2Lp1a/skFChe5yeeeKJZNlhsnVcQCAL/jUAIdGrE6BFAeSFSh34/Fs4Q3o5OAxJNuCZ21ooiPfqqEgCCwOAQIMQn4gEh6ohWhIUNKxsEmnUhr7/++uDuOTcUBLpAIAS6CxSTxmAQYNryiiuumGzatKn5pCHO9957byPSdCwJeTeYos6NBIHRIoB9jd0EUZq/8pWvTD73uc9NTjnllKY233777W1XwbyCQBB4fwRCoFNDgkBB4NBDD21xTllcyG5b7GSI5+/ll19uK9Dvu+++5pXOKwgEgSCwrAhgVUN1/vznP98WDDK7xm6Cd9999+RXv/pVFgoua8Em3wtFIAR6oXDnYsuCAJYOvNFMb7J5AMo0O20xrUm0Dmwd2XlrWUoz+QwCQQAEiECEVYM27dxzz52cdNJJLSQd4gB+Z6JsvPXWWwErCASBGRAIgZ4BpBwyXgTocK688sq2Actpp53WduXauXNnI9KEdiL83XvvvTdegHLnQSAI9B4BZtbckfXWW29t6jNtG17nBx98sKnPLJ7OKwgEgdkRCIGeHascOVIEPvjBD7bwTnQ6t912W9vRkF0Mn3zyyeYVZEeuvIJAEAgCfUXgmGOOmVxzzTWTb37zmy3iEJY0wtN9+9vfboozG0ol7n1fSy/56isCIdB9LZnkq1cIoNag4LCD4aWXXtp8gyzAYZU6Ks6+fftap0RHlFcQCAJBoA8IHH300W3gf9lll7WNo4iyQaz7H//4x5NHHnlk8sILL7T4znkFgSBw8AiEQB88Zjlj5AiwuJA3m6/gkyY6BwSaNx3Sn/70p5EjlNsPAkFgvRBgkygsGyjNLIK+/PLLW4hOZtKIa09Uoccff7wN/vMKAkFg9QiEQK8eu5w5YgRQo88888xm6YBI02ER6u6OO+6YPPXUU80XzXbg2bVrxJUktx4EFowAMe2ZLWPR85e//OXJLbfc0tZuENOetRvsKMiCwSwUXHDB5HKDRCAEepDFmpuaNwIQZiwc7OB1ySWXtDiqROzAD00HxfQoMVXffPPNeWcl6QeBIBAEGgLHH3/85LzzzmuxnVn4fMQRR7SB/Xe+8522ZoPZMTaJim0jFSYIrB2BEOi1Y5gURo4AGxDQaWHrgESzQQEROvBGo0ZDpPMKAkEgCMwTAdZlQJpZo0F7xOCdtofwdLt375787ne/m+flk3YQGB0CIdCjK/Lc8DwQILwdRJpdDDdv3tyI9GuvvTZ5+OGHJzt27Gjh7pg2zXbg80A/aQaB8SKAt/moo45qs2AsFMSyQdvz2GOPNa/zb37zm0TYGG/1yJ3PEYEQ6DmCm6THgwALd9welw0Kvv71r7eNCrB6sHDnzjvvnOzZs6cp03kFgSAQBLpC4OMf//hk69atLUIQu6SyGQqRNt544422DiORgbpCOukEgf9GIAQ6NSIIdIwAoaOYTiV8FIoQiw1RhNjBcNeuXZOHHnqo4ysmuSAQBLpAgIGwbxbkMQBmdolP/ufFJ2+O8xhsW4cffniLdMH3eIz5jUE1b75jQTHfcSzfmQ5/s/CPT2Ixc1xdfMzffv/uu+82HzPtCWlyHj7nj3zkI5O//vWvjTS//vrr7R3i3EWNSBpBYP8IhECndgSBOSBA53byySe3bXOJwQqZJjIH6hBhpF555ZX2piPMKwj0AQFJnnmRJErgJIwSSQkh5LIST/7mJRGshNNz+G6aJEo0OR/CCBk1D6RXiW29hsdzjjNBleDWv81XPd+0JbX1GPIAQZUYGyJODDwHUswGS5Bt7otn3WPBh+MktPzvWxxYkMx3HMO5EmaIOIv+IMe8IdC0GYTOlIzzyTEsYOYzryAQBBaDQAj0YnDOVUaMALsYfutb35ps27at+aTpICHR99xzT1OkE+6u35VDYinpMrfThHP693pX9TcI1vsduxo0Zk1vf9eW5ELYPAbSqCqKdx+Cx3cSZkgev0McJYmmIwmFEKKSquCStmmo0pIOf0siuRfOI13OrcRZm9Q0geYZ4s3vkFjJN8RWssrfElPy6d+qyqrA7srn7+TLsiZ90uM+OI50xIzvuYakl/OrCk3+ePZ5q0xzbWwXYkqaEGWOJR1+e/XVV9s223iZ8woCQaA/CIRA96cskpOBIkCnik+RxT1E6rj22mtbJ8pGBiz0ue+++yZ/+ctfBnr3y3dbEjZJIOWnSlnJIMdVpdHpfI6FAKmGQuY4r07FS/AknCqRECjeVb30PAgVRMt8ufWySiT5NB3yJTGUBHM+bwlsvTZpcd1qPfB+VFT55Bq8JZBcw/+rJcFrVUKuUqx6K0Zeu5JKfpNUSuj9nzS5v5pfCD7fWT6kyXfeu5jqCa5lYdmqVIurCjlprDQYmlbQVehr2tN1qar5DgK4H48TV9PmN/LMvaA+5xUEgkB/EAiB7k9ZJCcDR+DII49stg5INCoZHfbbb789efrpp9tGByhPa3lJTCQAEgMITiVNfD89hex0e+3wOc4pasnPNKmopJHrqrpNE0Pvazp9SQefkIWqEE5bBfzfGLZew7xLtCoZkWxK5LQJSFoqGa15IS1JIGXlvYmjpIopc4kyafG7BFr1UWJW709c+eQcrqdCyadpUU6cpypqOUg6SZvzJeQSMMiWZcFv5r8SWvOlumr+Kg4Vc9KW5IqPJL1ir7rrtayP5r0SR843b5WA1vLxPixX8aj5lUxXdbwSdPNimVpn1vK85dwgEATGjUAI9LjLP3e/jgiccMIJbeU8Hf3LL7/cFgc51Q3pkfhKdCQzkj4Jst9PE0wJCQSQaWgXL3EeSh3f6c2EgOhPrWRXwsh3KHwSG4moC6C4lkqZ0/mS9JVIm8SpkjhVRfJhGhynKlrV1To1XgmVpFpSKKGsBIs8k1fTqwTO+1IJ5tNp+ephlQwyxS55VCHWgmBapO+9VXXTewBj0kZlrAqpJNu8iIX3y/fWE6+plYF8ea2q5KrMOghZx+qfSweBIBAElhqBEOilLr5kfpkRqH5K/nZnQ7yf+KZRq/lkdb+Et67ShwRBjvmtLjri7xo1QNVY1VJ7gMonaiXkzWnuSj7JF+fzu8c4rUx6HOsCK9Ih1rUKowQeUleJ4zT5dErexVOUaV14hcpL3iSXdcpb4si1JY0SWvIuKdVnbt5qvalT8f7ud6Y1PWjx/JWm8T22Xmt/iucsx9RrT//tIKp+v9K1LNOVzl/mZyh5DwJBIAisFwIh0OuFfK4bBAoCTuW7AArSzOYIvAlRxSffOW3NqS6aQsmUpFYPrdPsLkhSaeXcan9QnZUQr1QwTn1L1P00LT4lwtMktR5biafKtPmcTlOiXRd11WO8Dt+pyk5bUcSr2lpS8YJAEAgCQSAIrBWBEOi1Ipjzg8CcEFDdRZHmXaMIcEktBSrLKxFJSe1KJHZO2U6y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BrKLKWAAAC9klEQVQ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QAj04Is4NxgEgkAQCAJBIAgEgSDQJQIh0F2imbSCQBAIAkEgCASBIBAEBo9ACPTgizg3GASCQBAIAkEgCASBINAlAiHQXaKZtIJAEAgCQSAIBIEgEAQGj0AI9OCLODcYBIJAEAgCQSAIBIEg0CUCIdBdopm0gkAQCAJBIAgEgSAQBAaPwP8Bd+pk09VgjtcAAAAASUVORK5CYII="/>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07374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RUQ US</a:t>
            </a:r>
            <a:endParaRPr lang="en-US" dirty="0"/>
          </a:p>
        </p:txBody>
      </p:sp>
      <p:pic>
        <p:nvPicPr>
          <p:cNvPr id="205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2055587" y="1728107"/>
            <a:ext cx="6990441" cy="470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930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a:t>
            </a:r>
            <a:endParaRPr lang="en-US" dirty="0"/>
          </a:p>
        </p:txBody>
      </p:sp>
      <p:pic>
        <p:nvPicPr>
          <p:cNvPr id="4" name="Picture 7"/>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tretch>
            <a:fillRect/>
          </a:stretch>
        </p:blipFill>
        <p:spPr bwMode="auto">
          <a:xfrm>
            <a:off x="2841036" y="1632857"/>
            <a:ext cx="6074364"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0669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Coronal</a:t>
            </a:r>
            <a:endParaRPr lang="en-US" dirty="0"/>
          </a:p>
        </p:txBody>
      </p:sp>
      <p:pic>
        <p:nvPicPr>
          <p:cNvPr id="3074" name="Picture 2"/>
          <p:cNvPicPr>
            <a:picLocks noGrp="1" noChangeAspect="1" noChangeArrowheads="1"/>
          </p:cNvPicPr>
          <p:nvPr>
            <p:ph sz="quarter" idx="4294967295"/>
          </p:nvPr>
        </p:nvPicPr>
        <p:blipFill>
          <a:blip r:embed="rId2" cstate="screen">
            <a:extLst>
              <a:ext uri="{28A0092B-C50C-407E-A947-70E740481C1C}">
                <a14:useLocalDpi xmlns:a14="http://schemas.microsoft.com/office/drawing/2010/main" val="0"/>
              </a:ext>
            </a:extLst>
          </a:blip>
          <a:stretch>
            <a:fillRect/>
          </a:stretch>
        </p:blipFill>
        <p:spPr bwMode="auto">
          <a:xfrm>
            <a:off x="3738036" y="1738993"/>
            <a:ext cx="4450743"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8448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endParaRPr lang="en-US"/>
          </a:p>
        </p:txBody>
      </p:sp>
    </p:spTree>
    <p:extLst>
      <p:ext uri="{BB962C8B-B14F-4D97-AF65-F5344CB8AC3E}">
        <p14:creationId xmlns:p14="http://schemas.microsoft.com/office/powerpoint/2010/main" val="264358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Calculous Cholecystitis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normAutofit lnSpcReduction="10000"/>
          </a:bodyPr>
          <a:lstStyle/>
          <a:p>
            <a:r>
              <a:rPr lang="en-US" dirty="0" smtClean="0"/>
              <a:t>Imaging findings</a:t>
            </a:r>
          </a:p>
          <a:p>
            <a:pPr lvl="1"/>
            <a:r>
              <a:rPr lang="en-US" dirty="0" smtClean="0"/>
              <a:t>US: Sonographic “Murphy’s Sign”, gallstone impaction in gallbladder neck, pericholecystic fluid, gallbladder wall thickening, gallbladder distension</a:t>
            </a:r>
          </a:p>
          <a:p>
            <a:pPr lvl="1"/>
            <a:r>
              <a:rPr lang="en-US" dirty="0" smtClean="0"/>
              <a:t>CT: Gallbladder wall thickening, pericholecystic fat stranding, increased enhancement of the gallbladder wall, gallstones</a:t>
            </a:r>
          </a:p>
          <a:p>
            <a:r>
              <a:rPr lang="en-US" dirty="0" smtClean="0"/>
              <a:t>Complications</a:t>
            </a:r>
          </a:p>
          <a:p>
            <a:pPr lvl="1"/>
            <a:r>
              <a:rPr lang="en-US" dirty="0" smtClean="0"/>
              <a:t>Abscess formation</a:t>
            </a:r>
          </a:p>
          <a:p>
            <a:pPr lvl="1"/>
            <a:r>
              <a:rPr lang="en-US" dirty="0" smtClean="0"/>
              <a:t>Gas in the gallbladder wall or lumen</a:t>
            </a:r>
          </a:p>
          <a:p>
            <a:pPr lvl="1"/>
            <a:r>
              <a:rPr lang="en-US" dirty="0" smtClean="0"/>
              <a:t>Perforation</a:t>
            </a:r>
          </a:p>
          <a:p>
            <a:r>
              <a:rPr lang="en-US" dirty="0" smtClean="0"/>
              <a:t>Acalculous cholecystitis: absence of gallstones, otherwise similar findings as calculous cholecystitis </a:t>
            </a:r>
          </a:p>
          <a:p>
            <a:pPr lvl="1"/>
            <a:r>
              <a:rPr lang="en-US" dirty="0" smtClean="0"/>
              <a:t>Typically occurring in critically ill (biliary stasis) and immunocompromised patients (opportunistic infection)</a:t>
            </a:r>
          </a:p>
          <a:p>
            <a:pPr lvl="1"/>
            <a:r>
              <a:rPr lang="en-US" dirty="0" smtClean="0"/>
              <a:t>Higher risk for complications, due to atypical and insidious presentation. </a:t>
            </a:r>
          </a:p>
        </p:txBody>
      </p:sp>
    </p:spTree>
    <p:extLst>
      <p:ext uri="{BB962C8B-B14F-4D97-AF65-F5344CB8AC3E}">
        <p14:creationId xmlns:p14="http://schemas.microsoft.com/office/powerpoint/2010/main" val="1506990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572" y="326571"/>
            <a:ext cx="9359864" cy="963386"/>
          </a:xfrm>
        </p:spPr>
        <p:txBody>
          <a:bodyPr>
            <a:normAutofit/>
          </a:bodyPr>
          <a:lstStyle/>
          <a:p>
            <a:r>
              <a:rPr lang="en-US" sz="3600" dirty="0" smtClean="0"/>
              <a:t>HIDA scan used for equivocal cases</a:t>
            </a:r>
            <a:endParaRPr lang="en-US" sz="3600" dirty="0"/>
          </a:p>
        </p:txBody>
      </p:sp>
      <p:pic>
        <p:nvPicPr>
          <p:cNvPr id="4098" name="Picture 2"/>
          <p:cNvPicPr>
            <a:picLocks noGrp="1" noChangeAspect="1" noChangeArrowheads="1"/>
          </p:cNvPicPr>
          <p:nvPr>
            <p:ph sz="quarter" idx="4294967295"/>
          </p:nvPr>
        </p:nvPicPr>
        <p:blipFill>
          <a:blip r:embed="rId2" cstate="screen">
            <a:extLst>
              <a:ext uri="{28A0092B-C50C-407E-A947-70E740481C1C}">
                <a14:useLocalDpi xmlns:a14="http://schemas.microsoft.com/office/drawing/2010/main" val="0"/>
              </a:ext>
            </a:extLst>
          </a:blip>
          <a:srcRect/>
          <a:stretch>
            <a:fillRect/>
          </a:stretch>
        </p:blipFill>
        <p:spPr bwMode="auto">
          <a:xfrm>
            <a:off x="1828800" y="1447800"/>
            <a:ext cx="8211075"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95609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Companion case – emphysematous cholecystitis </a:t>
            </a:r>
            <a:endParaRPr lang="en-US" sz="3600" dirty="0"/>
          </a:p>
        </p:txBody>
      </p:sp>
      <p:pic>
        <p:nvPicPr>
          <p:cNvPr id="3074"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1342" y="2222951"/>
            <a:ext cx="3063421" cy="30634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31229" y="5641522"/>
            <a:ext cx="2522764" cy="253916"/>
          </a:xfrm>
          <a:prstGeom prst="rect">
            <a:avLst/>
          </a:prstGeom>
          <a:noFill/>
        </p:spPr>
        <p:txBody>
          <a:bodyPr wrap="square" rtlCol="0">
            <a:spAutoFit/>
          </a:bodyPr>
          <a:lstStyle/>
          <a:p>
            <a:r>
              <a:rPr lang="en-US" sz="1050" dirty="0" smtClean="0"/>
              <a:t>Radiopaedia.org</a:t>
            </a:r>
            <a:endParaRPr lang="en-US" sz="1050" dirty="0"/>
          </a:p>
        </p:txBody>
      </p:sp>
    </p:spTree>
    <p:extLst>
      <p:ext uri="{BB962C8B-B14F-4D97-AF65-F5344CB8AC3E}">
        <p14:creationId xmlns:p14="http://schemas.microsoft.com/office/powerpoint/2010/main" val="2892462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59 year old female presents to the ED with vomiting. She has had no flatulence or bowel movement over 3 days. She also has diffuse abdominal pain. No prior history of surgery.</a:t>
            </a:r>
          </a:p>
          <a:p>
            <a:r>
              <a:rPr lang="en-US" dirty="0" smtClean="0"/>
              <a:t>On examination, she has diffuse tenderness with palpation. Negative rebound tenderness. </a:t>
            </a:r>
          </a:p>
          <a:p>
            <a:r>
              <a:rPr lang="en-US" dirty="0" smtClean="0"/>
              <a:t>Labs: mild anemia, otherwise unremarkable. </a:t>
            </a:r>
          </a:p>
          <a:p>
            <a:pPr marL="0" indent="0">
              <a:buNone/>
            </a:pPr>
            <a:endParaRPr lang="en-US" dirty="0"/>
          </a:p>
        </p:txBody>
      </p:sp>
    </p:spTree>
    <p:extLst>
      <p:ext uri="{BB962C8B-B14F-4D97-AF65-F5344CB8AC3E}">
        <p14:creationId xmlns:p14="http://schemas.microsoft.com/office/powerpoint/2010/main" val="40948125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a:t>
            </a:r>
            <a:endParaRPr lang="en-US" dirty="0"/>
          </a:p>
        </p:txBody>
      </p:sp>
      <p:pic>
        <p:nvPicPr>
          <p:cNvPr id="11266"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2413908" y="1670957"/>
            <a:ext cx="6811735"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7063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 2</a:t>
            </a:r>
            <a:endParaRPr lang="en-US" dirty="0"/>
          </a:p>
        </p:txBody>
      </p:sp>
      <p:pic>
        <p:nvPicPr>
          <p:cNvPr id="122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3056164" y="1586593"/>
            <a:ext cx="5810250" cy="4071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37531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coronal</a:t>
            </a:r>
            <a:endParaRPr lang="en-US" dirty="0"/>
          </a:p>
        </p:txBody>
      </p:sp>
      <p:pic>
        <p:nvPicPr>
          <p:cNvPr id="13315" name="Picture 3"/>
          <p:cNvPicPr>
            <a:picLocks noGrp="1" noChangeAspect="1" noChangeArrowheads="1"/>
          </p:cNvPicPr>
          <p:nvPr>
            <p:ph sz="quarter" idx="4294967295"/>
          </p:nvPr>
        </p:nvPicPr>
        <p:blipFill>
          <a:blip r:embed="rId2" cstate="screen">
            <a:extLst>
              <a:ext uri="{28A0092B-C50C-407E-A947-70E740481C1C}">
                <a14:useLocalDpi xmlns:a14="http://schemas.microsoft.com/office/drawing/2010/main" val="0"/>
              </a:ext>
            </a:extLst>
          </a:blip>
          <a:srcRect/>
          <a:stretch>
            <a:fillRect/>
          </a:stretch>
        </p:blipFill>
        <p:spPr bwMode="auto">
          <a:xfrm>
            <a:off x="3902380" y="1600200"/>
            <a:ext cx="438724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461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endParaRPr lang="en-US"/>
          </a:p>
        </p:txBody>
      </p:sp>
    </p:spTree>
    <p:extLst>
      <p:ext uri="{BB962C8B-B14F-4D97-AF65-F5344CB8AC3E}">
        <p14:creationId xmlns:p14="http://schemas.microsoft.com/office/powerpoint/2010/main" val="10483675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bowel obstruction (internal hernia)</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normAutofit/>
          </a:bodyPr>
          <a:lstStyle/>
          <a:p>
            <a:r>
              <a:rPr lang="en-US" dirty="0" smtClean="0"/>
              <a:t>Imaging findings</a:t>
            </a:r>
          </a:p>
          <a:p>
            <a:pPr lvl="1"/>
            <a:r>
              <a:rPr lang="en-US" dirty="0" smtClean="0"/>
              <a:t>Radiography: dilated sloops of small bowel, air-fluid levels on upright and decubitus radiograph. Not very sensitive or specific.</a:t>
            </a:r>
          </a:p>
          <a:p>
            <a:pPr lvl="1"/>
            <a:r>
              <a:rPr lang="en-US" dirty="0" smtClean="0"/>
              <a:t>CT: dilated loops of small bowel, transition point with decompressed loops of bowel distally.</a:t>
            </a:r>
          </a:p>
          <a:p>
            <a:r>
              <a:rPr lang="en-US" dirty="0" smtClean="0"/>
              <a:t>Etiology: adhesions, hernia (internal or external), malignancy (especially peritoneal carcinomatosis), other inflammatory causes. </a:t>
            </a:r>
          </a:p>
          <a:p>
            <a:r>
              <a:rPr lang="en-US" dirty="0" smtClean="0"/>
              <a:t>Close loop obstruction: obstruction at two different points involving mesentery.</a:t>
            </a:r>
          </a:p>
          <a:p>
            <a:pPr lvl="1"/>
            <a:r>
              <a:rPr lang="en-US" dirty="0" smtClean="0"/>
              <a:t>Often due to twisting of the small bowel with stretched mesenteric vessels towards the site of torsion (swirling mesentery).</a:t>
            </a:r>
          </a:p>
          <a:p>
            <a:r>
              <a:rPr lang="en-US" dirty="0" smtClean="0"/>
              <a:t>Strangulation: imaging findings of decreased or absent bowel wall enhancement.</a:t>
            </a:r>
          </a:p>
          <a:p>
            <a:pPr lvl="1"/>
            <a:r>
              <a:rPr lang="en-US" dirty="0" smtClean="0"/>
              <a:t>Pneumatosis and portal venous gas are grim indicators of bowel necrosis.</a:t>
            </a:r>
          </a:p>
          <a:p>
            <a:endParaRPr lang="en-US" dirty="0" smtClean="0"/>
          </a:p>
          <a:p>
            <a:pPr marL="457200" lvl="1" indent="0">
              <a:buNone/>
            </a:pPr>
            <a:endParaRPr lang="en-US" dirty="0"/>
          </a:p>
        </p:txBody>
      </p:sp>
    </p:spTree>
    <p:extLst>
      <p:ext uri="{BB962C8B-B14F-4D97-AF65-F5344CB8AC3E}">
        <p14:creationId xmlns:p14="http://schemas.microsoft.com/office/powerpoint/2010/main" val="1558583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877" y="285009"/>
            <a:ext cx="8595360" cy="1265464"/>
          </a:xfrm>
        </p:spPr>
        <p:txBody>
          <a:bodyPr/>
          <a:lstStyle/>
          <a:p>
            <a:r>
              <a:rPr lang="en-US" dirty="0" smtClean="0"/>
              <a:t>Small bowel follow through can be used if transition point not seen by CT, patient not improving or want to differentiate SBO vs ileus</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080" y="1520041"/>
            <a:ext cx="3815274" cy="4657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373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a:t>3</a:t>
            </a:r>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23 year old female presents to the ED after MVA. She is noted to have pelvic fractures on initial trauma CT and is now complaining of hematuria.</a:t>
            </a:r>
          </a:p>
          <a:p>
            <a:pPr marL="0" indent="0">
              <a:buNone/>
            </a:pPr>
            <a:endParaRPr lang="en-US" dirty="0"/>
          </a:p>
        </p:txBody>
      </p:sp>
    </p:spTree>
    <p:extLst>
      <p:ext uri="{BB962C8B-B14F-4D97-AF65-F5344CB8AC3E}">
        <p14:creationId xmlns:p14="http://schemas.microsoft.com/office/powerpoint/2010/main" val="7553666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t>
            </a:r>
            <a:r>
              <a:rPr lang="en-US" dirty="0" err="1" smtClean="0"/>
              <a:t>cystogram</a:t>
            </a:r>
            <a:r>
              <a:rPr lang="en-US" dirty="0" smtClean="0"/>
              <a:t> coronal</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497" t="16458" r="8929" b="17309"/>
          <a:stretch/>
        </p:blipFill>
        <p:spPr bwMode="auto">
          <a:xfrm>
            <a:off x="3728852" y="1793174"/>
            <a:ext cx="5148300" cy="4180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4343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t>
            </a:r>
            <a:r>
              <a:rPr lang="en-US" dirty="0" err="1" smtClean="0"/>
              <a:t>cystogram</a:t>
            </a:r>
            <a:r>
              <a:rPr lang="en-US" dirty="0" smtClean="0"/>
              <a:t> sagittal</a:t>
            </a:r>
            <a:endParaRPr lang="en-US"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37" t="15483" r="22078" b="16335"/>
          <a:stretch/>
        </p:blipFill>
        <p:spPr bwMode="auto">
          <a:xfrm>
            <a:off x="4144488" y="1745673"/>
            <a:ext cx="3832971" cy="4453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V="1">
            <a:off x="3562597" y="4037611"/>
            <a:ext cx="2090651" cy="522514"/>
          </a:xfrm>
          <a:prstGeom prst="straightConnector1">
            <a:avLst/>
          </a:prstGeom>
          <a:ln w="28575"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187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endParaRPr lang="en-US"/>
          </a:p>
        </p:txBody>
      </p:sp>
    </p:spTree>
    <p:extLst>
      <p:ext uri="{BB962C8B-B14F-4D97-AF65-F5344CB8AC3E}">
        <p14:creationId xmlns:p14="http://schemas.microsoft.com/office/powerpoint/2010/main" val="32865607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Intraperitoneal bladder rupture</a:t>
            </a:r>
            <a:endParaRPr lang="en-US" dirty="0"/>
          </a:p>
        </p:txBody>
      </p:sp>
      <p:sp>
        <p:nvSpPr>
          <p:cNvPr id="3" name="Content Placeholder 2"/>
          <p:cNvSpPr>
            <a:spLocks noGrp="1"/>
          </p:cNvSpPr>
          <p:nvPr>
            <p:ph idx="1"/>
          </p:nvPr>
        </p:nvSpPr>
        <p:spPr/>
        <p:txBody>
          <a:bodyPr/>
          <a:lstStyle/>
          <a:p>
            <a:r>
              <a:rPr lang="en-US" dirty="0" smtClean="0"/>
              <a:t>Imaging findings:</a:t>
            </a:r>
          </a:p>
          <a:p>
            <a:pPr lvl="1"/>
            <a:r>
              <a:rPr lang="en-US" dirty="0" smtClean="0"/>
              <a:t>CT </a:t>
            </a:r>
            <a:r>
              <a:rPr lang="en-US" dirty="0" err="1" smtClean="0"/>
              <a:t>cystogram</a:t>
            </a:r>
            <a:r>
              <a:rPr lang="en-US" dirty="0" smtClean="0"/>
              <a:t>: contrast instilled into bladder via Foley. If bladder is ruptured, contrast will spill outside of the bladder lumen. Contrast will surround and outline bowel loops (intraperitoneal) or be confined to the </a:t>
            </a:r>
            <a:r>
              <a:rPr lang="en-US" dirty="0" err="1" smtClean="0"/>
              <a:t>prevesical</a:t>
            </a:r>
            <a:r>
              <a:rPr lang="en-US" dirty="0" smtClean="0"/>
              <a:t> space, producing the classic “molar tooth” appearance (</a:t>
            </a:r>
            <a:r>
              <a:rPr lang="en-US" dirty="0" err="1" smtClean="0"/>
              <a:t>extraperitoneal</a:t>
            </a:r>
            <a:r>
              <a:rPr lang="en-US" dirty="0" smtClean="0"/>
              <a:t>)</a:t>
            </a:r>
          </a:p>
          <a:p>
            <a:r>
              <a:rPr lang="en-US" dirty="0" smtClean="0"/>
              <a:t>Etiology</a:t>
            </a:r>
          </a:p>
          <a:p>
            <a:pPr lvl="1"/>
            <a:r>
              <a:rPr lang="en-US" dirty="0" smtClean="0"/>
              <a:t>Bladder rupture seen in setting of trauma with pelvic fractures, occasionally spontaneous if there is a predisposing condition</a:t>
            </a:r>
          </a:p>
          <a:p>
            <a:r>
              <a:rPr lang="en-US" dirty="0" smtClean="0"/>
              <a:t>Management </a:t>
            </a:r>
          </a:p>
          <a:p>
            <a:pPr lvl="1"/>
            <a:r>
              <a:rPr lang="en-US" dirty="0" smtClean="0"/>
              <a:t>Intraperitoneal is less common. Injury usually at bladder dome. Typically requires surgical management.</a:t>
            </a:r>
          </a:p>
          <a:p>
            <a:pPr lvl="1"/>
            <a:r>
              <a:rPr lang="en-US" dirty="0" err="1" smtClean="0"/>
              <a:t>Extraperitoneal</a:t>
            </a:r>
            <a:r>
              <a:rPr lang="en-US" dirty="0" smtClean="0"/>
              <a:t> is more common. Injury may be in bladder wall or neck. Typically is conservatively managed.</a:t>
            </a:r>
            <a:endParaRPr lang="en-US" dirty="0"/>
          </a:p>
        </p:txBody>
      </p:sp>
    </p:spTree>
    <p:extLst>
      <p:ext uri="{BB962C8B-B14F-4D97-AF65-F5344CB8AC3E}">
        <p14:creationId xmlns:p14="http://schemas.microsoft.com/office/powerpoint/2010/main" val="2636141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Companion Case – </a:t>
            </a:r>
            <a:r>
              <a:rPr lang="en-US" dirty="0" err="1" smtClean="0"/>
              <a:t>extraperitoneal</a:t>
            </a:r>
            <a:r>
              <a:rPr lang="en-US" dirty="0" smtClean="0"/>
              <a:t> bladder rupture</a:t>
            </a:r>
            <a:endParaRPr lang="en-US"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93" t="26684" r="11363" b="12439"/>
          <a:stretch/>
        </p:blipFill>
        <p:spPr bwMode="auto">
          <a:xfrm>
            <a:off x="1104404" y="1959429"/>
            <a:ext cx="4755640" cy="3847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58" t="29606" r="8442" b="10735"/>
          <a:stretch/>
        </p:blipFill>
        <p:spPr bwMode="auto">
          <a:xfrm>
            <a:off x="6180678" y="1959429"/>
            <a:ext cx="4925448" cy="3645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2646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a:t>4</a:t>
            </a:r>
            <a:r>
              <a:rPr lang="en-US" dirty="0" smtClean="0"/>
              <a:t>	</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20 year old male with acute onset RLQ pain and anorexia, nausea/vomiting</a:t>
            </a:r>
          </a:p>
          <a:p>
            <a:r>
              <a:rPr lang="en-US" dirty="0" smtClean="0"/>
              <a:t>Guarding and rebound tenderness in RLQ on exam</a:t>
            </a:r>
          </a:p>
          <a:p>
            <a:r>
              <a:rPr lang="en-US" dirty="0" smtClean="0"/>
              <a:t>Mild leukocytosis; labs otherwise unremarkable</a:t>
            </a:r>
            <a:endParaRPr lang="en-US" dirty="0"/>
          </a:p>
        </p:txBody>
      </p:sp>
    </p:spTree>
    <p:extLst>
      <p:ext uri="{BB962C8B-B14F-4D97-AF65-F5344CB8AC3E}">
        <p14:creationId xmlns:p14="http://schemas.microsoft.com/office/powerpoint/2010/main" val="2727602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a:t>
            </a:r>
            <a:endParaRPr lang="en-US"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793" t="16016" r="9277" b="17773"/>
          <a:stretch/>
        </p:blipFill>
        <p:spPr bwMode="auto">
          <a:xfrm>
            <a:off x="559461" y="1883398"/>
            <a:ext cx="5128820" cy="3781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843" t="22461" r="11621" b="27441"/>
          <a:stretch/>
        </p:blipFill>
        <p:spPr bwMode="auto">
          <a:xfrm>
            <a:off x="6148473" y="1895588"/>
            <a:ext cx="5311215" cy="375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6691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Tree>
    <p:extLst>
      <p:ext uri="{BB962C8B-B14F-4D97-AF65-F5344CB8AC3E}">
        <p14:creationId xmlns:p14="http://schemas.microsoft.com/office/powerpoint/2010/main" val="3768868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appendicitis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Imaging findings</a:t>
            </a:r>
          </a:p>
          <a:p>
            <a:pPr lvl="1"/>
            <a:r>
              <a:rPr lang="en-US" dirty="0" smtClean="0"/>
              <a:t>Dilated, </a:t>
            </a:r>
            <a:r>
              <a:rPr lang="en-US" dirty="0" err="1" smtClean="0"/>
              <a:t>hyperenhancing</a:t>
            </a:r>
            <a:r>
              <a:rPr lang="en-US" dirty="0" smtClean="0"/>
              <a:t> appendix (&gt; 7 mm). If necrotic or perforated, wall may be </a:t>
            </a:r>
            <a:r>
              <a:rPr lang="en-US" dirty="0" err="1" smtClean="0"/>
              <a:t>nonenhancing</a:t>
            </a:r>
            <a:r>
              <a:rPr lang="en-US" dirty="0" smtClean="0"/>
              <a:t> or have focal discontinuity</a:t>
            </a:r>
          </a:p>
          <a:p>
            <a:pPr lvl="1"/>
            <a:r>
              <a:rPr lang="en-US" dirty="0" smtClean="0"/>
              <a:t>RLQ fat stranding and reactive thickening of peritoneal lining</a:t>
            </a:r>
          </a:p>
          <a:p>
            <a:pPr lvl="1"/>
            <a:r>
              <a:rPr lang="en-US" dirty="0" smtClean="0"/>
              <a:t>+/- </a:t>
            </a:r>
            <a:r>
              <a:rPr lang="en-US" dirty="0" err="1" smtClean="0"/>
              <a:t>appendicolith</a:t>
            </a:r>
            <a:endParaRPr lang="en-US" dirty="0" smtClean="0"/>
          </a:p>
          <a:p>
            <a:pPr lvl="1"/>
            <a:r>
              <a:rPr lang="en-US" dirty="0" smtClean="0"/>
              <a:t>Look for abscess, perforation</a:t>
            </a:r>
          </a:p>
          <a:p>
            <a:pPr lvl="1"/>
            <a:r>
              <a:rPr lang="en-US" dirty="0" smtClean="0"/>
              <a:t>If early appendicitis, imaging changes may only involve tip of appendix</a:t>
            </a:r>
          </a:p>
          <a:p>
            <a:pPr lvl="1"/>
            <a:r>
              <a:rPr lang="en-US" dirty="0" smtClean="0"/>
              <a:t>US can be diagnostic in children and possibly pregnant women, MRI is an alternative in pregnant patients </a:t>
            </a:r>
            <a:endParaRPr lang="en-US" dirty="0"/>
          </a:p>
        </p:txBody>
      </p:sp>
    </p:spTree>
    <p:extLst>
      <p:ext uri="{BB962C8B-B14F-4D97-AF65-F5344CB8AC3E}">
        <p14:creationId xmlns:p14="http://schemas.microsoft.com/office/powerpoint/2010/main" val="2982083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45 year old male with long history of burning epigastric pain, especially after eating. Now presenting to ED with acute onset markedly worsened pain.</a:t>
            </a:r>
          </a:p>
          <a:p>
            <a:r>
              <a:rPr lang="en-US" dirty="0" smtClean="0"/>
              <a:t>Appears in distress on exam, significant epigastric tenderness and guarding</a:t>
            </a:r>
            <a:endParaRPr lang="en-US" dirty="0"/>
          </a:p>
        </p:txBody>
      </p:sp>
    </p:spTree>
    <p:extLst>
      <p:ext uri="{BB962C8B-B14F-4D97-AF65-F5344CB8AC3E}">
        <p14:creationId xmlns:p14="http://schemas.microsoft.com/office/powerpoint/2010/main" val="214963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abdominal series</a:t>
            </a:r>
            <a:endParaRPr lang="en-US" dirty="0"/>
          </a:p>
        </p:txBody>
      </p:sp>
      <p:pic>
        <p:nvPicPr>
          <p:cNvPr id="11266" name="Picture 2"/>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026888" y="1905000"/>
            <a:ext cx="551147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8003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04" t="20995" r="4590" b="9571"/>
          <a:stretch/>
        </p:blipFill>
        <p:spPr bwMode="auto">
          <a:xfrm>
            <a:off x="2760355" y="1676401"/>
            <a:ext cx="6407396"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2135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CT coronal</a:t>
            </a:r>
            <a:endParaRPr lang="en-US"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74" t="8413" r="14913" b="31463"/>
          <a:stretch/>
        </p:blipFill>
        <p:spPr bwMode="auto">
          <a:xfrm>
            <a:off x="3691494" y="1662544"/>
            <a:ext cx="4443103" cy="4853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62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Tree>
    <p:extLst>
      <p:ext uri="{BB962C8B-B14F-4D97-AF65-F5344CB8AC3E}">
        <p14:creationId xmlns:p14="http://schemas.microsoft.com/office/powerpoint/2010/main" val="2681199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Perforated pyloric ulcer</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Imaging findings:</a:t>
            </a:r>
          </a:p>
          <a:p>
            <a:pPr lvl="1"/>
            <a:r>
              <a:rPr lang="en-US" dirty="0" smtClean="0"/>
              <a:t>Pneumoperitoneum, typically larger volume than for bowel perforation</a:t>
            </a:r>
          </a:p>
          <a:p>
            <a:pPr lvl="1"/>
            <a:r>
              <a:rPr lang="en-US" dirty="0" smtClean="0"/>
              <a:t>May see focal discontinuity in gastric/duodenal wall</a:t>
            </a:r>
          </a:p>
          <a:p>
            <a:pPr lvl="1"/>
            <a:r>
              <a:rPr lang="en-US" dirty="0" err="1" smtClean="0"/>
              <a:t>Hx</a:t>
            </a:r>
            <a:r>
              <a:rPr lang="en-US" dirty="0" smtClean="0"/>
              <a:t> of gastric/duodenal ulcer often very helpful</a:t>
            </a:r>
          </a:p>
          <a:p>
            <a:r>
              <a:rPr lang="en-US" dirty="0" smtClean="0"/>
              <a:t>Consider benign causes: postoperative, G-tube placement, barotrauma</a:t>
            </a:r>
          </a:p>
          <a:p>
            <a:r>
              <a:rPr lang="en-US" dirty="0" smtClean="0"/>
              <a:t>Often, exact etiology must be determined surgically plus history and imaging</a:t>
            </a:r>
            <a:endParaRPr lang="en-US" dirty="0"/>
          </a:p>
        </p:txBody>
      </p:sp>
    </p:spTree>
    <p:extLst>
      <p:ext uri="{BB962C8B-B14F-4D97-AF65-F5344CB8AC3E}">
        <p14:creationId xmlns:p14="http://schemas.microsoft.com/office/powerpoint/2010/main" val="3238361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a:t>6</a:t>
            </a:r>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smtClean="0"/>
              <a:t>60 year old male with recent partial bowel resection now presenting with fever and tachycardia.</a:t>
            </a:r>
          </a:p>
          <a:p>
            <a:r>
              <a:rPr lang="en-US" dirty="0" smtClean="0"/>
              <a:t>On exam, mild tenderness in the left lower quadrant</a:t>
            </a:r>
          </a:p>
          <a:p>
            <a:r>
              <a:rPr lang="en-US" dirty="0" smtClean="0"/>
              <a:t>T 100.2, HR 120, WBC 18</a:t>
            </a:r>
            <a:endParaRPr lang="en-US" dirty="0"/>
          </a:p>
        </p:txBody>
      </p:sp>
    </p:spTree>
    <p:extLst>
      <p:ext uri="{BB962C8B-B14F-4D97-AF65-F5344CB8AC3E}">
        <p14:creationId xmlns:p14="http://schemas.microsoft.com/office/powerpoint/2010/main" val="2015492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axial</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57" t="22301" r="11608" b="18770"/>
          <a:stretch/>
        </p:blipFill>
        <p:spPr bwMode="auto">
          <a:xfrm>
            <a:off x="3028208" y="1795714"/>
            <a:ext cx="5973288" cy="4545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7362701" y="1795714"/>
            <a:ext cx="985652" cy="1588754"/>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932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endParaRPr lang="en-US"/>
          </a:p>
        </p:txBody>
      </p:sp>
    </p:spTree>
    <p:extLst>
      <p:ext uri="{BB962C8B-B14F-4D97-AF65-F5344CB8AC3E}">
        <p14:creationId xmlns:p14="http://schemas.microsoft.com/office/powerpoint/2010/main" val="17991479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Anastomotic leak</a:t>
            </a:r>
            <a:endParaRPr lang="en-US" dirty="0"/>
          </a:p>
        </p:txBody>
      </p:sp>
      <p:sp>
        <p:nvSpPr>
          <p:cNvPr id="3" name="Content Placeholder 2"/>
          <p:cNvSpPr>
            <a:spLocks noGrp="1"/>
          </p:cNvSpPr>
          <p:nvPr>
            <p:ph idx="1"/>
          </p:nvPr>
        </p:nvSpPr>
        <p:spPr/>
        <p:txBody>
          <a:bodyPr/>
          <a:lstStyle/>
          <a:p>
            <a:r>
              <a:rPr lang="en-US" dirty="0" smtClean="0"/>
              <a:t>Imaging findings:</a:t>
            </a:r>
          </a:p>
          <a:p>
            <a:pPr lvl="1"/>
            <a:r>
              <a:rPr lang="en-US" dirty="0" smtClean="0"/>
              <a:t>Fluoroscopic enema – can </a:t>
            </a:r>
            <a:r>
              <a:rPr lang="en-US" smtClean="0"/>
              <a:t>be used for </a:t>
            </a:r>
            <a:r>
              <a:rPr lang="en-US" dirty="0" smtClean="0"/>
              <a:t>distal anastomoses in colon</a:t>
            </a:r>
          </a:p>
          <a:p>
            <a:pPr lvl="1"/>
            <a:r>
              <a:rPr lang="en-US" dirty="0" smtClean="0"/>
              <a:t>CT with positive oral contrast – look for contrast spilling outside the lumen at the site of anastomosis (must </a:t>
            </a:r>
            <a:r>
              <a:rPr lang="en-US" dirty="0"/>
              <a:t>wait long enough to allow contrast to </a:t>
            </a:r>
            <a:r>
              <a:rPr lang="en-US" dirty="0" err="1"/>
              <a:t>opacify</a:t>
            </a:r>
            <a:r>
              <a:rPr lang="en-US" dirty="0"/>
              <a:t> the </a:t>
            </a:r>
            <a:r>
              <a:rPr lang="en-US" dirty="0" smtClean="0"/>
              <a:t>anastomosis)</a:t>
            </a:r>
            <a:endParaRPr lang="en-US" dirty="0"/>
          </a:p>
          <a:p>
            <a:r>
              <a:rPr lang="en-US" dirty="0" smtClean="0"/>
              <a:t>Management</a:t>
            </a:r>
          </a:p>
          <a:p>
            <a:pPr lvl="1"/>
            <a:r>
              <a:rPr lang="en-US" dirty="0" smtClean="0"/>
              <a:t>Serious postoperative complication, typically in the immediate (days to weeks) postoperative period</a:t>
            </a:r>
          </a:p>
          <a:p>
            <a:pPr lvl="1"/>
            <a:r>
              <a:rPr lang="en-US" dirty="0" smtClean="0"/>
              <a:t>Sometimes managed expectantly with drain placement and ABX but may require surgical interventio</a:t>
            </a:r>
            <a:r>
              <a:rPr lang="en-US" dirty="0"/>
              <a:t>n</a:t>
            </a:r>
          </a:p>
        </p:txBody>
      </p:sp>
    </p:spTree>
    <p:extLst>
      <p:ext uri="{BB962C8B-B14F-4D97-AF65-F5344CB8AC3E}">
        <p14:creationId xmlns:p14="http://schemas.microsoft.com/office/powerpoint/2010/main" val="2288014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a:t>7</a:t>
            </a:r>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r>
              <a:rPr lang="en-US" dirty="0"/>
              <a:t>8</a:t>
            </a:r>
            <a:r>
              <a:rPr lang="en-US" dirty="0" smtClean="0"/>
              <a:t>0 year old female with history of atrial fibrillation presents with diffuse abdominal pain and small volume bloody stool.</a:t>
            </a:r>
          </a:p>
          <a:p>
            <a:r>
              <a:rPr lang="en-US" dirty="0" smtClean="0"/>
              <a:t>On exam, diffuse abdominal tenderness, altered mental status</a:t>
            </a:r>
          </a:p>
          <a:p>
            <a:r>
              <a:rPr lang="en-US" dirty="0" smtClean="0"/>
              <a:t>WBC 25, lactic acid 5</a:t>
            </a:r>
            <a:endParaRPr lang="en-US" dirty="0"/>
          </a:p>
        </p:txBody>
      </p:sp>
    </p:spTree>
    <p:extLst>
      <p:ext uri="{BB962C8B-B14F-4D97-AF65-F5344CB8AC3E}">
        <p14:creationId xmlns:p14="http://schemas.microsoft.com/office/powerpoint/2010/main" val="1453284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367" t="1" r="12581" b="49939"/>
          <a:stretch/>
        </p:blipFill>
        <p:spPr bwMode="auto">
          <a:xfrm>
            <a:off x="187345" y="1805050"/>
            <a:ext cx="5614670" cy="3847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708" t="39347" r="24026" b="24371"/>
          <a:stretch/>
        </p:blipFill>
        <p:spPr bwMode="auto">
          <a:xfrm>
            <a:off x="6863939" y="1805050"/>
            <a:ext cx="5130139" cy="4023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flipH="1">
            <a:off x="4096988" y="1238003"/>
            <a:ext cx="688769" cy="7303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9332028" y="1242950"/>
            <a:ext cx="96980" cy="181494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784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611" t="35938" r="13799" b="17796"/>
          <a:stretch/>
        </p:blipFill>
        <p:spPr bwMode="auto">
          <a:xfrm>
            <a:off x="2220684" y="973776"/>
            <a:ext cx="7974968" cy="5153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a:off x="1448790" y="238990"/>
            <a:ext cx="2648199" cy="146957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362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4294967295"/>
          </p:nvPr>
        </p:nvSpPr>
        <p:spPr>
          <a:xfrm>
            <a:off x="812800" y="1600200"/>
            <a:ext cx="10566400" cy="4114800"/>
          </a:xfrm>
          <a:prstGeom prst="rect">
            <a:avLst/>
          </a:prstGeom>
        </p:spPr>
        <p:txBody>
          <a:bodyPr/>
          <a:lstStyle/>
          <a:p>
            <a:endParaRPr lang="en-US"/>
          </a:p>
        </p:txBody>
      </p:sp>
    </p:spTree>
    <p:extLst>
      <p:ext uri="{BB962C8B-B14F-4D97-AF65-F5344CB8AC3E}">
        <p14:creationId xmlns:p14="http://schemas.microsoft.com/office/powerpoint/2010/main" val="6140112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atrial thrombus with acute mesenteric ischemia</a:t>
            </a:r>
            <a:endParaRPr lang="en-US" dirty="0"/>
          </a:p>
        </p:txBody>
      </p:sp>
      <p:sp>
        <p:nvSpPr>
          <p:cNvPr id="3" name="Content Placeholder 2"/>
          <p:cNvSpPr>
            <a:spLocks noGrp="1"/>
          </p:cNvSpPr>
          <p:nvPr>
            <p:ph idx="1"/>
          </p:nvPr>
        </p:nvSpPr>
        <p:spPr/>
        <p:txBody>
          <a:bodyPr/>
          <a:lstStyle/>
          <a:p>
            <a:r>
              <a:rPr lang="en-US" dirty="0" smtClean="0"/>
              <a:t>Imaging findings</a:t>
            </a:r>
          </a:p>
          <a:p>
            <a:pPr lvl="1"/>
            <a:r>
              <a:rPr lang="en-US" dirty="0" smtClean="0"/>
              <a:t>Acute – occlusion of major abdominal branch vessel (SMA, IMA) with resultant </a:t>
            </a:r>
            <a:r>
              <a:rPr lang="en-US" dirty="0" err="1" smtClean="0"/>
              <a:t>hypoperfusion</a:t>
            </a:r>
            <a:r>
              <a:rPr lang="en-US" dirty="0" smtClean="0"/>
              <a:t> of bowel (featureless, </a:t>
            </a:r>
            <a:r>
              <a:rPr lang="en-US" dirty="0" err="1" smtClean="0"/>
              <a:t>hypoenhancing</a:t>
            </a:r>
            <a:r>
              <a:rPr lang="en-US" dirty="0" smtClean="0"/>
              <a:t>). Can also see </a:t>
            </a:r>
            <a:r>
              <a:rPr lang="en-US" dirty="0" err="1" smtClean="0"/>
              <a:t>pneumatosis</a:t>
            </a:r>
            <a:r>
              <a:rPr lang="en-US" dirty="0" smtClean="0"/>
              <a:t>, portal venous gas</a:t>
            </a:r>
          </a:p>
          <a:p>
            <a:pPr lvl="1"/>
            <a:r>
              <a:rPr lang="en-US" dirty="0" smtClean="0"/>
              <a:t>Chronic – more difficult imaging diagnosis, typically have advanced atherosclerotic disease involving mesenteric vessels. Typically don’t see changes in bowel wall, as this is usually episodic after eating</a:t>
            </a:r>
          </a:p>
          <a:p>
            <a:r>
              <a:rPr lang="en-US" dirty="0" smtClean="0"/>
              <a:t>Clinical features</a:t>
            </a:r>
          </a:p>
          <a:p>
            <a:pPr lvl="1"/>
            <a:r>
              <a:rPr lang="en-US" dirty="0" smtClean="0"/>
              <a:t>Classic presentation is pain out of proportion to exam, often with elevated lactic acid</a:t>
            </a:r>
          </a:p>
          <a:p>
            <a:pPr lvl="1"/>
            <a:r>
              <a:rPr lang="en-US" dirty="0" smtClean="0"/>
              <a:t>If acute, mesenteric ischemia has a high mortality rate and typically requires resection of necrotic bowel as well as possible thrombolysis/</a:t>
            </a:r>
            <a:r>
              <a:rPr lang="en-US" dirty="0" err="1" smtClean="0"/>
              <a:t>thrombectomy</a:t>
            </a:r>
            <a:endParaRPr lang="en-US" dirty="0" smtClean="0"/>
          </a:p>
          <a:p>
            <a:pPr lvl="1"/>
            <a:r>
              <a:rPr lang="en-US" dirty="0" smtClean="0"/>
              <a:t>If chronic, typically manage risk factors conservatively. Sometimes stenting or other revascularization is </a:t>
            </a:r>
            <a:r>
              <a:rPr lang="en-US" dirty="0" err="1" smtClean="0"/>
              <a:t>attemped</a:t>
            </a:r>
            <a:r>
              <a:rPr lang="en-US" smtClean="0"/>
              <a:t>.</a:t>
            </a:r>
            <a:endParaRPr lang="en-US" dirty="0" smtClean="0"/>
          </a:p>
        </p:txBody>
      </p:sp>
    </p:spTree>
    <p:extLst>
      <p:ext uri="{BB962C8B-B14F-4D97-AF65-F5344CB8AC3E}">
        <p14:creationId xmlns:p14="http://schemas.microsoft.com/office/powerpoint/2010/main" val="4289334268"/>
      </p:ext>
    </p:extLst>
  </p:cSld>
  <p:clrMapOvr>
    <a:masterClrMapping/>
  </p:clrMapOvr>
</p:sld>
</file>

<file path=ppt/theme/theme1.xml><?xml version="1.0" encoding="utf-8"?>
<a:theme xmlns:a="http://schemas.openxmlformats.org/drawingml/2006/main" name="View">
  <a:themeElements>
    <a:clrScheme name="View">
      <a:dk1>
        <a:sysClr val="windowText" lastClr="000000"/>
      </a:dk1>
      <a:lt1>
        <a:sysClr val="window" lastClr="FFFFFF"/>
      </a:lt1>
      <a:dk2>
        <a:srgbClr val="564B3C"/>
      </a:dk2>
      <a:lt2>
        <a:srgbClr val="ECEDD1"/>
      </a:lt2>
      <a:accent1>
        <a:srgbClr val="93A299"/>
      </a:accent1>
      <a:accent2>
        <a:srgbClr val="CB4B30"/>
      </a:accent2>
      <a:accent3>
        <a:srgbClr val="B5AE53"/>
      </a:accent3>
      <a:accent4>
        <a:srgbClr val="6F6A7A"/>
      </a:accent4>
      <a:accent5>
        <a:srgbClr val="E8B54D"/>
      </a:accent5>
      <a:accent6>
        <a:srgbClr val="8A7952"/>
      </a:accent6>
      <a:hlink>
        <a:srgbClr val="9F9F0B"/>
      </a:hlink>
      <a:folHlink>
        <a:srgbClr val="B2B2B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3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 xmlns:thm15="http://schemas.microsoft.com/office/thememl/2012/main" name="View" id="{BA0EB5A6-F2D4-4F82-977B-64ADEE4A2A69}" vid="{3866257B-E5CE-4C43-9210-F2DE76BE10B5}"/>
    </a:ext>
  </a:extLst>
</a:theme>
</file>

<file path=docProps/app.xml><?xml version="1.0" encoding="utf-8"?>
<Properties xmlns="http://schemas.openxmlformats.org/officeDocument/2006/extended-properties" xmlns:vt="http://schemas.openxmlformats.org/officeDocument/2006/docPropsVTypes">
  <Template>TM03457515[[fn=View]]</Template>
  <TotalTime>494</TotalTime>
  <Words>1388</Words>
  <Application>Microsoft Office PowerPoint</Application>
  <PresentationFormat>Custom</PresentationFormat>
  <Paragraphs>146</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View</vt:lpstr>
      <vt:lpstr>General Surgery Clerkship</vt:lpstr>
      <vt:lpstr>Surgical Imaging</vt:lpstr>
      <vt:lpstr>PowerPoint Presentation</vt:lpstr>
      <vt:lpstr>ORAL CONTRAST</vt:lpstr>
      <vt:lpstr>PowerPoint Presentation</vt:lpstr>
      <vt:lpstr>PowerPoint Presentation</vt:lpstr>
      <vt:lpstr>PowerPoint Presentation</vt:lpstr>
      <vt:lpstr>PowerPoint Presentation</vt:lpstr>
      <vt:lpstr>PowerPoint Presentation</vt:lpstr>
      <vt:lpstr>Case 1</vt:lpstr>
      <vt:lpstr>RUQ US</vt:lpstr>
      <vt:lpstr>CT Axial</vt:lpstr>
      <vt:lpstr>CT Coronal</vt:lpstr>
      <vt:lpstr>Diagnosis?</vt:lpstr>
      <vt:lpstr>Acute Calculous Cholecystitis</vt:lpstr>
      <vt:lpstr>HIDA scan used for equivocal cases</vt:lpstr>
      <vt:lpstr>Companion case – emphysematous cholecystitis </vt:lpstr>
      <vt:lpstr>Case 2</vt:lpstr>
      <vt:lpstr>Ct axial</vt:lpstr>
      <vt:lpstr>Ct axial 2</vt:lpstr>
      <vt:lpstr>CT coronal</vt:lpstr>
      <vt:lpstr>DIAGNOSIS?</vt:lpstr>
      <vt:lpstr>Small bowel obstruction (internal hernia)</vt:lpstr>
      <vt:lpstr>PowerPoint Presentation</vt:lpstr>
      <vt:lpstr>Case 3</vt:lpstr>
      <vt:lpstr>CT cystogram coronal</vt:lpstr>
      <vt:lpstr>CT cystogram sagittal</vt:lpstr>
      <vt:lpstr>DIAGNOSIS?</vt:lpstr>
      <vt:lpstr>Intraperitoneal bladder rupture</vt:lpstr>
      <vt:lpstr>Companion Case – extraperitoneal bladder rupture</vt:lpstr>
      <vt:lpstr>CASE 4 </vt:lpstr>
      <vt:lpstr>CT axial</vt:lpstr>
      <vt:lpstr>DIAGNOSIS?</vt:lpstr>
      <vt:lpstr>Acute appendicitis</vt:lpstr>
      <vt:lpstr>CASE 5</vt:lpstr>
      <vt:lpstr>Acute abdominal series</vt:lpstr>
      <vt:lpstr>CT axial</vt:lpstr>
      <vt:lpstr>CT coronal</vt:lpstr>
      <vt:lpstr>DIAGNOSIS?</vt:lpstr>
      <vt:lpstr>Perforated pyloric ulcer</vt:lpstr>
      <vt:lpstr>CASE 6</vt:lpstr>
      <vt:lpstr>CT axial</vt:lpstr>
      <vt:lpstr>DIAGNOSIS?</vt:lpstr>
      <vt:lpstr>Anastomotic leak</vt:lpstr>
      <vt:lpstr>CASE 7</vt:lpstr>
      <vt:lpstr>PowerPoint Presentation</vt:lpstr>
      <vt:lpstr>PowerPoint Presentation</vt:lpstr>
      <vt:lpstr>DIAGNOSIS?</vt:lpstr>
      <vt:lpstr>Left atrial thrombus with acute mesenteric ischemia</vt:lpstr>
    </vt:vector>
  </TitlesOfParts>
  <Company>WFBH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Surgery Clerkship</dc:title>
  <dc:creator>radpacsvr06</dc:creator>
  <cp:lastModifiedBy>WFBMC</cp:lastModifiedBy>
  <cp:revision>11</cp:revision>
  <dcterms:created xsi:type="dcterms:W3CDTF">2018-12-10T05:40:15Z</dcterms:created>
  <dcterms:modified xsi:type="dcterms:W3CDTF">2018-12-15T11:48:58Z</dcterms:modified>
</cp:coreProperties>
</file>