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  <p:sldMasterId id="2147483758" r:id="rId2"/>
    <p:sldMasterId id="2147483775" r:id="rId3"/>
    <p:sldMasterId id="2147483787" r:id="rId4"/>
    <p:sldMasterId id="2147483800" r:id="rId5"/>
    <p:sldMasterId id="2147483817" r:id="rId6"/>
    <p:sldMasterId id="2147483829" r:id="rId7"/>
  </p:sldMasterIdLst>
  <p:notesMasterIdLst>
    <p:notesMasterId r:id="rId35"/>
  </p:notesMasterIdLst>
  <p:sldIdLst>
    <p:sldId id="257" r:id="rId8"/>
    <p:sldId id="413" r:id="rId9"/>
    <p:sldId id="341" r:id="rId10"/>
    <p:sldId id="411" r:id="rId11"/>
    <p:sldId id="412" r:id="rId12"/>
    <p:sldId id="339" r:id="rId13"/>
    <p:sldId id="415" r:id="rId14"/>
    <p:sldId id="416" r:id="rId15"/>
    <p:sldId id="417" r:id="rId16"/>
    <p:sldId id="340" r:id="rId17"/>
    <p:sldId id="343" r:id="rId18"/>
    <p:sldId id="342" r:id="rId19"/>
    <p:sldId id="422" r:id="rId20"/>
    <p:sldId id="419" r:id="rId21"/>
    <p:sldId id="425" r:id="rId22"/>
    <p:sldId id="426" r:id="rId23"/>
    <p:sldId id="420" r:id="rId24"/>
    <p:sldId id="423" r:id="rId25"/>
    <p:sldId id="421" r:id="rId26"/>
    <p:sldId id="424" r:id="rId27"/>
    <p:sldId id="418" r:id="rId28"/>
    <p:sldId id="427" r:id="rId29"/>
    <p:sldId id="429" r:id="rId30"/>
    <p:sldId id="428" r:id="rId31"/>
    <p:sldId id="430" r:id="rId32"/>
    <p:sldId id="348" r:id="rId33"/>
    <p:sldId id="349" r:id="rId3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08"/>
    <p:restoredTop sz="86239" autoAdjust="0"/>
  </p:normalViewPr>
  <p:slideViewPr>
    <p:cSldViewPr snapToGrid="0">
      <p:cViewPr varScale="1">
        <p:scale>
          <a:sx n="99" d="100"/>
          <a:sy n="99" d="100"/>
        </p:scale>
        <p:origin x="100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FA3372-3783-4B41-A49F-F7D6CEFE713E}" type="datetimeFigureOut">
              <a:rPr lang="en-US"/>
              <a:pPr>
                <a:defRPr/>
              </a:pPr>
              <a:t>2/27/2019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52D78CE-182F-4F85-95E3-627BDA20ED5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73187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521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"/>
              <a:t>Join instructions</a:t>
            </a:r>
          </a:p>
          <a:p>
            <a:r>
              <a:rPr lang="fi"/>
              <a:t>https://www.polleverywhere.com/join_instructions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369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5314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patient presents with right hip pain. What is your differential diagnosis?</a:t>
            </a:r>
          </a:p>
          <a:p>
            <a:r>
              <a:rPr lang="en-US" dirty="0"/>
              <a:t>https://</a:t>
            </a:r>
            <a:r>
              <a:rPr lang="en-US" dirty="0" err="1"/>
              <a:t>www.polleverywhere.com</a:t>
            </a:r>
            <a:r>
              <a:rPr lang="en-US" dirty="0"/>
              <a:t>/</a:t>
            </a:r>
            <a:r>
              <a:rPr lang="en-US" dirty="0" err="1"/>
              <a:t>free_text_polls</a:t>
            </a:r>
            <a:r>
              <a:rPr lang="en-US" dirty="0"/>
              <a:t>/TXWXylo8HVPUEVoK9rfaU</a:t>
            </a:r>
          </a:p>
          <a:p>
            <a:endParaRPr lang="en-US" dirty="0"/>
          </a:p>
          <a:p>
            <a:r>
              <a:rPr lang="en-US" kern="0" dirty="0"/>
              <a:t>Fracture</a:t>
            </a:r>
          </a:p>
          <a:p>
            <a:r>
              <a:rPr lang="en-US" kern="0" dirty="0"/>
              <a:t>Septic arthritis</a:t>
            </a:r>
          </a:p>
          <a:p>
            <a:r>
              <a:rPr lang="en-US" kern="0" dirty="0"/>
              <a:t>Slipped Capital Femoral Epiphysis (SCFE)</a:t>
            </a:r>
          </a:p>
          <a:p>
            <a:r>
              <a:rPr lang="en-US" kern="0" dirty="0"/>
              <a:t>Osteoarthritis</a:t>
            </a:r>
          </a:p>
          <a:p>
            <a:r>
              <a:rPr lang="en-US" kern="0" dirty="0"/>
              <a:t>Hip dysplasia</a:t>
            </a:r>
          </a:p>
          <a:p>
            <a:r>
              <a:rPr lang="en-US" kern="0" dirty="0"/>
              <a:t>Hip dislocation</a:t>
            </a:r>
          </a:p>
          <a:p>
            <a:r>
              <a:rPr lang="en-US" kern="0" dirty="0"/>
              <a:t>Transient synovitis</a:t>
            </a:r>
          </a:p>
          <a:p>
            <a:r>
              <a:rPr lang="en-US" kern="0" dirty="0"/>
              <a:t>Legg-Calve-Perthes Disease</a:t>
            </a:r>
          </a:p>
          <a:p>
            <a:r>
              <a:rPr lang="en-US" kern="0" dirty="0"/>
              <a:t>Etc.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474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patient factors could narrow your diagnosis?</a:t>
            </a:r>
          </a:p>
          <a:p>
            <a:r>
              <a:rPr lang="en-US" dirty="0"/>
              <a:t>https://</a:t>
            </a:r>
            <a:r>
              <a:rPr lang="en-US" dirty="0" err="1"/>
              <a:t>www.polleverywhere.com</a:t>
            </a:r>
            <a:r>
              <a:rPr lang="en-US" dirty="0"/>
              <a:t>/</a:t>
            </a:r>
            <a:r>
              <a:rPr lang="en-US" dirty="0" err="1"/>
              <a:t>free_text_polls</a:t>
            </a:r>
            <a:r>
              <a:rPr lang="en-US" dirty="0"/>
              <a:t>/d2WgvQbrXp9SYTK1leKvb</a:t>
            </a:r>
          </a:p>
          <a:p>
            <a:endParaRPr lang="en-US" dirty="0"/>
          </a:p>
          <a:p>
            <a:r>
              <a:rPr lang="en-US" dirty="0"/>
              <a:t>Age, sex, ancestry,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0772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6740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 – 6 months</a:t>
            </a:r>
          </a:p>
          <a:p>
            <a:r>
              <a:rPr lang="en-US" dirty="0"/>
              <a:t>H – 7 months</a:t>
            </a:r>
          </a:p>
          <a:p>
            <a:r>
              <a:rPr lang="en-US" dirty="0"/>
              <a:t>C – 5 years</a:t>
            </a:r>
          </a:p>
          <a:p>
            <a:r>
              <a:rPr lang="en-US" dirty="0"/>
              <a:t>K – 6 years</a:t>
            </a:r>
          </a:p>
          <a:p>
            <a:r>
              <a:rPr lang="en-US" dirty="0"/>
              <a:t>A – 10 years</a:t>
            </a:r>
          </a:p>
          <a:p>
            <a:r>
              <a:rPr lang="en-US" dirty="0"/>
              <a:t>D – 13 years</a:t>
            </a:r>
          </a:p>
          <a:p>
            <a:r>
              <a:rPr lang="en-US" dirty="0"/>
              <a:t>E – 17 years</a:t>
            </a:r>
          </a:p>
          <a:p>
            <a:r>
              <a:rPr lang="en-US" dirty="0"/>
              <a:t>B – 23 years</a:t>
            </a:r>
          </a:p>
          <a:p>
            <a:r>
              <a:rPr lang="en-US" dirty="0"/>
              <a:t>J – 43 years</a:t>
            </a:r>
          </a:p>
          <a:p>
            <a:r>
              <a:rPr lang="en-US" dirty="0"/>
              <a:t>G – 77 years</a:t>
            </a:r>
          </a:p>
          <a:p>
            <a:r>
              <a:rPr lang="en-US" dirty="0"/>
              <a:t>F – 92 years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– 105 years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6633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Order the hip radiographs by age, from youngest to oldest.</a:t>
            </a:r>
          </a:p>
          <a:p>
            <a:r>
              <a:rPr lang="en-US" dirty="0"/>
              <a:t>https://</a:t>
            </a:r>
            <a:r>
              <a:rPr lang="en-US" dirty="0" err="1"/>
              <a:t>www.polleverywhere.com</a:t>
            </a:r>
            <a:r>
              <a:rPr lang="en-US" dirty="0"/>
              <a:t>/</a:t>
            </a:r>
            <a:r>
              <a:rPr lang="en-US" dirty="0" err="1"/>
              <a:t>ranking_polls</a:t>
            </a:r>
            <a:r>
              <a:rPr lang="en-US" dirty="0"/>
              <a:t>/0DRRDN3UaNdidyCtfzzaS</a:t>
            </a:r>
          </a:p>
          <a:p>
            <a:endParaRPr lang="en-US" dirty="0"/>
          </a:p>
          <a:p>
            <a:r>
              <a:rPr lang="en-US" dirty="0"/>
              <a:t>L – 6 months</a:t>
            </a:r>
          </a:p>
          <a:p>
            <a:r>
              <a:rPr lang="en-US" dirty="0"/>
              <a:t>H – 7 months</a:t>
            </a:r>
          </a:p>
          <a:p>
            <a:r>
              <a:rPr lang="en-US" dirty="0"/>
              <a:t>C – 5 years</a:t>
            </a:r>
          </a:p>
          <a:p>
            <a:r>
              <a:rPr lang="en-US" dirty="0"/>
              <a:t>K – 6 years</a:t>
            </a:r>
          </a:p>
          <a:p>
            <a:r>
              <a:rPr lang="en-US" dirty="0"/>
              <a:t>A – 10 years</a:t>
            </a:r>
          </a:p>
          <a:p>
            <a:r>
              <a:rPr lang="en-US" dirty="0"/>
              <a:t>D – 13 years</a:t>
            </a:r>
          </a:p>
          <a:p>
            <a:r>
              <a:rPr lang="en-US" dirty="0"/>
              <a:t>E – 17 years</a:t>
            </a:r>
          </a:p>
          <a:p>
            <a:r>
              <a:rPr lang="en-US" dirty="0"/>
              <a:t>B – 23 years</a:t>
            </a:r>
          </a:p>
          <a:p>
            <a:r>
              <a:rPr lang="en-US" dirty="0"/>
              <a:t>J – 43 years</a:t>
            </a:r>
          </a:p>
          <a:p>
            <a:r>
              <a:rPr lang="en-US" dirty="0"/>
              <a:t>G – 77 years</a:t>
            </a:r>
          </a:p>
          <a:p>
            <a:r>
              <a:rPr lang="en-US" dirty="0"/>
              <a:t>F – 92 years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– 105 years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4931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Review over the correct sequence and discuss mistakes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Each group should present 1-2 factors they used to determine age radiographically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444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9811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Femoral neck fracture in an elderly with low energy trauma vs </a:t>
            </a:r>
            <a:r>
              <a:rPr lang="en-US" dirty="0" err="1"/>
              <a:t>intertroch</a:t>
            </a:r>
            <a:r>
              <a:rPr lang="en-US" dirty="0"/>
              <a:t> fracture in a young adult with high energy trauma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2594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Septic arthritis – Point to the pathology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3358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the pathology.</a:t>
            </a:r>
          </a:p>
          <a:p>
            <a:r>
              <a:rPr lang="en-US" dirty="0"/>
              <a:t>https://</a:t>
            </a:r>
            <a:r>
              <a:rPr lang="en-US" dirty="0" err="1"/>
              <a:t>www.polleverywhere.com</a:t>
            </a:r>
            <a:r>
              <a:rPr lang="en-US" dirty="0"/>
              <a:t>/</a:t>
            </a:r>
            <a:r>
              <a:rPr lang="en-US" dirty="0" err="1"/>
              <a:t>clickable_images</a:t>
            </a:r>
            <a:r>
              <a:rPr lang="en-US" dirty="0"/>
              <a:t>/EIQQUHi8OuQ3Lk8UPixvE</a:t>
            </a:r>
          </a:p>
          <a:p>
            <a:endParaRPr lang="en-US" dirty="0"/>
          </a:p>
          <a:p>
            <a:r>
              <a:rPr lang="en-US" dirty="0"/>
              <a:t>Septic Arthritis</a:t>
            </a:r>
          </a:p>
          <a:p>
            <a:r>
              <a:rPr lang="en-US" dirty="0"/>
              <a:t>Even though the prompt said the pain was on the right, the widening of the joint space is on the left. 2 years are notoriously unreliable historians. </a:t>
            </a:r>
          </a:p>
          <a:p>
            <a:r>
              <a:rPr lang="en-US" dirty="0" err="1"/>
              <a:t>Transphyseal</a:t>
            </a:r>
            <a:r>
              <a:rPr lang="en-US" dirty="0"/>
              <a:t> vessels in neonates allow for transient bacteremia to seed joints.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3329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Transient Synovitis – Point to the pathology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53910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the pathology.</a:t>
            </a:r>
          </a:p>
          <a:p>
            <a:r>
              <a:rPr lang="en-US" dirty="0"/>
              <a:t>https://</a:t>
            </a:r>
            <a:r>
              <a:rPr lang="en-US" dirty="0" err="1"/>
              <a:t>www.polleverywhere.com</a:t>
            </a:r>
            <a:r>
              <a:rPr lang="en-US" dirty="0"/>
              <a:t>/</a:t>
            </a:r>
            <a:r>
              <a:rPr lang="en-US" dirty="0" err="1"/>
              <a:t>clickable_images</a:t>
            </a:r>
            <a:r>
              <a:rPr lang="en-US" dirty="0"/>
              <a:t>/Oo45oRGklK9Y1nKuSrMRj</a:t>
            </a:r>
          </a:p>
          <a:p>
            <a:endParaRPr lang="en-US" dirty="0"/>
          </a:p>
          <a:p>
            <a:r>
              <a:rPr lang="en-US" dirty="0"/>
              <a:t>Transient Synovitis: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inflammation of the joint space, classically following a URI, with a benign clinical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4121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5768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Legg-Calve-Perthes – Point to the pathology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7603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the pathology</a:t>
            </a:r>
          </a:p>
          <a:p>
            <a:r>
              <a:rPr lang="en-US" dirty="0"/>
              <a:t>https://</a:t>
            </a:r>
            <a:r>
              <a:rPr lang="en-US" dirty="0" err="1"/>
              <a:t>www.polleverywhere.com</a:t>
            </a:r>
            <a:r>
              <a:rPr lang="en-US" dirty="0"/>
              <a:t>/</a:t>
            </a:r>
            <a:r>
              <a:rPr lang="en-US" dirty="0" err="1"/>
              <a:t>clickable_images</a:t>
            </a:r>
            <a:r>
              <a:rPr lang="en-US" dirty="0"/>
              <a:t>/yHpF9rSx2lqAScMMIt77M</a:t>
            </a:r>
          </a:p>
          <a:p>
            <a:endParaRPr lang="en-US" dirty="0"/>
          </a:p>
          <a:p>
            <a:r>
              <a:rPr lang="en-US" dirty="0"/>
              <a:t>Legg-Calve-Perthes: Idiopathic osteonecrosis of the femoral epiphysis in children (diagnosis of exclusion)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57960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Slipped Capital Femoral Epiphysis– Point to the pathology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9575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Identify the pathology.</a:t>
            </a:r>
          </a:p>
          <a:p>
            <a:r>
              <a:rPr lang="en-US"/>
              <a:t>https://www.polleverywhere.com/clickable_images/ROTVhmIHhcNa01ruTFCov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41572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238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High energy fracture pattern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53288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the pathology.</a:t>
            </a:r>
          </a:p>
          <a:p>
            <a:r>
              <a:rPr lang="en-US" dirty="0"/>
              <a:t>https://</a:t>
            </a:r>
            <a:r>
              <a:rPr lang="en-US" dirty="0" err="1"/>
              <a:t>www.polleverywhere.com</a:t>
            </a:r>
            <a:r>
              <a:rPr lang="en-US" dirty="0"/>
              <a:t>/</a:t>
            </a:r>
            <a:r>
              <a:rPr lang="en-US" dirty="0" err="1"/>
              <a:t>clickable_images</a:t>
            </a:r>
            <a:r>
              <a:rPr lang="en-US" dirty="0"/>
              <a:t>/CfAwVYpgyDn18oEznlnnE</a:t>
            </a:r>
          </a:p>
          <a:p>
            <a:endParaRPr lang="en-US" dirty="0"/>
          </a:p>
          <a:p>
            <a:r>
              <a:rPr lang="en-US" dirty="0"/>
              <a:t>Posterior hip dislocation.</a:t>
            </a:r>
          </a:p>
          <a:p>
            <a:r>
              <a:rPr lang="en-US" dirty="0"/>
              <a:t>Posterior wall acetabular fracture.</a:t>
            </a:r>
          </a:p>
          <a:p>
            <a:r>
              <a:rPr lang="en-US" dirty="0"/>
              <a:t>Femoral diaphyseal fracture.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2188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Low energy fracture pattern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79431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the pathology.</a:t>
            </a:r>
          </a:p>
          <a:p>
            <a:r>
              <a:rPr lang="en-US" dirty="0"/>
              <a:t>https://</a:t>
            </a:r>
            <a:r>
              <a:rPr lang="en-US" dirty="0" err="1"/>
              <a:t>www.polleverywhere.com</a:t>
            </a:r>
            <a:r>
              <a:rPr lang="en-US" dirty="0"/>
              <a:t>/</a:t>
            </a:r>
            <a:r>
              <a:rPr lang="en-US" dirty="0" err="1"/>
              <a:t>clickable_images</a:t>
            </a:r>
            <a:r>
              <a:rPr lang="en-US" dirty="0"/>
              <a:t>/J8vBYY616VRSou8UuVnVM</a:t>
            </a:r>
          </a:p>
          <a:p>
            <a:endParaRPr lang="en-US" dirty="0"/>
          </a:p>
          <a:p>
            <a:r>
              <a:rPr lang="en-US" dirty="0"/>
              <a:t>Femoral Neck Fracture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12109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60884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2D78CE-182F-4F85-95E3-627BDA20ED53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1037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5238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971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7220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6148"/>
            <a:ext cx="10363200" cy="40075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0530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636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2568"/>
            <a:ext cx="5386917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12568"/>
            <a:ext cx="5389033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702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538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91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240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642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5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84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6200" y="1447801"/>
            <a:ext cx="6726200" cy="232435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437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7013"/>
            <a:ext cx="2590800" cy="3522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184" y="227013"/>
            <a:ext cx="2848216" cy="35226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5955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478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5238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63220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6932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6148"/>
            <a:ext cx="10363200" cy="40075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0560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9687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2568"/>
            <a:ext cx="5386917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12568"/>
            <a:ext cx="5389033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499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5606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4138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240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0729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5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4840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6200" y="1447801"/>
            <a:ext cx="6726200" cy="232435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2020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7013"/>
            <a:ext cx="2590800" cy="3522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184" y="227013"/>
            <a:ext cx="2848216" cy="35226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1627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219200" y="227013"/>
            <a:ext cx="103632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02400" y="1447800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219200" y="2674939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2400" y="2674939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4558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7013"/>
            <a:ext cx="103632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447801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1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7950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19200" y="227013"/>
            <a:ext cx="103632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4499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7013"/>
            <a:ext cx="103632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447801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02400" y="1447800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502400" y="2674939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2453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8965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5238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B9320-F162-4E17-90C4-01CE336B551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509738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3DB51-A3FB-4EB8-8861-65358561A2E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97981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6148"/>
            <a:ext cx="10363200" cy="40075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AAA22-72B2-4349-A272-97EAB2C92AC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18745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29807-BF6A-43E8-B0C9-E20A8C2BF3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26971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2568"/>
            <a:ext cx="5386917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12568"/>
            <a:ext cx="5389033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3E7AA-4C90-44E2-A2F8-E24914712B3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79975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A5641-1B62-4512-BE87-8F0EF23CAEA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148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8FFFA-22BF-4757-93B2-2DCDFC024EC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09399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240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346B2-3D8E-4803-9901-A2E6207131E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20511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5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4E456-BD91-42F0-A77C-8708F367A6C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11148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6200" y="1447801"/>
            <a:ext cx="6726200" cy="232435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BA512-A99C-4139-8D15-29D1FD21F1F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45985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7013"/>
            <a:ext cx="2590800" cy="3522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184" y="227013"/>
            <a:ext cx="2848216" cy="35226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2CA4C-AC2D-449F-BA4B-EAF828CA2A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28229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5238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758669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08369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6148"/>
            <a:ext cx="10363200" cy="40075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28919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09653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2570"/>
            <a:ext cx="5386917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7"/>
            <a:ext cx="5386917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712570"/>
            <a:ext cx="5389033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7"/>
            <a:ext cx="5389033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51836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91551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1267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240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81057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5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94937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6201" y="1447803"/>
            <a:ext cx="6726200" cy="232435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01123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7013"/>
            <a:ext cx="2590800" cy="3522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184" y="227013"/>
            <a:ext cx="2848216" cy="35226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69561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12594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5238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50085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35363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6148"/>
            <a:ext cx="10363200" cy="40075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83543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2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2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32360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2570"/>
            <a:ext cx="5386917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7"/>
            <a:ext cx="5386917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712570"/>
            <a:ext cx="5389033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7"/>
            <a:ext cx="5389033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82371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14620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7462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240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90872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5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90481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6201" y="1447803"/>
            <a:ext cx="6726200" cy="232435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06056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7013"/>
            <a:ext cx="2590800" cy="3522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184" y="227013"/>
            <a:ext cx="2848216" cy="35226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15705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219200" y="227013"/>
            <a:ext cx="103632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19200" y="1447801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02400" y="1447801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219200" y="2674940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2400" y="2674940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63298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7013"/>
            <a:ext cx="103632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447802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2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11347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19200" y="227015"/>
            <a:ext cx="103632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6567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7013"/>
            <a:ext cx="103632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447802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502400" y="1447801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502400" y="2674940"/>
            <a:ext cx="5080000" cy="2324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0019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58308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5238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56F73-497F-4744-85D0-9A6DA31480B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91225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CE90-7B01-45A9-AFE8-6D9C374CCA7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51400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6148"/>
            <a:ext cx="10363200" cy="40075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CA719-0A47-465A-81F5-CAC65FD9186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27106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69732-5850-44EA-BC0D-628BA57A27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664605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2570"/>
            <a:ext cx="5386917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7"/>
            <a:ext cx="5386917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712570"/>
            <a:ext cx="5389033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7"/>
            <a:ext cx="5389033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9790-2F72-4855-910D-40863B52BC2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6136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D2E7D-27D9-4125-ACA9-2033227FAEC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25466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3E613-3AC6-4D9F-917A-423BFDC608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23354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240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55EA3-911A-40D8-9000-444E23416F6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276583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5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78CA4-9AE9-49D4-ADB4-69F726209FD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68823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6201" y="1447803"/>
            <a:ext cx="6726200" cy="232435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7BFFC-FBA2-491E-9003-F4C79A812DC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05903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7013"/>
            <a:ext cx="2590800" cy="3522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184" y="227013"/>
            <a:ext cx="2848216" cy="35226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A4571-2745-4762-AE35-79FEF363155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3451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5238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169278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92440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6148"/>
            <a:ext cx="10363200" cy="40075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41538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47801"/>
            <a:ext cx="5080000" cy="2101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27907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2568"/>
            <a:ext cx="5386917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12568"/>
            <a:ext cx="5389033" cy="4623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8396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24552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32673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12563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240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5567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5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308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09158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6200" y="1447801"/>
            <a:ext cx="6726200" cy="232435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06028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27013"/>
            <a:ext cx="2590800" cy="3522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184" y="227013"/>
            <a:ext cx="2848216" cy="35226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8547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863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  <p:sp>
        <p:nvSpPr>
          <p:cNvPr id="1027" name="Line 6"/>
          <p:cNvSpPr>
            <a:spLocks noChangeShapeType="1"/>
          </p:cNvSpPr>
          <p:nvPr/>
        </p:nvSpPr>
        <p:spPr bwMode="auto">
          <a:xfrm>
            <a:off x="1219200" y="2970213"/>
            <a:ext cx="103632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028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541838"/>
            <a:ext cx="5503863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7013"/>
            <a:ext cx="1036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103632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400"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7013"/>
            <a:ext cx="1036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103632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1219200" y="1295400"/>
            <a:ext cx="103632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2054" name="Picture 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063" y="5943600"/>
            <a:ext cx="31829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400"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  <p:sp>
        <p:nvSpPr>
          <p:cNvPr id="3075" name="Line 5"/>
          <p:cNvSpPr>
            <a:spLocks noChangeShapeType="1"/>
          </p:cNvSpPr>
          <p:nvPr/>
        </p:nvSpPr>
        <p:spPr bwMode="auto">
          <a:xfrm>
            <a:off x="1219200" y="1295400"/>
            <a:ext cx="103632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3076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063" y="5943600"/>
            <a:ext cx="31829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307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7013"/>
            <a:ext cx="1036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103632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2694AD1-C3D9-406E-8984-20D2C18688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400"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1219200" y="2970213"/>
            <a:ext cx="103632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7013"/>
            <a:ext cx="1036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103632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4102" name="Picture 6" descr="wfsom_r_clr_rgb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" r="5914"/>
          <a:stretch>
            <a:fillRect/>
          </a:stretch>
        </p:blipFill>
        <p:spPr bwMode="auto">
          <a:xfrm>
            <a:off x="3467100" y="4953000"/>
            <a:ext cx="545306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400"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7013"/>
            <a:ext cx="1036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103632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1219200" y="1295400"/>
            <a:ext cx="103632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5126" name="Picture 6" descr="wfsom_r_clr_rgb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" r="5914"/>
          <a:stretch>
            <a:fillRect/>
          </a:stretch>
        </p:blipFill>
        <p:spPr bwMode="auto">
          <a:xfrm>
            <a:off x="9448800" y="6130925"/>
            <a:ext cx="27098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  <p:sldLayoutId id="2147483893" r:id="rId13"/>
    <p:sldLayoutId id="2147483894" r:id="rId14"/>
    <p:sldLayoutId id="2147483895" r:id="rId15"/>
    <p:sldLayoutId id="2147483896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400"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  <p:sp>
        <p:nvSpPr>
          <p:cNvPr id="6147" name="Line 5"/>
          <p:cNvSpPr>
            <a:spLocks noChangeShapeType="1"/>
          </p:cNvSpPr>
          <p:nvPr/>
        </p:nvSpPr>
        <p:spPr bwMode="auto">
          <a:xfrm>
            <a:off x="1219200" y="1295400"/>
            <a:ext cx="103632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7013"/>
            <a:ext cx="1036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103632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D6CCEB0A-0B04-4FC3-86A6-7F40BB1DA68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6153" name="Picture 9" descr="wfsom_r_clr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" r="5914"/>
          <a:stretch>
            <a:fillRect/>
          </a:stretch>
        </p:blipFill>
        <p:spPr bwMode="auto">
          <a:xfrm>
            <a:off x="9448800" y="6130925"/>
            <a:ext cx="27098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400"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  <p:sp>
        <p:nvSpPr>
          <p:cNvPr id="7171" name="Line 6"/>
          <p:cNvSpPr>
            <a:spLocks noChangeShapeType="1"/>
          </p:cNvSpPr>
          <p:nvPr/>
        </p:nvSpPr>
        <p:spPr bwMode="auto">
          <a:xfrm>
            <a:off x="1219200" y="2970213"/>
            <a:ext cx="103632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541838"/>
            <a:ext cx="5503863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717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7013"/>
            <a:ext cx="1036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103632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800"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400"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lr>
          <a:schemeClr val="tx2"/>
        </a:buClr>
        <a:buFont typeface="Wingdings" pitchFamily="2" charset="2"/>
        <a:buChar char="§"/>
        <a:defRPr sz="20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tiff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AFC5A5-E40B-CC40-9B81-7E8A489C1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48301" y="2136452"/>
            <a:ext cx="6295397" cy="4721548"/>
          </a:xfrm>
          <a:prstGeom prst="rect">
            <a:avLst/>
          </a:prstGeom>
        </p:spPr>
      </p:pic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914400" y="797571"/>
            <a:ext cx="10363200" cy="1470025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Populations</a:t>
            </a:r>
          </a:p>
        </p:txBody>
      </p:sp>
    </p:spTree>
    <p:extLst>
      <p:ext uri="{BB962C8B-B14F-4D97-AF65-F5344CB8AC3E}">
        <p14:creationId xmlns:p14="http://schemas.microsoft.com/office/powerpoint/2010/main" val="358397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51928-0476-7347-90DD-CA17CBA3CE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C730B-AC0C-E242-AE11-ADFEF6EC2A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slide.url=https://www.polleverywhere.com/join_instructions">
            <a:extLst>
              <a:ext uri="{FF2B5EF4-FFF2-40B4-BE49-F238E27FC236}">
                <a16:creationId xmlns:a16="http://schemas.microsoft.com/office/drawing/2014/main" id="{1CD8D9E9-ECA4-6047-9338-645043CC11C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4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C8BB-2DD0-3D41-A670-571D21422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954750"/>
          </a:xfrm>
        </p:spPr>
        <p:txBody>
          <a:bodyPr/>
          <a:lstStyle/>
          <a:p>
            <a:r>
              <a:rPr lang="en-US" dirty="0"/>
              <a:t>A patient presents with right hip pain. What is your differential diagnosis?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0C3D5E-4AF8-6942-8A6F-D9B77338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E81D7C-DCC0-734D-91F4-01474BE79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879" y="2708937"/>
            <a:ext cx="3394242" cy="33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25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5CF10-7BCC-C440-AA25-648DEAA313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87E4B-E344-E14B-AE4C-125960E5E3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slide.url=https://www.polleverywhere.com/free_text_polls/TXWXylo8HVPUEVoK9rfaU">
            <a:extLst>
              <a:ext uri="{FF2B5EF4-FFF2-40B4-BE49-F238E27FC236}">
                <a16:creationId xmlns:a16="http://schemas.microsoft.com/office/drawing/2014/main" id="{49ECF2AA-3BC3-3B4C-BE87-4A055BA60C5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86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B4F17-BDF5-B546-A44F-DFBA159B6C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F6ABC9-CAB0-3C4B-A289-8EEE4731B8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slide.url=https://www.polleverywhere.com/free_text_polls/d2WgvQbrXp9SYTK1leKvb">
            <a:extLst>
              <a:ext uri="{FF2B5EF4-FFF2-40B4-BE49-F238E27FC236}">
                <a16:creationId xmlns:a16="http://schemas.microsoft.com/office/drawing/2014/main" id="{9C272C63-9850-E248-AC75-85B7CEF74B5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9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776B3-CCD5-964C-AA36-0298A57CA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E55C9-6185-8148-814B-68FC55416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2031968"/>
          </a:xfrm>
        </p:spPr>
        <p:txBody>
          <a:bodyPr/>
          <a:lstStyle/>
          <a:p>
            <a:r>
              <a:rPr lang="en-US" dirty="0"/>
              <a:t>Divide into small groups</a:t>
            </a:r>
          </a:p>
          <a:p>
            <a:r>
              <a:rPr lang="en-US" dirty="0"/>
              <a:t>Organize the following hip radiographs chronologically by age from youngest to oldest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8FE9C1-BE3A-A846-BE24-38EAA9D51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778" y="3429000"/>
            <a:ext cx="4588042" cy="258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66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tattoo&#10;&#10;Description automatically generated">
            <a:extLst>
              <a:ext uri="{FF2B5EF4-FFF2-40B4-BE49-F238E27FC236}">
                <a16:creationId xmlns:a16="http://schemas.microsoft.com/office/drawing/2014/main" id="{0DFDC056-1C4F-8745-B492-926BD00D4C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26" y="80210"/>
            <a:ext cx="1961256" cy="3108960"/>
          </a:xfrm>
          <a:prstGeom prst="rect">
            <a:avLst/>
          </a:prstGeom>
        </p:spPr>
      </p:pic>
      <p:pic>
        <p:nvPicPr>
          <p:cNvPr id="13" name="Picture 12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65141F8A-65A1-684D-BDE5-B71327562E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24" y="3429000"/>
            <a:ext cx="1640432" cy="3108960"/>
          </a:xfrm>
          <a:prstGeom prst="rect">
            <a:avLst/>
          </a:prstGeom>
        </p:spPr>
      </p:pic>
      <p:pic>
        <p:nvPicPr>
          <p:cNvPr id="15" name="Picture 14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F3C523A5-BBE2-AE49-906F-8E3C2DBC89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23" y="3429000"/>
            <a:ext cx="2004776" cy="3108960"/>
          </a:xfrm>
          <a:prstGeom prst="rect">
            <a:avLst/>
          </a:prstGeom>
        </p:spPr>
      </p:pic>
      <p:pic>
        <p:nvPicPr>
          <p:cNvPr id="19" name="Picture 18" descr="A picture containing X-ray film, blur&#10;&#10;Description automatically generated">
            <a:extLst>
              <a:ext uri="{FF2B5EF4-FFF2-40B4-BE49-F238E27FC236}">
                <a16:creationId xmlns:a16="http://schemas.microsoft.com/office/drawing/2014/main" id="{DD40DBE3-A113-6748-A346-3723B8DC3C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714" y="3429000"/>
            <a:ext cx="1878432" cy="3108960"/>
          </a:xfrm>
          <a:prstGeom prst="rect">
            <a:avLst/>
          </a:prstGeom>
        </p:spPr>
      </p:pic>
      <p:pic>
        <p:nvPicPr>
          <p:cNvPr id="23" name="Picture 22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8FEA08EF-4908-0949-AEB0-B52B16E088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2" y="80210"/>
            <a:ext cx="1972612" cy="3108960"/>
          </a:xfrm>
          <a:prstGeom prst="rect">
            <a:avLst/>
          </a:prstGeom>
        </p:spPr>
      </p:pic>
      <p:pic>
        <p:nvPicPr>
          <p:cNvPr id="27" name="Picture 26" descr="A picture containing X-ray film, blur&#10;&#10;Description automatically generated">
            <a:extLst>
              <a:ext uri="{FF2B5EF4-FFF2-40B4-BE49-F238E27FC236}">
                <a16:creationId xmlns:a16="http://schemas.microsoft.com/office/drawing/2014/main" id="{D7355D74-8F31-5E40-87CE-64F3D9F31A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540" y="80210"/>
            <a:ext cx="1792276" cy="3108960"/>
          </a:xfrm>
          <a:prstGeom prst="rect">
            <a:avLst/>
          </a:prstGeom>
        </p:spPr>
      </p:pic>
      <p:pic>
        <p:nvPicPr>
          <p:cNvPr id="31" name="Picture 30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1F31800C-BED5-5F42-86FB-4089815A90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074" y="80210"/>
            <a:ext cx="2052512" cy="3108960"/>
          </a:xfrm>
          <a:prstGeom prst="rect">
            <a:avLst/>
          </a:prstGeom>
        </p:spPr>
      </p:pic>
      <p:pic>
        <p:nvPicPr>
          <p:cNvPr id="35" name="Picture 34" descr="A picture containing X-ray film, indoor&#10;&#10;Description automatically generated">
            <a:extLst>
              <a:ext uri="{FF2B5EF4-FFF2-40B4-BE49-F238E27FC236}">
                <a16:creationId xmlns:a16="http://schemas.microsoft.com/office/drawing/2014/main" id="{2E441FC0-4290-0D45-A3AA-88ABF2C23D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202" y="80210"/>
            <a:ext cx="1985566" cy="3108960"/>
          </a:xfrm>
          <a:prstGeom prst="rect">
            <a:avLst/>
          </a:prstGeom>
        </p:spPr>
      </p:pic>
      <p:pic>
        <p:nvPicPr>
          <p:cNvPr id="39" name="Picture 38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6840136E-BF01-F64C-A8DC-4E3E2F0B51C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916" y="3429000"/>
            <a:ext cx="1911820" cy="3108960"/>
          </a:xfrm>
          <a:prstGeom prst="rect">
            <a:avLst/>
          </a:prstGeom>
        </p:spPr>
      </p:pic>
      <p:pic>
        <p:nvPicPr>
          <p:cNvPr id="43" name="Picture 42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2C11D78F-65B1-A548-888B-EA82EF9A642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2" y="3429000"/>
            <a:ext cx="2122314" cy="3108960"/>
          </a:xfrm>
          <a:prstGeom prst="rect">
            <a:avLst/>
          </a:prstGeom>
        </p:spPr>
      </p:pic>
      <p:pic>
        <p:nvPicPr>
          <p:cNvPr id="45" name="Picture 44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4BC5102F-FE73-354D-9468-1B9EA7D3A7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59845" y="80210"/>
            <a:ext cx="1616054" cy="3108960"/>
          </a:xfrm>
          <a:prstGeom prst="rect">
            <a:avLst/>
          </a:prstGeom>
        </p:spPr>
      </p:pic>
      <p:pic>
        <p:nvPicPr>
          <p:cNvPr id="47" name="Picture 46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B73CA533-6708-2942-897F-82CC79D89C0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34" y="3429000"/>
            <a:ext cx="1463904" cy="310896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90B47E19-3C58-6541-B732-35DEEA890D3A}"/>
              </a:ext>
            </a:extLst>
          </p:cNvPr>
          <p:cNvSpPr txBox="1"/>
          <p:nvPr/>
        </p:nvSpPr>
        <p:spPr>
          <a:xfrm>
            <a:off x="1651215" y="2668563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F6DC640-8595-DB4A-A7F0-2422CF121B42}"/>
              </a:ext>
            </a:extLst>
          </p:cNvPr>
          <p:cNvSpPr txBox="1"/>
          <p:nvPr/>
        </p:nvSpPr>
        <p:spPr>
          <a:xfrm>
            <a:off x="3632415" y="2668563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AC24147-368F-8B40-9080-01F1BA4C5B88}"/>
              </a:ext>
            </a:extLst>
          </p:cNvPr>
          <p:cNvSpPr txBox="1"/>
          <p:nvPr/>
        </p:nvSpPr>
        <p:spPr>
          <a:xfrm>
            <a:off x="5758979" y="2668563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164405-7D42-8340-8B0C-8C96DBE94D8A}"/>
              </a:ext>
            </a:extLst>
          </p:cNvPr>
          <p:cNvSpPr txBox="1"/>
          <p:nvPr/>
        </p:nvSpPr>
        <p:spPr>
          <a:xfrm>
            <a:off x="7675515" y="2668563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0803339-80AF-D745-B577-7F7B45960299}"/>
              </a:ext>
            </a:extLst>
          </p:cNvPr>
          <p:cNvSpPr txBox="1"/>
          <p:nvPr/>
        </p:nvSpPr>
        <p:spPr>
          <a:xfrm>
            <a:off x="9827585" y="2668563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E736A4-4185-234E-B255-70687F0DE71D}"/>
              </a:ext>
            </a:extLst>
          </p:cNvPr>
          <p:cNvSpPr txBox="1"/>
          <p:nvPr/>
        </p:nvSpPr>
        <p:spPr>
          <a:xfrm>
            <a:off x="11648501" y="2668563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DAA06CC-9FC7-5645-AD6A-DA97828AC89A}"/>
              </a:ext>
            </a:extLst>
          </p:cNvPr>
          <p:cNvSpPr txBox="1"/>
          <p:nvPr/>
        </p:nvSpPr>
        <p:spPr>
          <a:xfrm>
            <a:off x="1715413" y="6010514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6A3E7F-EB60-F248-A029-5968C760A34E}"/>
              </a:ext>
            </a:extLst>
          </p:cNvPr>
          <p:cNvSpPr txBox="1"/>
          <p:nvPr/>
        </p:nvSpPr>
        <p:spPr>
          <a:xfrm>
            <a:off x="3568276" y="6010514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D694906-663D-2A44-93C7-FE7C621C1CD2}"/>
              </a:ext>
            </a:extLst>
          </p:cNvPr>
          <p:cNvSpPr txBox="1"/>
          <p:nvPr/>
        </p:nvSpPr>
        <p:spPr>
          <a:xfrm>
            <a:off x="5204571" y="6010514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7609A57-952A-564B-A475-D6E524B8C190}"/>
              </a:ext>
            </a:extLst>
          </p:cNvPr>
          <p:cNvSpPr txBox="1"/>
          <p:nvPr/>
        </p:nvSpPr>
        <p:spPr>
          <a:xfrm>
            <a:off x="7386297" y="6010514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C399DA7-0131-9E46-8D6A-F9EE60947A1F}"/>
              </a:ext>
            </a:extLst>
          </p:cNvPr>
          <p:cNvSpPr txBox="1"/>
          <p:nvPr/>
        </p:nvSpPr>
        <p:spPr>
          <a:xfrm>
            <a:off x="9437031" y="6010514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C4C6140-72AF-E347-8879-D3B1DA19D30D}"/>
              </a:ext>
            </a:extLst>
          </p:cNvPr>
          <p:cNvSpPr txBox="1"/>
          <p:nvPr/>
        </p:nvSpPr>
        <p:spPr>
          <a:xfrm>
            <a:off x="11572237" y="6010514"/>
            <a:ext cx="54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153495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E0558-5B61-DC4D-A02C-83D6D57FB6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D3D3E-163E-014D-B3BA-43164D186E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slide.url=https://www.polleverywhere.com/ranking_polls/0DRRDN3UaNdidyCtfzzaS">
            <a:extLst>
              <a:ext uri="{FF2B5EF4-FFF2-40B4-BE49-F238E27FC236}">
                <a16:creationId xmlns:a16="http://schemas.microsoft.com/office/drawing/2014/main" id="{69B57F5F-D7BF-C445-AA99-7702633BF0E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02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776B3-CCD5-964C-AA36-0298A57CA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- Debrief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E55C9-6185-8148-814B-68FC55416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8213558" cy="1062471"/>
          </a:xfrm>
        </p:spPr>
        <p:txBody>
          <a:bodyPr/>
          <a:lstStyle/>
          <a:p>
            <a:r>
              <a:rPr lang="en-US" dirty="0"/>
              <a:t>What factors were used to make your decisions?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9001D5-DC3D-1B48-A9BB-1CED8088B816}"/>
              </a:ext>
            </a:extLst>
          </p:cNvPr>
          <p:cNvSpPr/>
          <p:nvPr/>
        </p:nvSpPr>
        <p:spPr>
          <a:xfrm>
            <a:off x="2743200" y="2510271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F0C8"/>
                </a:solidFill>
              </a:rPr>
              <a:t>L – 6 months</a:t>
            </a:r>
          </a:p>
          <a:p>
            <a:r>
              <a:rPr lang="en-US" dirty="0">
                <a:solidFill>
                  <a:srgbClr val="FFF0C8"/>
                </a:solidFill>
              </a:rPr>
              <a:t>H – 7 months</a:t>
            </a:r>
          </a:p>
          <a:p>
            <a:r>
              <a:rPr lang="en-US" dirty="0">
                <a:solidFill>
                  <a:srgbClr val="FFF0C8"/>
                </a:solidFill>
              </a:rPr>
              <a:t>C – 5 years</a:t>
            </a:r>
          </a:p>
          <a:p>
            <a:r>
              <a:rPr lang="en-US" dirty="0">
                <a:solidFill>
                  <a:srgbClr val="FFF0C8"/>
                </a:solidFill>
              </a:rPr>
              <a:t>K – 6 years</a:t>
            </a:r>
          </a:p>
          <a:p>
            <a:r>
              <a:rPr lang="en-US" dirty="0">
                <a:solidFill>
                  <a:srgbClr val="FFF0C8"/>
                </a:solidFill>
              </a:rPr>
              <a:t>A – 10 years</a:t>
            </a:r>
          </a:p>
          <a:p>
            <a:r>
              <a:rPr lang="en-US" dirty="0">
                <a:solidFill>
                  <a:srgbClr val="FFF0C8"/>
                </a:solidFill>
              </a:rPr>
              <a:t>D – 13 years</a:t>
            </a:r>
          </a:p>
          <a:p>
            <a:r>
              <a:rPr lang="en-US" dirty="0">
                <a:solidFill>
                  <a:srgbClr val="FFF0C8"/>
                </a:solidFill>
              </a:rPr>
              <a:t>E – 17 years</a:t>
            </a:r>
          </a:p>
          <a:p>
            <a:r>
              <a:rPr lang="en-US" dirty="0">
                <a:solidFill>
                  <a:srgbClr val="FFF0C8"/>
                </a:solidFill>
              </a:rPr>
              <a:t>B – 23 years</a:t>
            </a:r>
          </a:p>
          <a:p>
            <a:r>
              <a:rPr lang="en-US" dirty="0">
                <a:solidFill>
                  <a:srgbClr val="FFF0C8"/>
                </a:solidFill>
              </a:rPr>
              <a:t>J – 43 years</a:t>
            </a:r>
          </a:p>
          <a:p>
            <a:r>
              <a:rPr lang="en-US" dirty="0">
                <a:solidFill>
                  <a:srgbClr val="FFF0C8"/>
                </a:solidFill>
              </a:rPr>
              <a:t>G – 77 years</a:t>
            </a:r>
          </a:p>
          <a:p>
            <a:r>
              <a:rPr lang="en-US" dirty="0">
                <a:solidFill>
                  <a:srgbClr val="FFF0C8"/>
                </a:solidFill>
              </a:rPr>
              <a:t>F – 92 years</a:t>
            </a:r>
          </a:p>
          <a:p>
            <a:r>
              <a:rPr lang="en-US" dirty="0">
                <a:solidFill>
                  <a:srgbClr val="FFF0C8"/>
                </a:solidFill>
              </a:rPr>
              <a:t>I – 105 years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83C584-0CF6-4B4A-96BA-A4F8B4457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23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5842" y="3265931"/>
            <a:ext cx="635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66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CA2F5-D917-024F-9DE0-7D77FE4E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 is just a number…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13429-65D1-094A-A13D-3ADB70EB6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523862"/>
          </a:xfrm>
        </p:spPr>
        <p:txBody>
          <a:bodyPr/>
          <a:lstStyle/>
          <a:p>
            <a:r>
              <a:rPr lang="en-US" dirty="0"/>
              <a:t>Why does grouping populations by age matter?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F9731B-9BFF-E945-BEF8-37929B975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221" y="2966119"/>
            <a:ext cx="34544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31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9FC86-22FD-0748-8017-DD8559C68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D1332-0D45-0649-8F5C-672068AAD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4725012"/>
          </a:xfrm>
        </p:spPr>
        <p:txBody>
          <a:bodyPr/>
          <a:lstStyle/>
          <a:p>
            <a:r>
              <a:rPr lang="en-US" dirty="0"/>
              <a:t>Recall the first question:</a:t>
            </a:r>
          </a:p>
          <a:p>
            <a:pPr lvl="1"/>
            <a:r>
              <a:rPr lang="en-US" dirty="0"/>
              <a:t>A patient presents with right hip pain.</a:t>
            </a:r>
          </a:p>
          <a:p>
            <a:pPr marL="457200" lvl="1" indent="0">
              <a:buNone/>
            </a:pPr>
            <a:r>
              <a:rPr lang="en-US" dirty="0"/>
              <a:t>      What is your differential diagnosis?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Which of the differential diagnoses can occur in any group?</a:t>
            </a:r>
          </a:p>
          <a:p>
            <a:pPr lvl="1"/>
            <a:r>
              <a:rPr lang="en-US" dirty="0"/>
              <a:t>Why?</a:t>
            </a:r>
          </a:p>
          <a:p>
            <a:r>
              <a:rPr lang="en-US" dirty="0"/>
              <a:t>Are there certain patterns you might expect in one age group over another?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9164EF-BE82-C649-A88C-319BB4A7E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662" y="1495926"/>
            <a:ext cx="2335463" cy="233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1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C8BB-2DD0-3D41-A670-571D21422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1924246"/>
          </a:xfrm>
        </p:spPr>
        <p:txBody>
          <a:bodyPr/>
          <a:lstStyle/>
          <a:p>
            <a:r>
              <a:rPr lang="en-US" dirty="0"/>
              <a:t>A        year old patient presents with right hip pain. What is your favored diagnosis and what imaging study should you order?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0C3D5E-4AF8-6942-8A6F-D9B77338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mix it up…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54FA4D-0ECD-234C-A7DA-F492F9ACCAEC}"/>
              </a:ext>
            </a:extLst>
          </p:cNvPr>
          <p:cNvSpPr/>
          <p:nvPr/>
        </p:nvSpPr>
        <p:spPr>
          <a:xfrm>
            <a:off x="2095038" y="1463842"/>
            <a:ext cx="372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0C8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566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A29B5-3FBF-244B-9FD5-3DF7C3F532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03430F-81FF-AB49-8285-9FEF29C404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slide.url=https://www.polleverywhere.com/clickable_images/EIQQUHi8OuQ3Lk8UPixvE">
            <a:extLst>
              <a:ext uri="{FF2B5EF4-FFF2-40B4-BE49-F238E27FC236}">
                <a16:creationId xmlns:a16="http://schemas.microsoft.com/office/drawing/2014/main" id="{203C79FD-E320-7A4A-879B-466CE54AFE9E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99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C8BB-2DD0-3D41-A670-571D21422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1924246"/>
          </a:xfrm>
        </p:spPr>
        <p:txBody>
          <a:bodyPr/>
          <a:lstStyle/>
          <a:p>
            <a:r>
              <a:rPr lang="en-US" dirty="0"/>
              <a:t>A        year old patient presents with right hip pain. What is your favored diagnosis and what imaging study should you order?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0C3D5E-4AF8-6942-8A6F-D9B77338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54FA4D-0ECD-234C-A7DA-F492F9ACCAEC}"/>
              </a:ext>
            </a:extLst>
          </p:cNvPr>
          <p:cNvSpPr/>
          <p:nvPr/>
        </p:nvSpPr>
        <p:spPr>
          <a:xfrm>
            <a:off x="2095038" y="1463842"/>
            <a:ext cx="372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0C8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2834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1AC9-78C1-244C-97C7-DD8AE17288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532D4-4754-8147-AC17-FC5BFFC66D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clickable_images/Oo45oRGklK9Y1nKuSrMRj">
            <a:extLst>
              <a:ext uri="{FF2B5EF4-FFF2-40B4-BE49-F238E27FC236}">
                <a16:creationId xmlns:a16="http://schemas.microsoft.com/office/drawing/2014/main" id="{E5AC21EF-ECAB-0F4F-A745-EAB26CA9CF6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162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70310-477F-CC4F-A586-B12EA56B0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Septic Arthritis      vs      Transient Synovitis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2871D4-8FEB-2047-87F2-FA720D7A7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304198"/>
              </p:ext>
            </p:extLst>
          </p:nvPr>
        </p:nvGraphicFramePr>
        <p:xfrm>
          <a:off x="4793915" y="1665110"/>
          <a:ext cx="2556933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56933">
                  <a:extLst>
                    <a:ext uri="{9D8B030D-6E8A-4147-A177-3AD203B41FA5}">
                      <a16:colId xmlns:a16="http://schemas.microsoft.com/office/drawing/2014/main" val="516029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Kocher Criteria</a:t>
                      </a:r>
                    </a:p>
                  </a:txBody>
                  <a:tcPr>
                    <a:solidFill>
                      <a:schemeClr val="accent4">
                        <a:tint val="4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70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Refusal to bear weight</a:t>
                      </a:r>
                    </a:p>
                  </a:txBody>
                  <a:tcPr>
                    <a:solidFill>
                      <a:schemeClr val="accent4">
                        <a:tint val="4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10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Fever</a:t>
                      </a:r>
                    </a:p>
                  </a:txBody>
                  <a:tcPr>
                    <a:solidFill>
                      <a:schemeClr val="accent4">
                        <a:tint val="4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98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ESR &gt; 40 mm/</a:t>
                      </a:r>
                      <a:r>
                        <a:rPr lang="en-US" dirty="0" err="1">
                          <a:solidFill>
                            <a:srgbClr val="FFFFFF"/>
                          </a:solidFill>
                        </a:rPr>
                        <a:t>hr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4">
                        <a:tint val="4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55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WBC &gt; 12k</a:t>
                      </a:r>
                    </a:p>
                  </a:txBody>
                  <a:tcPr>
                    <a:solidFill>
                      <a:schemeClr val="accent4">
                        <a:tint val="4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26065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C6B4426-47F9-B141-9E58-F7CC07B04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89168"/>
              </p:ext>
            </p:extLst>
          </p:nvPr>
        </p:nvGraphicFramePr>
        <p:xfrm>
          <a:off x="4108114" y="3668887"/>
          <a:ext cx="3928534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92668">
                  <a:extLst>
                    <a:ext uri="{9D8B030D-6E8A-4147-A177-3AD203B41FA5}">
                      <a16:colId xmlns:a16="http://schemas.microsoft.com/office/drawing/2014/main" val="3344913659"/>
                    </a:ext>
                  </a:extLst>
                </a:gridCol>
                <a:gridCol w="3335866">
                  <a:extLst>
                    <a:ext uri="{9D8B030D-6E8A-4147-A177-3AD203B41FA5}">
                      <a16:colId xmlns:a16="http://schemas.microsoft.com/office/drawing/2014/main" val="1845214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Chance Child has Septic Arthritis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85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4/4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99%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19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3/4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93%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14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2/4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40%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24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1/4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3%</a:t>
                      </a:r>
                    </a:p>
                  </a:txBody>
                  <a:tcPr>
                    <a:solidFill>
                      <a:schemeClr val="accent4">
                        <a:tint val="2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60129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D072ADD-0DF2-6643-A4E6-CB17F1AC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746" y="1638224"/>
            <a:ext cx="2701165" cy="40613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26667E-8CE0-DB48-B96D-57C242E1B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652" y="2110204"/>
            <a:ext cx="2930491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5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C8BB-2DD0-3D41-A670-571D21422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1924246"/>
          </a:xfrm>
        </p:spPr>
        <p:txBody>
          <a:bodyPr/>
          <a:lstStyle/>
          <a:p>
            <a:r>
              <a:rPr lang="en-US" dirty="0"/>
              <a:t>A        year old patient presents with right hip pain. What is your favored diagnosis and what imaging study should you order?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0C3D5E-4AF8-6942-8A6F-D9B77338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54FA4D-0ECD-234C-A7DA-F492F9ACCAEC}"/>
              </a:ext>
            </a:extLst>
          </p:cNvPr>
          <p:cNvSpPr/>
          <p:nvPr/>
        </p:nvSpPr>
        <p:spPr>
          <a:xfrm>
            <a:off x="2095038" y="1463842"/>
            <a:ext cx="372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0C8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62117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3233-B2E2-1145-9410-B8F85DA83B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EA152-3609-E744-828F-5FF461E36C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slide.url=https://www.polleverywhere.com/clickable_images/yHpF9rSx2lqAScMMIt77M">
            <a:extLst>
              <a:ext uri="{FF2B5EF4-FFF2-40B4-BE49-F238E27FC236}">
                <a16:creationId xmlns:a16="http://schemas.microsoft.com/office/drawing/2014/main" id="{52FAA457-0D96-6544-9DF4-797C4CBD5CF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24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C8BB-2DD0-3D41-A670-571D21422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1924246"/>
          </a:xfrm>
        </p:spPr>
        <p:txBody>
          <a:bodyPr/>
          <a:lstStyle/>
          <a:p>
            <a:r>
              <a:rPr lang="en-US" dirty="0"/>
              <a:t>A        year old patient presents with right hip pain. What is your favored diagnosis and what imaging study should you order?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0C3D5E-4AF8-6942-8A6F-D9B77338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54FA4D-0ECD-234C-A7DA-F492F9ACCAEC}"/>
              </a:ext>
            </a:extLst>
          </p:cNvPr>
          <p:cNvSpPr/>
          <p:nvPr/>
        </p:nvSpPr>
        <p:spPr>
          <a:xfrm>
            <a:off x="1998786" y="1463842"/>
            <a:ext cx="559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0C8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8065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A9446-D628-1D44-A186-27230DC9F8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7DB5C9-AF40-AD4A-ADAC-96A3543414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slide.url=https://www.polleverywhere.com/clickable_images/ROTVhmIHhcNa01ruTFCov">
            <a:extLst>
              <a:ext uri="{FF2B5EF4-FFF2-40B4-BE49-F238E27FC236}">
                <a16:creationId xmlns:a16="http://schemas.microsoft.com/office/drawing/2014/main" id="{1CFC4D97-B435-314E-BA29-19D4480E3F2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06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FBA79-4007-2C40-A5FC-5448AFB13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SCFE (“Skiff-</a:t>
            </a:r>
            <a:r>
              <a:rPr lang="en-US" dirty="0" err="1"/>
              <a:t>ee</a:t>
            </a:r>
            <a:r>
              <a:rPr lang="en-US" dirty="0"/>
              <a:t>”)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E7BA92-97EB-964E-B93F-8A764E7F5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7" t="6666" r="3618" b="12369"/>
          <a:stretch/>
        </p:blipFill>
        <p:spPr>
          <a:xfrm>
            <a:off x="5676012" y="2811839"/>
            <a:ext cx="5906388" cy="2924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F185ED-4D71-284F-A3F5-345B81CCA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7467" b="95200" l="3600" r="98000">
                        <a14:foregroundMark x1="95400" y1="78133" x2="91600" y2="63200"/>
                        <a14:foregroundMark x1="71800" y1="94667" x2="46400" y2="95200"/>
                        <a14:foregroundMark x1="46400" y1="95200" x2="39400" y2="94667"/>
                        <a14:foregroundMark x1="14200" y1="61067" x2="4200" y2="64533"/>
                        <a14:foregroundMark x1="3600" y1="68800" x2="5200" y2="65333"/>
                        <a14:foregroundMark x1="20200" y1="56000" x2="14200" y2="56000"/>
                        <a14:foregroundMark x1="98000" y1="63200" x2="98000" y2="63200"/>
                        <a14:foregroundMark x1="89400" y1="62400" x2="94800" y2="58933"/>
                        <a14:foregroundMark x1="54200" y1="7467" x2="47400" y2="154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1897" y="4134182"/>
            <a:ext cx="3175000" cy="2374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590C3B-26C0-3C40-8B54-B8B07B587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1897" y="1489495"/>
            <a:ext cx="3665287" cy="264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46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C8BB-2DD0-3D41-A670-571D21422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1924246"/>
          </a:xfrm>
        </p:spPr>
        <p:txBody>
          <a:bodyPr/>
          <a:lstStyle/>
          <a:p>
            <a:r>
              <a:rPr lang="en-US" dirty="0"/>
              <a:t>A        year old patient presents with right hip pain. What is your favored diagnosis and what imaging study should you order?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0C3D5E-4AF8-6942-8A6F-D9B77338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54FA4D-0ECD-234C-A7DA-F492F9ACCAEC}"/>
              </a:ext>
            </a:extLst>
          </p:cNvPr>
          <p:cNvSpPr/>
          <p:nvPr/>
        </p:nvSpPr>
        <p:spPr>
          <a:xfrm>
            <a:off x="1998786" y="1463842"/>
            <a:ext cx="559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0C8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94044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7544-6FBC-0C40-904A-CB00182076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73EE7-7736-5F42-B2A9-6E07855A4F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clickable_images/CfAwVYpgyDn18oEznlnnE">
            <a:extLst>
              <a:ext uri="{FF2B5EF4-FFF2-40B4-BE49-F238E27FC236}">
                <a16:creationId xmlns:a16="http://schemas.microsoft.com/office/drawing/2014/main" id="{C0DCCA9D-1B21-1742-B123-69778C3169D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65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AC8BB-2DD0-3D41-A670-571D21422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1924246"/>
          </a:xfrm>
        </p:spPr>
        <p:txBody>
          <a:bodyPr/>
          <a:lstStyle/>
          <a:p>
            <a:r>
              <a:rPr lang="en-US" dirty="0"/>
              <a:t>A        year old patient presents with right hip pain. What is your favored diagnosis and what imaging study should you order?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0C3D5E-4AF8-6942-8A6F-D9B77338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54FA4D-0ECD-234C-A7DA-F492F9ACCAEC}"/>
              </a:ext>
            </a:extLst>
          </p:cNvPr>
          <p:cNvSpPr/>
          <p:nvPr/>
        </p:nvSpPr>
        <p:spPr>
          <a:xfrm>
            <a:off x="1998786" y="1463842"/>
            <a:ext cx="559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0C8"/>
                </a:solidFill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88619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E787-8295-4441-83C7-2B34086067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B30272-F825-4349-ADA8-4850768319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lide.url=https://www.polleverywhere.com/clickable_images/J8vBYY616VRSou8UuVnVM">
            <a:extLst>
              <a:ext uri="{FF2B5EF4-FFF2-40B4-BE49-F238E27FC236}">
                <a16:creationId xmlns:a16="http://schemas.microsoft.com/office/drawing/2014/main" id="{00E5B35E-7478-204B-9FC5-6DC9553D92A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34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F92786-E1CC-7D49-A522-278E8D7ED7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5096121" y="1511929"/>
            <a:ext cx="6743454" cy="4491141"/>
          </a:xfrm>
          <a:prstGeom prst="rect">
            <a:avLst/>
          </a:prstGeom>
          <a:effectLst>
            <a:softEdge rad="4953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0E3D53-E020-9040-8B2A-FE89BE955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Chronogram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13FC4A-2281-B244-A579-9A0784D5F68E}"/>
              </a:ext>
            </a:extLst>
          </p:cNvPr>
          <p:cNvSpPr txBox="1"/>
          <p:nvPr/>
        </p:nvSpPr>
        <p:spPr>
          <a:xfrm>
            <a:off x="1447800" y="5486400"/>
            <a:ext cx="1021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1  2  3  4  5  6  7  8  9  10  11  12  13  14  15  16  17  18  19  20…30…40…50…60…70…80…90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4FC6C6-3490-5B43-8FCE-4C79DAB7B8FF}"/>
              </a:ext>
            </a:extLst>
          </p:cNvPr>
          <p:cNvSpPr/>
          <p:nvPr/>
        </p:nvSpPr>
        <p:spPr>
          <a:xfrm>
            <a:off x="1447800" y="5105400"/>
            <a:ext cx="14478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Septic Arthritis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50EA2-F1BF-5244-ADA6-D7C73033B8E4}"/>
              </a:ext>
            </a:extLst>
          </p:cNvPr>
          <p:cNvSpPr/>
          <p:nvPr/>
        </p:nvSpPr>
        <p:spPr>
          <a:xfrm>
            <a:off x="2038350" y="43815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Transient Synovitis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93B7B8-411E-FF4D-8C5E-BB7ED6C3ACA6}"/>
              </a:ext>
            </a:extLst>
          </p:cNvPr>
          <p:cNvSpPr/>
          <p:nvPr/>
        </p:nvSpPr>
        <p:spPr>
          <a:xfrm>
            <a:off x="2038350" y="3821668"/>
            <a:ext cx="280035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Legg-Calve-Perthes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31787C-0AAD-2A40-B9C0-50166BFD74DC}"/>
              </a:ext>
            </a:extLst>
          </p:cNvPr>
          <p:cNvSpPr/>
          <p:nvPr/>
        </p:nvSpPr>
        <p:spPr>
          <a:xfrm>
            <a:off x="3848100" y="4914900"/>
            <a:ext cx="2476500" cy="559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Slipped Capital Femoral Epiphysis (SCFE)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446859-32A7-A142-ADDA-CCAD9EFA94B8}"/>
              </a:ext>
            </a:extLst>
          </p:cNvPr>
          <p:cNvSpPr/>
          <p:nvPr/>
        </p:nvSpPr>
        <p:spPr>
          <a:xfrm>
            <a:off x="6176209" y="4381500"/>
            <a:ext cx="271913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High Energy Trauma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28F4BB-BB50-424A-9C8B-BC4F4671BC41}"/>
              </a:ext>
            </a:extLst>
          </p:cNvPr>
          <p:cNvSpPr/>
          <p:nvPr/>
        </p:nvSpPr>
        <p:spPr>
          <a:xfrm>
            <a:off x="8895347" y="5105400"/>
            <a:ext cx="180473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Low Energy Trauma</a:t>
            </a:r>
          </a:p>
        </p:txBody>
      </p:sp>
    </p:spTree>
    <p:extLst>
      <p:ext uri="{BB962C8B-B14F-4D97-AF65-F5344CB8AC3E}">
        <p14:creationId xmlns:p14="http://schemas.microsoft.com/office/powerpoint/2010/main" val="4060999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F918-1E26-4742-AA18-80A1E86C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populations?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775C3-A336-214A-BC25-F16F70EEB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447800"/>
            <a:ext cx="10363200" cy="3216907"/>
          </a:xfrm>
        </p:spPr>
        <p:txBody>
          <a:bodyPr/>
          <a:lstStyle/>
          <a:p>
            <a:r>
              <a:rPr lang="en-US" dirty="0"/>
              <a:t>What if this patient is diabetic?</a:t>
            </a:r>
          </a:p>
          <a:p>
            <a:r>
              <a:rPr lang="en-US" dirty="0"/>
              <a:t>What if this patient has AVN?</a:t>
            </a:r>
          </a:p>
          <a:p>
            <a:r>
              <a:rPr lang="en-US" dirty="0"/>
              <a:t>Immunocompromised?</a:t>
            </a:r>
          </a:p>
          <a:p>
            <a:r>
              <a:rPr lang="en-US" dirty="0"/>
              <a:t>Race?</a:t>
            </a:r>
          </a:p>
          <a:p>
            <a:r>
              <a:rPr lang="en-US" dirty="0"/>
              <a:t>Others…?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90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f16c2e9-d378-41a0-94bb-c93200616a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af3da4b-0a91-4ef4-be27-26317544fca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3dd8ee8-5fcd-407b-a036-b8556672b0f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1ffeb03-f0eb-4928-9162-4800e4a6bc6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a4487ea-0da3-49dc-b794-2962c08d7e1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04b9598-2a10-4cd4-afcd-1f866a73ea8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e6945a2-0bc2-4cad-b149-d826a2e08ec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fc00ec0-2697-4db2-b06d-b6f18c88c14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a320a5a-fb00-4e47-9bea-f116a425828d"/>
</p:tagLst>
</file>

<file path=ppt/theme/theme1.xml><?xml version="1.0" encoding="utf-8"?>
<a:theme xmlns:a="http://schemas.openxmlformats.org/drawingml/2006/main" name="PowerPoint Theme  - WFSOM">
  <a:themeElements>
    <a:clrScheme name="EL 14">
      <a:dk1>
        <a:srgbClr val="000000"/>
      </a:dk1>
      <a:lt1>
        <a:srgbClr val="000000"/>
      </a:lt1>
      <a:dk2>
        <a:srgbClr val="CC9900"/>
      </a:dk2>
      <a:lt2>
        <a:srgbClr val="969696"/>
      </a:lt2>
      <a:accent1>
        <a:srgbClr val="FFF0C8"/>
      </a:accent1>
      <a:accent2>
        <a:srgbClr val="669900"/>
      </a:accent2>
      <a:accent3>
        <a:srgbClr val="AAAAAA"/>
      </a:accent3>
      <a:accent4>
        <a:srgbClr val="000000"/>
      </a:accent4>
      <a:accent5>
        <a:srgbClr val="FFF6E0"/>
      </a:accent5>
      <a:accent6>
        <a:srgbClr val="5C8A00"/>
      </a:accent6>
      <a:hlink>
        <a:srgbClr val="990033"/>
      </a:hlink>
      <a:folHlink>
        <a:srgbClr val="660066"/>
      </a:folHlink>
    </a:clrScheme>
    <a:fontScheme name="EL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3">
        <a:dk1>
          <a:srgbClr val="000000"/>
        </a:dk1>
        <a:lt1>
          <a:srgbClr val="FFF0C8"/>
        </a:lt1>
        <a:dk2>
          <a:srgbClr val="000000"/>
        </a:dk2>
        <a:lt2>
          <a:srgbClr val="969696"/>
        </a:lt2>
        <a:accent1>
          <a:srgbClr val="CC9900"/>
        </a:accent1>
        <a:accent2>
          <a:srgbClr val="669900"/>
        </a:accent2>
        <a:accent3>
          <a:srgbClr val="FFF6E0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14">
        <a:dk1>
          <a:srgbClr val="000000"/>
        </a:dk1>
        <a:lt1>
          <a:srgbClr val="000000"/>
        </a:lt1>
        <a:dk2>
          <a:srgbClr val="CC9900"/>
        </a:dk2>
        <a:lt2>
          <a:srgbClr val="969696"/>
        </a:lt2>
        <a:accent1>
          <a:srgbClr val="FFF0C8"/>
        </a:accent1>
        <a:accent2>
          <a:srgbClr val="669900"/>
        </a:accent2>
        <a:accent3>
          <a:srgbClr val="AAAAAA"/>
        </a:accent3>
        <a:accent4>
          <a:srgbClr val="000000"/>
        </a:accent4>
        <a:accent5>
          <a:srgbClr val="FFF6E0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4">
      <a:dk1>
        <a:srgbClr val="000000"/>
      </a:dk1>
      <a:lt1>
        <a:srgbClr val="000000"/>
      </a:lt1>
      <a:dk2>
        <a:srgbClr val="CC9900"/>
      </a:dk2>
      <a:lt2>
        <a:srgbClr val="969696"/>
      </a:lt2>
      <a:accent1>
        <a:srgbClr val="FFF0C8"/>
      </a:accent1>
      <a:accent2>
        <a:srgbClr val="669900"/>
      </a:accent2>
      <a:accent3>
        <a:srgbClr val="AAAAAA"/>
      </a:accent3>
      <a:accent4>
        <a:srgbClr val="000000"/>
      </a:accent4>
      <a:accent5>
        <a:srgbClr val="FFF6E0"/>
      </a:accent5>
      <a:accent6>
        <a:srgbClr val="5C8A00"/>
      </a:accent6>
      <a:hlink>
        <a:srgbClr val="990033"/>
      </a:hlink>
      <a:folHlink>
        <a:srgbClr val="660066"/>
      </a:folHlink>
    </a:clrScheme>
    <a:fontScheme name="Default Desig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0C8"/>
        </a:lt1>
        <a:dk2>
          <a:srgbClr val="000000"/>
        </a:dk2>
        <a:lt2>
          <a:srgbClr val="969696"/>
        </a:lt2>
        <a:accent1>
          <a:srgbClr val="CC9900"/>
        </a:accent1>
        <a:accent2>
          <a:srgbClr val="669900"/>
        </a:accent2>
        <a:accent3>
          <a:srgbClr val="FFF6E0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000000"/>
        </a:lt1>
        <a:dk2>
          <a:srgbClr val="CC9900"/>
        </a:dk2>
        <a:lt2>
          <a:srgbClr val="969696"/>
        </a:lt2>
        <a:accent1>
          <a:srgbClr val="FFF0C8"/>
        </a:accent1>
        <a:accent2>
          <a:srgbClr val="669900"/>
        </a:accent2>
        <a:accent3>
          <a:srgbClr val="AAAAAA"/>
        </a:accent3>
        <a:accent4>
          <a:srgbClr val="000000"/>
        </a:accent4>
        <a:accent5>
          <a:srgbClr val="FFF6E0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14">
      <a:dk1>
        <a:srgbClr val="000000"/>
      </a:dk1>
      <a:lt1>
        <a:srgbClr val="000000"/>
      </a:lt1>
      <a:dk2>
        <a:srgbClr val="CC9900"/>
      </a:dk2>
      <a:lt2>
        <a:srgbClr val="969696"/>
      </a:lt2>
      <a:accent1>
        <a:srgbClr val="FFF0C8"/>
      </a:accent1>
      <a:accent2>
        <a:srgbClr val="669900"/>
      </a:accent2>
      <a:accent3>
        <a:srgbClr val="AAAAAA"/>
      </a:accent3>
      <a:accent4>
        <a:srgbClr val="000000"/>
      </a:accent4>
      <a:accent5>
        <a:srgbClr val="FFF6E0"/>
      </a:accent5>
      <a:accent6>
        <a:srgbClr val="5C8A00"/>
      </a:accent6>
      <a:hlink>
        <a:srgbClr val="990033"/>
      </a:hlink>
      <a:folHlink>
        <a:srgbClr val="660066"/>
      </a:folHlink>
    </a:clrScheme>
    <a:fontScheme name="1_Default Desig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0C8"/>
        </a:lt1>
        <a:dk2>
          <a:srgbClr val="000000"/>
        </a:dk2>
        <a:lt2>
          <a:srgbClr val="969696"/>
        </a:lt2>
        <a:accent1>
          <a:srgbClr val="CC9900"/>
        </a:accent1>
        <a:accent2>
          <a:srgbClr val="669900"/>
        </a:accent2>
        <a:accent3>
          <a:srgbClr val="FFF6E0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000000"/>
        </a:dk1>
        <a:lt1>
          <a:srgbClr val="000000"/>
        </a:lt1>
        <a:dk2>
          <a:srgbClr val="CC9900"/>
        </a:dk2>
        <a:lt2>
          <a:srgbClr val="969696"/>
        </a:lt2>
        <a:accent1>
          <a:srgbClr val="FFF0C8"/>
        </a:accent1>
        <a:accent2>
          <a:srgbClr val="669900"/>
        </a:accent2>
        <a:accent3>
          <a:srgbClr val="AAAAAA"/>
        </a:accent3>
        <a:accent4>
          <a:srgbClr val="000000"/>
        </a:accent4>
        <a:accent5>
          <a:srgbClr val="FFF6E0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Wake Forest Baptist Health PPT Theme">
  <a:themeElements>
    <a:clrScheme name="Lacks WakeHealth">
      <a:dk1>
        <a:srgbClr val="000000"/>
      </a:dk1>
      <a:lt1>
        <a:srgbClr val="000000"/>
      </a:lt1>
      <a:dk2>
        <a:srgbClr val="CC9900"/>
      </a:dk2>
      <a:lt2>
        <a:srgbClr val="969696"/>
      </a:lt2>
      <a:accent1>
        <a:srgbClr val="FFF0C8"/>
      </a:accent1>
      <a:accent2>
        <a:srgbClr val="669900"/>
      </a:accent2>
      <a:accent3>
        <a:srgbClr val="AAAAAA"/>
      </a:accent3>
      <a:accent4>
        <a:srgbClr val="000000"/>
      </a:accent4>
      <a:accent5>
        <a:srgbClr val="FFF6E0"/>
      </a:accent5>
      <a:accent6>
        <a:srgbClr val="5C8A00"/>
      </a:accent6>
      <a:hlink>
        <a:srgbClr val="990033"/>
      </a:hlink>
      <a:folHlink>
        <a:srgbClr val="660066"/>
      </a:folHlink>
    </a:clrScheme>
    <a:fontScheme name="EL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3">
        <a:dk1>
          <a:srgbClr val="000000"/>
        </a:dk1>
        <a:lt1>
          <a:srgbClr val="FFF0C8"/>
        </a:lt1>
        <a:dk2>
          <a:srgbClr val="000000"/>
        </a:dk2>
        <a:lt2>
          <a:srgbClr val="969696"/>
        </a:lt2>
        <a:accent1>
          <a:srgbClr val="CC9900"/>
        </a:accent1>
        <a:accent2>
          <a:srgbClr val="669900"/>
        </a:accent2>
        <a:accent3>
          <a:srgbClr val="FFF6E0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14">
        <a:dk1>
          <a:srgbClr val="000000"/>
        </a:dk1>
        <a:lt1>
          <a:srgbClr val="000000"/>
        </a:lt1>
        <a:dk2>
          <a:srgbClr val="CC9900"/>
        </a:dk2>
        <a:lt2>
          <a:srgbClr val="969696"/>
        </a:lt2>
        <a:accent1>
          <a:srgbClr val="FFF0C8"/>
        </a:accent1>
        <a:accent2>
          <a:srgbClr val="669900"/>
        </a:accent2>
        <a:accent3>
          <a:srgbClr val="AAAAAA"/>
        </a:accent3>
        <a:accent4>
          <a:srgbClr val="000000"/>
        </a:accent4>
        <a:accent5>
          <a:srgbClr val="FFF6E0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efault Design">
  <a:themeElements>
    <a:clrScheme name="Lacks WakeHealth">
      <a:dk1>
        <a:srgbClr val="000000"/>
      </a:dk1>
      <a:lt1>
        <a:srgbClr val="000000"/>
      </a:lt1>
      <a:dk2>
        <a:srgbClr val="CC9900"/>
      </a:dk2>
      <a:lt2>
        <a:srgbClr val="969696"/>
      </a:lt2>
      <a:accent1>
        <a:srgbClr val="FFF0C8"/>
      </a:accent1>
      <a:accent2>
        <a:srgbClr val="669900"/>
      </a:accent2>
      <a:accent3>
        <a:srgbClr val="AAAAAA"/>
      </a:accent3>
      <a:accent4>
        <a:srgbClr val="000000"/>
      </a:accent4>
      <a:accent5>
        <a:srgbClr val="FFF6E0"/>
      </a:accent5>
      <a:accent6>
        <a:srgbClr val="5C8A00"/>
      </a:accent6>
      <a:hlink>
        <a:srgbClr val="990033"/>
      </a:hlink>
      <a:folHlink>
        <a:srgbClr val="660066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0C8"/>
        </a:lt1>
        <a:dk2>
          <a:srgbClr val="000000"/>
        </a:dk2>
        <a:lt2>
          <a:srgbClr val="969696"/>
        </a:lt2>
        <a:accent1>
          <a:srgbClr val="CC9900"/>
        </a:accent1>
        <a:accent2>
          <a:srgbClr val="669900"/>
        </a:accent2>
        <a:accent3>
          <a:srgbClr val="FFF6E0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000000"/>
        </a:lt1>
        <a:dk2>
          <a:srgbClr val="CC9900"/>
        </a:dk2>
        <a:lt2>
          <a:srgbClr val="969696"/>
        </a:lt2>
        <a:accent1>
          <a:srgbClr val="FFF0C8"/>
        </a:accent1>
        <a:accent2>
          <a:srgbClr val="669900"/>
        </a:accent2>
        <a:accent3>
          <a:srgbClr val="AAAAAA"/>
        </a:accent3>
        <a:accent4>
          <a:srgbClr val="000000"/>
        </a:accent4>
        <a:accent5>
          <a:srgbClr val="FFF6E0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Default Design">
  <a:themeElements>
    <a:clrScheme name="1_Default Design 14">
      <a:dk1>
        <a:srgbClr val="000000"/>
      </a:dk1>
      <a:lt1>
        <a:srgbClr val="000000"/>
      </a:lt1>
      <a:dk2>
        <a:srgbClr val="CC9900"/>
      </a:dk2>
      <a:lt2>
        <a:srgbClr val="969696"/>
      </a:lt2>
      <a:accent1>
        <a:srgbClr val="FFF0C8"/>
      </a:accent1>
      <a:accent2>
        <a:srgbClr val="669900"/>
      </a:accent2>
      <a:accent3>
        <a:srgbClr val="AAAAAA"/>
      </a:accent3>
      <a:accent4>
        <a:srgbClr val="000000"/>
      </a:accent4>
      <a:accent5>
        <a:srgbClr val="FFF6E0"/>
      </a:accent5>
      <a:accent6>
        <a:srgbClr val="5C8A00"/>
      </a:accent6>
      <a:hlink>
        <a:srgbClr val="990033"/>
      </a:hlink>
      <a:folHlink>
        <a:srgbClr val="660066"/>
      </a:folHlink>
    </a:clrScheme>
    <a:fontScheme name="1_Default Desig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0C8"/>
        </a:lt1>
        <a:dk2>
          <a:srgbClr val="000000"/>
        </a:dk2>
        <a:lt2>
          <a:srgbClr val="969696"/>
        </a:lt2>
        <a:accent1>
          <a:srgbClr val="CC9900"/>
        </a:accent1>
        <a:accent2>
          <a:srgbClr val="669900"/>
        </a:accent2>
        <a:accent3>
          <a:srgbClr val="FFF6E0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000000"/>
        </a:dk1>
        <a:lt1>
          <a:srgbClr val="000000"/>
        </a:lt1>
        <a:dk2>
          <a:srgbClr val="CC9900"/>
        </a:dk2>
        <a:lt2>
          <a:srgbClr val="969696"/>
        </a:lt2>
        <a:accent1>
          <a:srgbClr val="FFF0C8"/>
        </a:accent1>
        <a:accent2>
          <a:srgbClr val="669900"/>
        </a:accent2>
        <a:accent3>
          <a:srgbClr val="AAAAAA"/>
        </a:accent3>
        <a:accent4>
          <a:srgbClr val="000000"/>
        </a:accent4>
        <a:accent5>
          <a:srgbClr val="FFF6E0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PowerPoint Theme  - WFSOM">
  <a:themeElements>
    <a:clrScheme name="EL 14">
      <a:dk1>
        <a:srgbClr val="000000"/>
      </a:dk1>
      <a:lt1>
        <a:srgbClr val="000000"/>
      </a:lt1>
      <a:dk2>
        <a:srgbClr val="CC9900"/>
      </a:dk2>
      <a:lt2>
        <a:srgbClr val="969696"/>
      </a:lt2>
      <a:accent1>
        <a:srgbClr val="FFF0C8"/>
      </a:accent1>
      <a:accent2>
        <a:srgbClr val="669900"/>
      </a:accent2>
      <a:accent3>
        <a:srgbClr val="AAAAAA"/>
      </a:accent3>
      <a:accent4>
        <a:srgbClr val="000000"/>
      </a:accent4>
      <a:accent5>
        <a:srgbClr val="FFF6E0"/>
      </a:accent5>
      <a:accent6>
        <a:srgbClr val="5C8A00"/>
      </a:accent6>
      <a:hlink>
        <a:srgbClr val="990033"/>
      </a:hlink>
      <a:folHlink>
        <a:srgbClr val="660066"/>
      </a:folHlink>
    </a:clrScheme>
    <a:fontScheme name="EL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 13">
        <a:dk1>
          <a:srgbClr val="000000"/>
        </a:dk1>
        <a:lt1>
          <a:srgbClr val="FFF0C8"/>
        </a:lt1>
        <a:dk2>
          <a:srgbClr val="000000"/>
        </a:dk2>
        <a:lt2>
          <a:srgbClr val="969696"/>
        </a:lt2>
        <a:accent1>
          <a:srgbClr val="CC9900"/>
        </a:accent1>
        <a:accent2>
          <a:srgbClr val="669900"/>
        </a:accent2>
        <a:accent3>
          <a:srgbClr val="FFF6E0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 14">
        <a:dk1>
          <a:srgbClr val="000000"/>
        </a:dk1>
        <a:lt1>
          <a:srgbClr val="000000"/>
        </a:lt1>
        <a:dk2>
          <a:srgbClr val="CC9900"/>
        </a:dk2>
        <a:lt2>
          <a:srgbClr val="969696"/>
        </a:lt2>
        <a:accent1>
          <a:srgbClr val="FFF0C8"/>
        </a:accent1>
        <a:accent2>
          <a:srgbClr val="669900"/>
        </a:accent2>
        <a:accent3>
          <a:srgbClr val="AAAAAA"/>
        </a:accent3>
        <a:accent4>
          <a:srgbClr val="000000"/>
        </a:accent4>
        <a:accent5>
          <a:srgbClr val="FFF6E0"/>
        </a:accent5>
        <a:accent6>
          <a:srgbClr val="5C8A00"/>
        </a:accent6>
        <a:hlink>
          <a:srgbClr val="990033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Theme  - WFSOM</Template>
  <TotalTime>36078</TotalTime>
  <Words>829</Words>
  <Application>Microsoft Office PowerPoint</Application>
  <PresentationFormat>Widescreen</PresentationFormat>
  <Paragraphs>192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Arial</vt:lpstr>
      <vt:lpstr>Book Antiqua</vt:lpstr>
      <vt:lpstr>Calibri</vt:lpstr>
      <vt:lpstr>Times New Roman</vt:lpstr>
      <vt:lpstr>Trebuchet MS</vt:lpstr>
      <vt:lpstr>Wingdings</vt:lpstr>
      <vt:lpstr>PowerPoint Theme  - WFSOM</vt:lpstr>
      <vt:lpstr>Default Design</vt:lpstr>
      <vt:lpstr>1_Default Design</vt:lpstr>
      <vt:lpstr>Wake Forest Baptist Health PPT Theme</vt:lpstr>
      <vt:lpstr>2_Default Design</vt:lpstr>
      <vt:lpstr>3_Default Design</vt:lpstr>
      <vt:lpstr>1_PowerPoint Theme  - WFSOM</vt:lpstr>
      <vt:lpstr>Populations</vt:lpstr>
      <vt:lpstr>PowerPoint Presentation</vt:lpstr>
      <vt:lpstr>PowerPoint Presentation</vt:lpstr>
      <vt:lpstr>PowerPoint Presentation</vt:lpstr>
      <vt:lpstr>PowerPoint Presentation</vt:lpstr>
      <vt:lpstr>Activity</vt:lpstr>
      <vt:lpstr>PowerPoint Presentation</vt:lpstr>
      <vt:lpstr>PowerPoint Presentation</vt:lpstr>
      <vt:lpstr>Activity - Debrief</vt:lpstr>
      <vt:lpstr>Age is just a number…</vt:lpstr>
      <vt:lpstr>PowerPoint Presentation</vt:lpstr>
      <vt:lpstr>Let’s mix it up…</vt:lpstr>
      <vt:lpstr>PowerPoint Presentation</vt:lpstr>
      <vt:lpstr>PowerPoint Presentation</vt:lpstr>
      <vt:lpstr>PowerPoint Presentation</vt:lpstr>
      <vt:lpstr>Septic Arthritis      vs      Transient Synovitis</vt:lpstr>
      <vt:lpstr>PowerPoint Presentation</vt:lpstr>
      <vt:lpstr>PowerPoint Presentation</vt:lpstr>
      <vt:lpstr>PowerPoint Presentation</vt:lpstr>
      <vt:lpstr>PowerPoint Presentation</vt:lpstr>
      <vt:lpstr>SCFE (“Skiff-ee”)</vt:lpstr>
      <vt:lpstr>PowerPoint Presentation</vt:lpstr>
      <vt:lpstr>PowerPoint Presentation</vt:lpstr>
      <vt:lpstr>PowerPoint Presentation</vt:lpstr>
      <vt:lpstr>PowerPoint Presentation</vt:lpstr>
      <vt:lpstr>Chronogram</vt:lpstr>
      <vt:lpstr>Other populations?</vt:lpstr>
    </vt:vector>
  </TitlesOfParts>
  <Company>WFUHS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Limb</dc:title>
  <dc:creator>WFBMC</dc:creator>
  <cp:lastModifiedBy>Thomas G. West</cp:lastModifiedBy>
  <cp:revision>317</cp:revision>
  <dcterms:created xsi:type="dcterms:W3CDTF">2016-05-03T22:16:10Z</dcterms:created>
  <dcterms:modified xsi:type="dcterms:W3CDTF">2019-02-27T17:36:09Z</dcterms:modified>
</cp:coreProperties>
</file>