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7" r:id="rId3"/>
    <p:sldId id="277" r:id="rId4"/>
    <p:sldId id="258" r:id="rId5"/>
    <p:sldId id="259" r:id="rId6"/>
    <p:sldId id="273" r:id="rId7"/>
    <p:sldId id="278" r:id="rId8"/>
    <p:sldId id="279" r:id="rId9"/>
    <p:sldId id="280" r:id="rId10"/>
    <p:sldId id="274" r:id="rId11"/>
    <p:sldId id="281" r:id="rId12"/>
    <p:sldId id="260" r:id="rId13"/>
    <p:sldId id="276" r:id="rId14"/>
    <p:sldId id="275" r:id="rId15"/>
    <p:sldId id="263" r:id="rId16"/>
    <p:sldId id="283" r:id="rId17"/>
    <p:sldId id="284" r:id="rId18"/>
    <p:sldId id="285" r:id="rId19"/>
    <p:sldId id="286" r:id="rId20"/>
    <p:sldId id="287" r:id="rId21"/>
    <p:sldId id="288" r:id="rId22"/>
    <p:sldId id="261" r:id="rId23"/>
    <p:sldId id="262" r:id="rId24"/>
    <p:sldId id="264" r:id="rId25"/>
    <p:sldId id="265" r:id="rId26"/>
    <p:sldId id="289" r:id="rId27"/>
    <p:sldId id="307" r:id="rId28"/>
    <p:sldId id="290" r:id="rId29"/>
    <p:sldId id="291" r:id="rId30"/>
    <p:sldId id="292" r:id="rId31"/>
    <p:sldId id="293" r:id="rId32"/>
    <p:sldId id="294" r:id="rId33"/>
    <p:sldId id="308" r:id="rId34"/>
    <p:sldId id="295" r:id="rId35"/>
    <p:sldId id="303" r:id="rId36"/>
    <p:sldId id="296" r:id="rId37"/>
    <p:sldId id="304" r:id="rId38"/>
    <p:sldId id="297" r:id="rId39"/>
    <p:sldId id="298" r:id="rId40"/>
    <p:sldId id="309" r:id="rId41"/>
    <p:sldId id="305" r:id="rId42"/>
    <p:sldId id="300" r:id="rId43"/>
    <p:sldId id="306" r:id="rId44"/>
    <p:sldId id="301" r:id="rId45"/>
    <p:sldId id="269" r:id="rId46"/>
    <p:sldId id="270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6C6"/>
    <a:srgbClr val="E7D48E"/>
    <a:srgbClr val="A98012"/>
    <a:srgbClr val="E3BF41"/>
    <a:srgbClr val="F8C8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5301" autoAdjust="0"/>
  </p:normalViewPr>
  <p:slideViewPr>
    <p:cSldViewPr snapToGrid="0" snapToObjects="1"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FF47D-21C4-7548-A315-AED0EC6DC4F7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9640F-0E54-FD45-B031-AC9E767F1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22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B420F-0381-5C4F-AE11-E508EFDCB3D7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EE03D-6FB4-0749-8504-E61641090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88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MLO has most breast tissue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EE03D-6FB4-0749-8504-E61641090CF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58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EE03D-6FB4-0749-8504-E61641090CF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61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EE03D-6FB4-0749-8504-E61641090CF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87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EE03D-6FB4-0749-8504-E61641090CF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13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EE03D-6FB4-0749-8504-E61641090CF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42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Oval,</a:t>
            </a:r>
            <a:r>
              <a:rPr lang="en-US" baseline="0" dirty="0" smtClean="0"/>
              <a:t> circumscribed anechoic mass with posterior acoustic enhancement.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A. Simple cyst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EE03D-6FB4-0749-8504-E61641090CF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60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EE03D-6FB4-0749-8504-E61641090CF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48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EE03D-6FB4-0749-8504-E61641090CF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485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Blue</a:t>
            </a:r>
            <a:r>
              <a:rPr lang="en-US" baseline="0" dirty="0" smtClean="0"/>
              <a:t> arrows </a:t>
            </a:r>
            <a:r>
              <a:rPr lang="mr-IN" baseline="0" dirty="0" smtClean="0"/>
              <a:t>–</a:t>
            </a:r>
            <a:r>
              <a:rPr lang="en-US" baseline="0" dirty="0" smtClean="0"/>
              <a:t> skin thickening</a:t>
            </a:r>
          </a:p>
          <a:p>
            <a:r>
              <a:rPr lang="en-US" baseline="0" dirty="0" smtClean="0"/>
              <a:t>Yellow arrows - asymmetric tissue when compared to the left breast.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42CF-28D2-4BAE-AB1E-0E582AD7A085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5088"/>
            <a:ext cx="82296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912"/>
            <a:ext cx="8229600" cy="50782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871087"/>
            <a:ext cx="8229600" cy="0"/>
          </a:xfrm>
          <a:prstGeom prst="line">
            <a:avLst/>
          </a:prstGeom>
          <a:ln w="19050">
            <a:solidFill>
              <a:srgbClr val="E3BF41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41125"/>
            <a:ext cx="4038600" cy="54152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41125"/>
            <a:ext cx="4038600" cy="54152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457200" y="-950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3BF4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871087"/>
            <a:ext cx="8229600" cy="0"/>
          </a:xfrm>
          <a:prstGeom prst="line">
            <a:avLst/>
          </a:prstGeom>
          <a:ln w="19050">
            <a:solidFill>
              <a:srgbClr val="E3BF41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4450"/>
            <a:ext cx="4040188" cy="639762"/>
          </a:xfrm>
        </p:spPr>
        <p:txBody>
          <a:bodyPr anchor="b"/>
          <a:lstStyle>
            <a:lvl1pPr marL="0" indent="0">
              <a:buNone/>
              <a:defRPr sz="2400" b="0" i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4212"/>
            <a:ext cx="4040188" cy="47521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56362"/>
            <a:ext cx="4041775" cy="639762"/>
          </a:xfrm>
        </p:spPr>
        <p:txBody>
          <a:bodyPr anchor="b"/>
          <a:lstStyle>
            <a:lvl1pPr marL="0" indent="0">
              <a:buNone/>
              <a:defRPr sz="2400" b="0" i="1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08960"/>
            <a:ext cx="4041775" cy="47473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457200" y="-950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3BF4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871087"/>
            <a:ext cx="8229600" cy="0"/>
          </a:xfrm>
          <a:prstGeom prst="line">
            <a:avLst/>
          </a:prstGeom>
          <a:ln w="19050">
            <a:solidFill>
              <a:srgbClr val="E3BF41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-950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3BF4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871087"/>
            <a:ext cx="8229600" cy="0"/>
          </a:xfrm>
          <a:prstGeom prst="line">
            <a:avLst/>
          </a:prstGeom>
          <a:ln w="19050">
            <a:solidFill>
              <a:srgbClr val="E3BF41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BAA5CE-BBC6-C245-A6EE-9DD0CC7FBE0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14E03-727D-F94B-9012-D193A5B23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E3BF4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E3BF4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E3BF4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E3BF4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E3BF4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E3BF4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/>
              </a:rPr>
              <a:t>Breast Imaging</a:t>
            </a:r>
            <a:endParaRPr lang="en-US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E3BF41"/>
                </a:solidFill>
              </a:rPr>
              <a:t>An overview for the medical student</a:t>
            </a:r>
            <a:endParaRPr lang="en-US" sz="2400" dirty="0">
              <a:solidFill>
                <a:srgbClr val="E3BF4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850245" y="3600450"/>
            <a:ext cx="5542328" cy="16822"/>
          </a:xfrm>
          <a:prstGeom prst="line">
            <a:avLst/>
          </a:prstGeom>
          <a:ln>
            <a:solidFill>
              <a:srgbClr val="E3BF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7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Facts</a:t>
            </a:r>
          </a:p>
          <a:p>
            <a:r>
              <a:rPr lang="en-US" sz="2800" dirty="0" smtClean="0"/>
              <a:t>Anatomy</a:t>
            </a:r>
          </a:p>
          <a:p>
            <a:r>
              <a:rPr lang="en-US" sz="2800" dirty="0"/>
              <a:t>Imaging modalities and </a:t>
            </a:r>
            <a:r>
              <a:rPr lang="en-US" sz="2800" dirty="0" smtClean="0"/>
              <a:t>technique</a:t>
            </a:r>
          </a:p>
          <a:p>
            <a:r>
              <a:rPr lang="en-US" sz="2800" dirty="0" smtClean="0"/>
              <a:t>Screening</a:t>
            </a:r>
          </a:p>
          <a:p>
            <a:r>
              <a:rPr lang="en-US" sz="2800" dirty="0"/>
              <a:t>BIRADS and Breast </a:t>
            </a:r>
            <a:r>
              <a:rPr lang="en-US" sz="2800" dirty="0" smtClean="0"/>
              <a:t>Density</a:t>
            </a:r>
          </a:p>
          <a:p>
            <a:r>
              <a:rPr lang="en-US" sz="2800" dirty="0" smtClean="0"/>
              <a:t>Diagnostic imaging</a:t>
            </a:r>
          </a:p>
          <a:p>
            <a:r>
              <a:rPr lang="en-US" sz="2800" dirty="0" smtClean="0"/>
              <a:t>Biopsy</a:t>
            </a:r>
          </a:p>
          <a:p>
            <a:r>
              <a:rPr lang="en-US" sz="2800" dirty="0" smtClean="0"/>
              <a:t>Breast disease in the Male population</a:t>
            </a:r>
          </a:p>
          <a:p>
            <a:r>
              <a:rPr lang="en-US" sz="2800" dirty="0" smtClean="0"/>
              <a:t>Cases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640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 Cancer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frequent cancer in U.S. women (excluding skin cancer)</a:t>
            </a:r>
          </a:p>
          <a:p>
            <a:r>
              <a:rPr lang="en-US" dirty="0" smtClean="0"/>
              <a:t>1 in 8 women in the U.S. will be diagnosed with breast cancer during their lifetime</a:t>
            </a:r>
            <a:endParaRPr lang="en-US" dirty="0"/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 smtClean="0"/>
              <a:t>highest cause of cancer deaths in women</a:t>
            </a:r>
          </a:p>
          <a:p>
            <a:pPr lvl="1"/>
            <a:r>
              <a:rPr lang="en-US" dirty="0" smtClean="0"/>
              <a:t>Lung is the 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 smtClean="0"/>
              <a:t>highest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48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</a:t>
            </a:r>
            <a:endParaRPr lang="en-US" dirty="0"/>
          </a:p>
        </p:txBody>
      </p:sp>
      <p:pic>
        <p:nvPicPr>
          <p:cNvPr id="4" name="Content Placeholder 3" descr="breast anatom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6" b="8256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5997749" y="6126163"/>
            <a:ext cx="26890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 smtClean="0">
                <a:solidFill>
                  <a:srgbClr val="E3BF41"/>
                </a:solidFill>
              </a:rPr>
              <a:t>Image courtesy of National Breast Cancer Foundation</a:t>
            </a:r>
            <a:endParaRPr lang="en-US" sz="900" i="1" dirty="0">
              <a:solidFill>
                <a:srgbClr val="E3BF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89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modalities and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912"/>
            <a:ext cx="8229600" cy="544149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most common modalities to image the breast include</a:t>
            </a:r>
          </a:p>
          <a:p>
            <a:pPr lvl="1"/>
            <a:r>
              <a:rPr lang="en-US" dirty="0" smtClean="0"/>
              <a:t>Mammography</a:t>
            </a:r>
          </a:p>
          <a:p>
            <a:pPr lvl="1"/>
            <a:r>
              <a:rPr lang="en-US" dirty="0" smtClean="0"/>
              <a:t>Ultrasound</a:t>
            </a:r>
          </a:p>
          <a:p>
            <a:pPr lvl="1"/>
            <a:r>
              <a:rPr lang="en-US" dirty="0" smtClean="0"/>
              <a:t>MRI</a:t>
            </a:r>
          </a:p>
          <a:p>
            <a:pPr lvl="1"/>
            <a:endParaRPr lang="en-US" sz="2800" dirty="0"/>
          </a:p>
          <a:p>
            <a:pPr marL="0" indent="0">
              <a:buNone/>
            </a:pPr>
            <a:r>
              <a:rPr lang="en-US" dirty="0" smtClean="0"/>
              <a:t>Additional modalities not discussed in detail today</a:t>
            </a:r>
          </a:p>
          <a:p>
            <a:pPr lvl="1"/>
            <a:r>
              <a:rPr lang="en-US" dirty="0" smtClean="0"/>
              <a:t>PET/CT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587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Mammography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912"/>
            <a:ext cx="8229600" cy="5423277"/>
          </a:xfrm>
        </p:spPr>
        <p:txBody>
          <a:bodyPr>
            <a:normAutofit/>
          </a:bodyPr>
          <a:lstStyle/>
          <a:p>
            <a:r>
              <a:rPr lang="en-US" dirty="0" smtClean="0"/>
              <a:t>Most </a:t>
            </a:r>
            <a:r>
              <a:rPr lang="en-US" dirty="0"/>
              <a:t>common screening and diagnostic tool</a:t>
            </a:r>
          </a:p>
          <a:p>
            <a:r>
              <a:rPr lang="en-US" dirty="0" smtClean="0"/>
              <a:t>Get craniocaudal (CC) </a:t>
            </a:r>
            <a:r>
              <a:rPr lang="en-US" dirty="0"/>
              <a:t>and </a:t>
            </a:r>
            <a:r>
              <a:rPr lang="en-US" dirty="0" err="1" smtClean="0"/>
              <a:t>mediolateral</a:t>
            </a:r>
            <a:r>
              <a:rPr lang="en-US" dirty="0" smtClean="0"/>
              <a:t> oblique (MLO) </a:t>
            </a:r>
            <a:r>
              <a:rPr lang="en-US" dirty="0"/>
              <a:t>views of each </a:t>
            </a:r>
            <a:r>
              <a:rPr lang="en-US" dirty="0" smtClean="0"/>
              <a:t>breast.</a:t>
            </a:r>
          </a:p>
          <a:p>
            <a:pPr lvl="1"/>
            <a:r>
              <a:rPr lang="en-US" dirty="0" smtClean="0"/>
              <a:t>This allows the most tissue to imaged </a:t>
            </a:r>
          </a:p>
          <a:p>
            <a:r>
              <a:rPr lang="en-US" dirty="0" smtClean="0"/>
              <a:t>3D </a:t>
            </a:r>
            <a:r>
              <a:rPr lang="en-US" dirty="0" err="1"/>
              <a:t>tomosynthesis</a:t>
            </a:r>
            <a:r>
              <a:rPr lang="en-US" dirty="0"/>
              <a:t> can be applied 	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/>
              <a:t>images obtained </a:t>
            </a:r>
            <a:r>
              <a:rPr lang="en-US" dirty="0" smtClean="0"/>
              <a:t>through different parts of the breast allowing </a:t>
            </a:r>
            <a:r>
              <a:rPr lang="en-US" dirty="0"/>
              <a:t>the radiologist to </a:t>
            </a:r>
            <a:r>
              <a:rPr lang="en-US" dirty="0" smtClean="0"/>
              <a:t>“scroll” </a:t>
            </a:r>
            <a:r>
              <a:rPr lang="en-US" dirty="0"/>
              <a:t>through the breast, emphasizing masses and architectural distortion not easily detected with a conventional 2D </a:t>
            </a:r>
            <a:r>
              <a:rPr lang="en-US" dirty="0" smtClean="0"/>
              <a:t>approach</a:t>
            </a:r>
          </a:p>
          <a:p>
            <a:pPr lvl="1"/>
            <a:r>
              <a:rPr lang="en-US" dirty="0"/>
              <a:t>Most beneficial for women with dense breast tissue</a:t>
            </a:r>
          </a:p>
          <a:p>
            <a:pPr lvl="1"/>
            <a:r>
              <a:rPr lang="en-US" dirty="0" smtClean="0"/>
              <a:t>Fewer unnecessary biopsies and decreases recall rates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32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</a:t>
            </a:r>
            <a:endParaRPr lang="en-US" dirty="0"/>
          </a:p>
        </p:txBody>
      </p:sp>
      <p:pic>
        <p:nvPicPr>
          <p:cNvPr id="4" name="Picture 4" descr="Introduction to Breast Imaging 00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52381"/>
          <a:stretch>
            <a:fillRect/>
          </a:stretch>
        </p:blipFill>
        <p:spPr>
          <a:xfrm rot="5400000">
            <a:off x="3392206" y="2021591"/>
            <a:ext cx="4515472" cy="3482964"/>
          </a:xfrm>
          <a:noFill/>
        </p:spPr>
      </p:pic>
      <p:pic>
        <p:nvPicPr>
          <p:cNvPr id="5" name="Picture 4" descr="Introduction to Breast Imaging 004"/>
          <p:cNvPicPr>
            <a:picLocks noChangeAspect="1" noChangeArrowheads="1"/>
          </p:cNvPicPr>
          <p:nvPr/>
        </p:nvPicPr>
        <p:blipFill>
          <a:blip r:embed="rId2" cstate="print"/>
          <a:srcRect b="53623"/>
          <a:stretch>
            <a:fillRect/>
          </a:stretch>
        </p:blipFill>
        <p:spPr>
          <a:xfrm rot="16200000">
            <a:off x="-69701" y="2014037"/>
            <a:ext cx="4505061" cy="345125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391424" y="5651477"/>
            <a:ext cx="821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91424" y="1515417"/>
            <a:ext cx="78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lateral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27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MLO</a:t>
            </a:r>
            <a:endParaRPr lang="en-US" dirty="0"/>
          </a:p>
        </p:txBody>
      </p:sp>
      <p:pic>
        <p:nvPicPr>
          <p:cNvPr id="4" name="Content Placeholder 3" descr="Introduction to Breast Imaging 00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t="48263"/>
          <a:stretch/>
        </p:blipFill>
        <p:spPr>
          <a:xfrm>
            <a:off x="2356316" y="1447800"/>
            <a:ext cx="4462650" cy="4556882"/>
          </a:xfrm>
          <a:noFill/>
        </p:spPr>
      </p:pic>
      <p:pic>
        <p:nvPicPr>
          <p:cNvPr id="7" name="Content Placeholder 3" descr="Introduction to Breast Imaging 005"/>
          <p:cNvPicPr>
            <a:picLocks noChangeAspect="1" noChangeArrowheads="1"/>
          </p:cNvPicPr>
          <p:nvPr/>
        </p:nvPicPr>
        <p:blipFill rotWithShape="1">
          <a:blip r:embed="rId3" cstate="print"/>
          <a:srcRect l="16327" r="12808" b="52677"/>
          <a:stretch/>
        </p:blipFill>
        <p:spPr>
          <a:xfrm>
            <a:off x="1189300" y="1447800"/>
            <a:ext cx="3428577" cy="451897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18966" y="1447800"/>
            <a:ext cx="1628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uperior (head)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18965" y="5681740"/>
            <a:ext cx="178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Inferior (feet)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4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CC, MLO</a:t>
            </a:r>
            <a:endParaRPr lang="en-US" dirty="0"/>
          </a:p>
        </p:txBody>
      </p:sp>
      <p:pic>
        <p:nvPicPr>
          <p:cNvPr id="4" name="Content Placeholder 3" descr="Missed breast cancer 07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295400"/>
            <a:ext cx="3894836" cy="3124200"/>
          </a:xfrm>
          <a:noFill/>
        </p:spPr>
      </p:pic>
      <p:pic>
        <p:nvPicPr>
          <p:cNvPr id="5" name="Picture 4" descr="Missed breast cancer 0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24400" y="3352800"/>
            <a:ext cx="4191000" cy="3194050"/>
          </a:xfrm>
          <a:prstGeom prst="rect">
            <a:avLst/>
          </a:prstGeom>
          <a:noFill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295400" y="4495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/>
              <a:t>RCC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76600" y="4495800"/>
            <a:ext cx="762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/>
              <a:t>LCC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181600" y="28956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/>
              <a:t>RMLO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239000" y="2895600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/>
              <a:t>LMLO</a:t>
            </a:r>
          </a:p>
        </p:txBody>
      </p:sp>
    </p:spTree>
    <p:extLst>
      <p:ext uri="{BB962C8B-B14F-4D97-AF65-F5344CB8AC3E}">
        <p14:creationId xmlns:p14="http://schemas.microsoft.com/office/powerpoint/2010/main" val="422262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Ultrasound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912"/>
            <a:ext cx="8229600" cy="2117125"/>
          </a:xfrm>
        </p:spPr>
        <p:txBody>
          <a:bodyPr/>
          <a:lstStyle/>
          <a:p>
            <a:pPr marL="914400" lvl="2" indent="0">
              <a:buNone/>
            </a:pPr>
            <a:endParaRPr lang="en-US" sz="2200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891580"/>
            <a:ext cx="8229600" cy="3689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Excellent diagnostic tool which requires no radiation, is noninvasive, and can be performed quickly at same day appointments</a:t>
            </a:r>
          </a:p>
          <a:p>
            <a:r>
              <a:rPr lang="en-US" dirty="0" smtClean="0"/>
              <a:t>Complements mammography, but </a:t>
            </a:r>
            <a:r>
              <a:rPr lang="en-US" u="sng" dirty="0" smtClean="0"/>
              <a:t>should not</a:t>
            </a:r>
            <a:r>
              <a:rPr lang="en-US" dirty="0" smtClean="0"/>
              <a:t> replace mammography as the primary screening modality </a:t>
            </a:r>
          </a:p>
          <a:p>
            <a:pPr lvl="1"/>
            <a:r>
              <a:rPr lang="en-US" dirty="0"/>
              <a:t>Characterization of Palpable </a:t>
            </a:r>
            <a:r>
              <a:rPr lang="en-US" dirty="0" smtClean="0"/>
              <a:t>Abnormality</a:t>
            </a:r>
            <a:endParaRPr lang="en-US" dirty="0"/>
          </a:p>
          <a:p>
            <a:pPr lvl="1"/>
            <a:r>
              <a:rPr lang="en-US" dirty="0"/>
              <a:t>Characterization of Masses Detected </a:t>
            </a:r>
            <a:r>
              <a:rPr lang="en-US" dirty="0" err="1" smtClean="0"/>
              <a:t>Mammographically</a:t>
            </a:r>
            <a:endParaRPr lang="en-US" dirty="0"/>
          </a:p>
          <a:p>
            <a:pPr lvl="1"/>
            <a:r>
              <a:rPr lang="en-US" dirty="0"/>
              <a:t>Evaluate Areas of Focal </a:t>
            </a:r>
            <a:r>
              <a:rPr lang="en-US" dirty="0" smtClean="0"/>
              <a:t>Pain</a:t>
            </a:r>
          </a:p>
          <a:p>
            <a:pPr lvl="1"/>
            <a:endParaRPr lang="en-US" dirty="0"/>
          </a:p>
        </p:txBody>
      </p:sp>
      <p:pic>
        <p:nvPicPr>
          <p:cNvPr id="10" name="Picture 9" descr="usmach"/>
          <p:cNvPicPr>
            <a:picLocks noChangeAspect="1" noChangeArrowheads="1"/>
          </p:cNvPicPr>
          <p:nvPr/>
        </p:nvPicPr>
        <p:blipFill rotWithShape="1">
          <a:blip r:embed="rId2" cstate="print"/>
          <a:srcRect t="14804" b="-14893"/>
          <a:stretch/>
        </p:blipFill>
        <p:spPr>
          <a:xfrm>
            <a:off x="5331690" y="3785616"/>
            <a:ext cx="2439072" cy="3676228"/>
          </a:xfrm>
          <a:prstGeom prst="rect">
            <a:avLst/>
          </a:prstGeom>
          <a:noFill/>
        </p:spPr>
      </p:pic>
      <p:pic>
        <p:nvPicPr>
          <p:cNvPr id="11" name="Picture 8" descr="brus2"/>
          <p:cNvPicPr>
            <a:picLocks noChangeAspect="1" noChangeArrowheads="1"/>
          </p:cNvPicPr>
          <p:nvPr/>
        </p:nvPicPr>
        <p:blipFill rotWithShape="1">
          <a:blip r:embed="rId3" cstate="print"/>
          <a:srcRect l="16667" t="3776" r="11538" b="-3776"/>
          <a:stretch/>
        </p:blipFill>
        <p:spPr>
          <a:xfrm>
            <a:off x="1427094" y="4329150"/>
            <a:ext cx="3642548" cy="26980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424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 MRI</a:t>
            </a:r>
            <a:endParaRPr lang="en-US" dirty="0"/>
          </a:p>
        </p:txBody>
      </p:sp>
      <p:pic>
        <p:nvPicPr>
          <p:cNvPr id="4" name="Picture 11" descr="brstcoilscnr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152718"/>
            <a:ext cx="4205712" cy="5554086"/>
          </a:xfrm>
          <a:noFill/>
        </p:spPr>
      </p:pic>
      <p:pic>
        <p:nvPicPr>
          <p:cNvPr id="6" name="Picture 10" descr="brstcoil"/>
          <p:cNvPicPr>
            <a:picLocks noChangeAspect="1" noChangeArrowheads="1"/>
          </p:cNvPicPr>
          <p:nvPr/>
        </p:nvPicPr>
        <p:blipFill rotWithShape="1">
          <a:blip r:embed="rId4" cstate="print"/>
          <a:srcRect b="22790"/>
          <a:stretch/>
        </p:blipFill>
        <p:spPr>
          <a:xfrm>
            <a:off x="4648639" y="1072650"/>
            <a:ext cx="3343855" cy="2624684"/>
          </a:xfrm>
          <a:prstGeom prst="rect">
            <a:avLst/>
          </a:prstGeom>
          <a:noFill/>
        </p:spPr>
      </p:pic>
      <p:pic>
        <p:nvPicPr>
          <p:cNvPr id="5" name="Picture 6" descr="breastm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648640" y="3697334"/>
            <a:ext cx="3343855" cy="3009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476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912"/>
            <a:ext cx="4541890" cy="543335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MRI is more sensitive than mammograms and ultrasound, but not as specific</a:t>
            </a:r>
          </a:p>
          <a:p>
            <a:r>
              <a:rPr lang="en-US" dirty="0" smtClean="0"/>
              <a:t>Indications</a:t>
            </a:r>
          </a:p>
          <a:p>
            <a:pPr lvl="1"/>
            <a:r>
              <a:rPr lang="en-US" dirty="0" smtClean="0"/>
              <a:t>Evaluate for additional </a:t>
            </a:r>
            <a:r>
              <a:rPr lang="en-US" dirty="0" smtClean="0"/>
              <a:t>sites of disease (ipsilateral </a:t>
            </a:r>
            <a:r>
              <a:rPr lang="en-US" dirty="0" smtClean="0"/>
              <a:t>extent of disease or contralateral) in cases of</a:t>
            </a:r>
            <a:r>
              <a:rPr lang="en-US" dirty="0" smtClean="0"/>
              <a:t> </a:t>
            </a:r>
            <a:r>
              <a:rPr lang="en-US" dirty="0" smtClean="0"/>
              <a:t>biopsy proven malignancy </a:t>
            </a:r>
          </a:p>
          <a:p>
            <a:pPr lvl="1"/>
            <a:r>
              <a:rPr lang="en-US" dirty="0" smtClean="0"/>
              <a:t>Evaluating integrity of breast implants</a:t>
            </a:r>
          </a:p>
          <a:p>
            <a:pPr lvl="1"/>
            <a:r>
              <a:rPr lang="en-US" dirty="0" smtClean="0"/>
              <a:t>Screening in </a:t>
            </a:r>
            <a:r>
              <a:rPr lang="en-US" dirty="0" smtClean="0"/>
              <a:t>high </a:t>
            </a:r>
            <a:r>
              <a:rPr lang="en-US" dirty="0" smtClean="0"/>
              <a:t>risk </a:t>
            </a:r>
            <a:r>
              <a:rPr lang="en-US" dirty="0" smtClean="0"/>
              <a:t>populations - &gt;20% lifetime risk of breast cancer </a:t>
            </a:r>
            <a:r>
              <a:rPr lang="en-US" dirty="0" smtClean="0"/>
              <a:t>(see screening)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MRI </a:t>
            </a:r>
            <a:r>
              <a:rPr lang="en-US" dirty="0" smtClean="0"/>
              <a:t>limitations:</a:t>
            </a:r>
          </a:p>
          <a:p>
            <a:pPr lvl="1"/>
            <a:r>
              <a:rPr lang="en-US" dirty="0" smtClean="0"/>
              <a:t>Gadolinium contrast allergy </a:t>
            </a:r>
          </a:p>
          <a:p>
            <a:pPr lvl="1"/>
            <a:r>
              <a:rPr lang="en-US" dirty="0" smtClean="0"/>
              <a:t>Difficult prone positioning, which may not be tolerable for all patients</a:t>
            </a:r>
          </a:p>
          <a:p>
            <a:pPr lvl="1"/>
            <a:r>
              <a:rPr lang="en-US" dirty="0" smtClean="0"/>
              <a:t>Pacemakers, spinal stimulators, </a:t>
            </a:r>
            <a:r>
              <a:rPr lang="en-US" dirty="0" err="1" smtClean="0"/>
              <a:t>etc</a:t>
            </a:r>
            <a:r>
              <a:rPr lang="en-US" dirty="0" smtClean="0"/>
              <a:t>, which may not be MRI compatible</a:t>
            </a:r>
            <a:endParaRPr lang="en-US" dirty="0"/>
          </a:p>
        </p:txBody>
      </p:sp>
      <p:pic>
        <p:nvPicPr>
          <p:cNvPr id="6" name="Picture 5" descr="mr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" t="2766" r="4639" b="54479"/>
          <a:stretch/>
        </p:blipFill>
        <p:spPr>
          <a:xfrm>
            <a:off x="5294376" y="1405128"/>
            <a:ext cx="3666744" cy="1417320"/>
          </a:xfrm>
          <a:prstGeom prst="rect">
            <a:avLst/>
          </a:prstGeom>
        </p:spPr>
      </p:pic>
      <p:pic>
        <p:nvPicPr>
          <p:cNvPr id="7" name="Picture 6" descr="linguin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61" y="3411394"/>
            <a:ext cx="2524759" cy="2264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96506" y="2949729"/>
            <a:ext cx="2505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8C80D"/>
                </a:solidFill>
              </a:rPr>
              <a:t>Left breast invasive ductal carcinoma</a:t>
            </a:r>
          </a:p>
          <a:p>
            <a:endParaRPr lang="en-US" sz="1200" dirty="0">
              <a:solidFill>
                <a:srgbClr val="F8C80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26480" y="5684082"/>
            <a:ext cx="2034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8C80D"/>
                </a:solidFill>
              </a:rPr>
              <a:t>Intracapsular implant rupture</a:t>
            </a:r>
          </a:p>
          <a:p>
            <a:pPr algn="ctr"/>
            <a:r>
              <a:rPr lang="en-US" sz="1200" dirty="0" smtClean="0">
                <a:solidFill>
                  <a:srgbClr val="F8C80D"/>
                </a:solidFill>
              </a:rPr>
              <a:t>“Linguine sign”</a:t>
            </a:r>
            <a:endParaRPr lang="en-US" sz="1200" dirty="0">
              <a:solidFill>
                <a:srgbClr val="F8C80D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68720" y="6586132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i="1" dirty="0">
                <a:solidFill>
                  <a:srgbClr val="F8C80D"/>
                </a:solidFill>
              </a:rPr>
              <a:t>Images courtesy of Radiology Assistant and </a:t>
            </a:r>
            <a:r>
              <a:rPr lang="en-US" sz="900" i="1" dirty="0" err="1" smtClean="0">
                <a:solidFill>
                  <a:srgbClr val="F8C80D"/>
                </a:solidFill>
              </a:rPr>
              <a:t>Radiopeadia</a:t>
            </a:r>
            <a:endParaRPr lang="en-US" sz="900" i="1" dirty="0">
              <a:solidFill>
                <a:srgbClr val="F8C8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90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Screening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912"/>
            <a:ext cx="6471920" cy="5624873"/>
          </a:xfrm>
        </p:spPr>
        <p:txBody>
          <a:bodyPr>
            <a:normAutofit/>
          </a:bodyPr>
          <a:lstStyle/>
          <a:p>
            <a:r>
              <a:rPr lang="en-US" dirty="0" smtClean="0"/>
              <a:t>General Public guidelines (average risk) </a:t>
            </a:r>
          </a:p>
          <a:p>
            <a:pPr lvl="1"/>
            <a:r>
              <a:rPr lang="en-US" dirty="0" smtClean="0"/>
              <a:t>Primary modality is </a:t>
            </a:r>
            <a:r>
              <a:rPr lang="en-US" u="sng" dirty="0" smtClean="0"/>
              <a:t>mammography</a:t>
            </a:r>
          </a:p>
          <a:p>
            <a:pPr lvl="1"/>
            <a:r>
              <a:rPr lang="en-US" dirty="0" smtClean="0"/>
              <a:t>The American </a:t>
            </a:r>
            <a:r>
              <a:rPr lang="en-US" dirty="0"/>
              <a:t>College of Radiology and Society of Breast </a:t>
            </a:r>
            <a:r>
              <a:rPr lang="en-US" dirty="0" smtClean="0"/>
              <a:t>Imaging recommend:</a:t>
            </a:r>
            <a:endParaRPr lang="en-US" dirty="0"/>
          </a:p>
          <a:p>
            <a:pPr lvl="2"/>
            <a:r>
              <a:rPr lang="en-US" dirty="0" smtClean="0"/>
              <a:t>Starting at </a:t>
            </a:r>
            <a:r>
              <a:rPr lang="en-US" u="sng" dirty="0" smtClean="0"/>
              <a:t>age 40</a:t>
            </a:r>
            <a:r>
              <a:rPr lang="en-US" dirty="0" smtClean="0"/>
              <a:t> 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ontinue </a:t>
            </a:r>
            <a:r>
              <a:rPr lang="en-US" dirty="0" smtClean="0"/>
              <a:t>to perform </a:t>
            </a:r>
            <a:r>
              <a:rPr lang="en-US" u="sng" dirty="0" smtClean="0"/>
              <a:t>annually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Screening can be stopped on a case by case basis per individual patient’s health status </a:t>
            </a:r>
            <a:endParaRPr lang="en-US" dirty="0"/>
          </a:p>
          <a:p>
            <a:r>
              <a:rPr lang="en-US" dirty="0" smtClean="0"/>
              <a:t>High risk  populations should consider adjunctive MRI</a:t>
            </a:r>
            <a:endParaRPr lang="en-US" dirty="0"/>
          </a:p>
        </p:txBody>
      </p:sp>
      <p:pic>
        <p:nvPicPr>
          <p:cNvPr id="4" name="Picture 3" descr="Screen Shot 2019-02-12 at 8.53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120" y="3779522"/>
            <a:ext cx="1689100" cy="914400"/>
          </a:xfrm>
          <a:prstGeom prst="rect">
            <a:avLst/>
          </a:prstGeom>
        </p:spPr>
      </p:pic>
      <p:pic>
        <p:nvPicPr>
          <p:cNvPr id="5" name="Picture 4" descr="Breast Presentation for MS3 rotati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720" y="1921687"/>
            <a:ext cx="1481584" cy="14815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7185" y="5049524"/>
            <a:ext cx="5144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en-US" sz="1400" i="1" dirty="0" smtClean="0">
                <a:solidFill>
                  <a:srgbClr val="F8C80D"/>
                </a:solidFill>
              </a:rPr>
              <a:t>Additional organizations have controversial </a:t>
            </a:r>
            <a:r>
              <a:rPr lang="en-US" sz="1400" i="1" dirty="0">
                <a:solidFill>
                  <a:srgbClr val="F8C80D"/>
                </a:solidFill>
              </a:rPr>
              <a:t>guidelines </a:t>
            </a:r>
            <a:r>
              <a:rPr lang="en-US" sz="1400" i="1" dirty="0" smtClean="0">
                <a:solidFill>
                  <a:srgbClr val="F8C80D"/>
                </a:solidFill>
              </a:rPr>
              <a:t>suggesting </a:t>
            </a:r>
            <a:r>
              <a:rPr lang="en-US" sz="1400" i="1" dirty="0">
                <a:solidFill>
                  <a:srgbClr val="F8C80D"/>
                </a:solidFill>
              </a:rPr>
              <a:t>starting at 45 to 50, follow up every 1-2 years, and potentially stop screening by 74 years of age (USPSTF, ACOG, and ACS)</a:t>
            </a:r>
          </a:p>
          <a:p>
            <a:endParaRPr lang="en-US" sz="1400" i="1" dirty="0">
              <a:solidFill>
                <a:srgbClr val="F8C8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MRI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913"/>
            <a:ext cx="8229600" cy="51208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Ideal for annual screening in high risk populations which include:</a:t>
            </a:r>
          </a:p>
          <a:p>
            <a:pPr lvl="1"/>
            <a:r>
              <a:rPr lang="en-US" dirty="0" smtClean="0"/>
              <a:t>Calculated lifetime risk of 20% or more</a:t>
            </a:r>
          </a:p>
          <a:p>
            <a:pPr lvl="2"/>
            <a:r>
              <a:rPr lang="en-US" dirty="0"/>
              <a:t>Anyone with two 1</a:t>
            </a:r>
            <a:r>
              <a:rPr lang="en-US" baseline="30000" dirty="0"/>
              <a:t>st</a:t>
            </a:r>
            <a:r>
              <a:rPr lang="en-US" dirty="0"/>
              <a:t> degree relatives </a:t>
            </a:r>
            <a:r>
              <a:rPr lang="en-US" dirty="0" smtClean="0"/>
              <a:t>(sister</a:t>
            </a:r>
            <a:r>
              <a:rPr lang="en-US" dirty="0"/>
              <a:t>, mother, </a:t>
            </a:r>
            <a:r>
              <a:rPr lang="en-US" dirty="0" smtClean="0"/>
              <a:t>daughter) diagnosed </a:t>
            </a:r>
            <a:r>
              <a:rPr lang="en-US" dirty="0"/>
              <a:t>with breast </a:t>
            </a:r>
            <a:r>
              <a:rPr lang="en-US" dirty="0" smtClean="0"/>
              <a:t>cancer </a:t>
            </a:r>
          </a:p>
          <a:p>
            <a:pPr lvl="1"/>
            <a:r>
              <a:rPr lang="en-US" dirty="0" smtClean="0"/>
              <a:t>Carries a BRCA mutation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degree relative of a BRCA carrier, but untested</a:t>
            </a:r>
          </a:p>
          <a:p>
            <a:pPr lvl="1"/>
            <a:r>
              <a:rPr lang="en-US" dirty="0" smtClean="0"/>
              <a:t>Radiation therapy to the chest received between the age 10 and 30 years, at least 8 years after completing radiation </a:t>
            </a:r>
          </a:p>
          <a:p>
            <a:pPr lvl="1"/>
            <a:r>
              <a:rPr lang="en-US" dirty="0" smtClean="0"/>
              <a:t>Genetic s</a:t>
            </a:r>
            <a:r>
              <a:rPr lang="en-US" dirty="0" smtClean="0"/>
              <a:t>yndrome patients and </a:t>
            </a:r>
            <a:r>
              <a:rPr lang="en-US" dirty="0" smtClean="0"/>
              <a:t>their 1</a:t>
            </a:r>
            <a:r>
              <a:rPr lang="en-US" baseline="30000" dirty="0" smtClean="0"/>
              <a:t>st</a:t>
            </a:r>
            <a:r>
              <a:rPr lang="en-US" dirty="0" smtClean="0"/>
              <a:t> degree relatives including</a:t>
            </a:r>
          </a:p>
          <a:p>
            <a:pPr lvl="2"/>
            <a:r>
              <a:rPr lang="en-US" dirty="0" smtClean="0"/>
              <a:t>Li-</a:t>
            </a:r>
            <a:r>
              <a:rPr lang="en-US" dirty="0" err="1" smtClean="0"/>
              <a:t>Fraumeni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Cowden</a:t>
            </a:r>
          </a:p>
          <a:p>
            <a:pPr lvl="2"/>
            <a:r>
              <a:rPr lang="en-US" dirty="0" err="1" smtClean="0"/>
              <a:t>Bannayan</a:t>
            </a:r>
            <a:r>
              <a:rPr lang="en-US" dirty="0" smtClean="0"/>
              <a:t>-Riley-</a:t>
            </a:r>
            <a:r>
              <a:rPr lang="en-US" dirty="0" err="1" smtClean="0"/>
              <a:t>Ruvalcaba</a:t>
            </a:r>
            <a:r>
              <a:rPr lang="en-US" dirty="0" smtClean="0"/>
              <a:t> </a:t>
            </a:r>
          </a:p>
          <a:p>
            <a:pPr marL="1371600" lvl="3" indent="0">
              <a:buNone/>
            </a:pPr>
            <a:endParaRPr lang="en-US" dirty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MRI is NOT currently recommended purely on the basis of breast density. Thus, dense breasts ≠ </a:t>
            </a:r>
            <a:r>
              <a:rPr lang="en-US" dirty="0" smtClean="0"/>
              <a:t>MRI for screening. </a:t>
            </a: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Women </a:t>
            </a:r>
            <a:r>
              <a:rPr lang="en-US" dirty="0"/>
              <a:t>at 15-20% lifetime risk should discuss yearly MRI with their physician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52758" y="6358160"/>
            <a:ext cx="70551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000" i="1" dirty="0" smtClean="0">
                <a:solidFill>
                  <a:srgbClr val="F8C80D"/>
                </a:solidFill>
              </a:rPr>
              <a:t>2. American </a:t>
            </a:r>
            <a:r>
              <a:rPr lang="en-US" sz="1000" i="1" dirty="0">
                <a:solidFill>
                  <a:srgbClr val="F8C80D"/>
                </a:solidFill>
              </a:rPr>
              <a:t>Cancer Society </a:t>
            </a:r>
            <a:r>
              <a:rPr lang="en-US" sz="1000" i="1" dirty="0" smtClean="0">
                <a:solidFill>
                  <a:srgbClr val="F8C80D"/>
                </a:solidFill>
              </a:rPr>
              <a:t>Guidelines  </a:t>
            </a:r>
            <a:r>
              <a:rPr lang="hr-HR" sz="1000" i="1" dirty="0">
                <a:solidFill>
                  <a:srgbClr val="F8C80D"/>
                </a:solidFill>
              </a:rPr>
              <a:t>https://doi.org/10.3322/canjclin.57.2.75</a:t>
            </a:r>
            <a:endParaRPr lang="en-US" sz="1000" i="1" dirty="0">
              <a:solidFill>
                <a:srgbClr val="F8C8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4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5088"/>
            <a:ext cx="86868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BIRADS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912"/>
            <a:ext cx="8229600" cy="53829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Acronym for: “Breast </a:t>
            </a:r>
            <a:r>
              <a:rPr lang="en-US" dirty="0"/>
              <a:t>Imaging-Reporting and Data </a:t>
            </a:r>
            <a:r>
              <a:rPr lang="en-US" dirty="0" smtClean="0"/>
              <a:t>System”</a:t>
            </a:r>
          </a:p>
          <a:p>
            <a:r>
              <a:rPr lang="en-US" dirty="0" smtClean="0"/>
              <a:t>Widely accepted classification system and reporting method which assesses risk and promotes consistency and clear communication.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 smtClean="0"/>
              <a:t>BIRADS 0: incomplete</a:t>
            </a:r>
            <a:r>
              <a:rPr lang="en-US" dirty="0"/>
              <a:t>;</a:t>
            </a:r>
            <a:r>
              <a:rPr lang="en-US" dirty="0" smtClean="0"/>
              <a:t> further imaging or evaluation is needed</a:t>
            </a:r>
          </a:p>
          <a:p>
            <a:pPr lvl="1"/>
            <a:r>
              <a:rPr lang="en-US" dirty="0" smtClean="0"/>
              <a:t>also includes when previous/outside imaging has been requested</a:t>
            </a:r>
          </a:p>
          <a:p>
            <a:pPr marL="0" indent="0">
              <a:buNone/>
            </a:pPr>
            <a:r>
              <a:rPr lang="en-US" dirty="0" smtClean="0"/>
              <a:t>BIRADS 1: negative</a:t>
            </a:r>
          </a:p>
          <a:p>
            <a:pPr marL="0" indent="0">
              <a:buNone/>
            </a:pPr>
            <a:r>
              <a:rPr lang="en-US" dirty="0" smtClean="0"/>
              <a:t>BIRADS 2: benign </a:t>
            </a:r>
          </a:p>
          <a:p>
            <a:pPr marL="0" indent="0">
              <a:buNone/>
            </a:pPr>
            <a:r>
              <a:rPr lang="en-US" dirty="0" smtClean="0"/>
              <a:t>BIRADS 3: probably benign </a:t>
            </a:r>
          </a:p>
          <a:p>
            <a:pPr marL="0" indent="0">
              <a:buNone/>
            </a:pPr>
            <a:r>
              <a:rPr lang="en-US" dirty="0" smtClean="0"/>
              <a:t>BIRADS 4: suspicious abnormality   </a:t>
            </a:r>
          </a:p>
          <a:p>
            <a:pPr marL="0" indent="0">
              <a:buNone/>
            </a:pPr>
            <a:r>
              <a:rPr lang="en-US" dirty="0" smtClean="0"/>
              <a:t>BIRADS 5: highly suggestive of malignancy </a:t>
            </a:r>
          </a:p>
          <a:p>
            <a:pPr marL="0" indent="0">
              <a:buNone/>
            </a:pPr>
            <a:r>
              <a:rPr lang="en-US" dirty="0" smtClean="0"/>
              <a:t>BIRADS 6: known biopsy proven malignancy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0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3241494"/>
              </p:ext>
            </p:extLst>
          </p:nvPr>
        </p:nvGraphicFramePr>
        <p:xfrm>
          <a:off x="228600" y="788627"/>
          <a:ext cx="8686800" cy="5276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97"/>
                <a:gridCol w="2200603"/>
                <a:gridCol w="2895600"/>
                <a:gridCol w="2438400"/>
              </a:tblGrid>
              <a:tr h="4713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BIRADS</a:t>
                      </a:r>
                      <a:endParaRPr lang="en-US" dirty="0"/>
                    </a:p>
                  </a:txBody>
                  <a:tcPr>
                    <a:solidFill>
                      <a:srgbClr val="A9801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A980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Likelihood of cancer</a:t>
                      </a:r>
                      <a:endParaRPr lang="en-US" dirty="0"/>
                    </a:p>
                  </a:txBody>
                  <a:tcPr>
                    <a:solidFill>
                      <a:srgbClr val="A980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Recommendation</a:t>
                      </a:r>
                      <a:endParaRPr lang="en-US" dirty="0"/>
                    </a:p>
                  </a:txBody>
                  <a:tcPr>
                    <a:solidFill>
                      <a:srgbClr val="A98012"/>
                    </a:solidFill>
                  </a:tcPr>
                </a:tc>
              </a:tr>
              <a:tr h="378353">
                <a:tc>
                  <a:txBody>
                    <a:bodyPr/>
                    <a:lstStyle/>
                    <a:p>
                      <a:r>
                        <a:rPr lang="en-US" dirty="0" smtClean="0"/>
                        <a:t>BIRADS 0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Incomplete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-n/a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Need priors, recall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</a:tr>
              <a:tr h="378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BIRADS 1</a:t>
                      </a:r>
                    </a:p>
                  </a:txBody>
                  <a:tcPr>
                    <a:solidFill>
                      <a:srgbClr val="F1E6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Negative</a:t>
                      </a:r>
                      <a:endParaRPr lang="en-US" dirty="0"/>
                    </a:p>
                  </a:txBody>
                  <a:tcPr>
                    <a:solidFill>
                      <a:srgbClr val="F1E6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1E6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Annual Mammogram</a:t>
                      </a:r>
                      <a:endParaRPr lang="en-US" dirty="0"/>
                    </a:p>
                  </a:txBody>
                  <a:tcPr>
                    <a:solidFill>
                      <a:srgbClr val="F1E6C6"/>
                    </a:solidFill>
                  </a:tcPr>
                </a:tc>
              </a:tr>
              <a:tr h="378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BIRADS 2</a:t>
                      </a:r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Benign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Annual Mammogram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</a:tr>
              <a:tr h="378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BIRADS 3</a:t>
                      </a:r>
                    </a:p>
                  </a:txBody>
                  <a:tcPr>
                    <a:solidFill>
                      <a:srgbClr val="F1E6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Probably Benign</a:t>
                      </a:r>
                      <a:endParaRPr lang="en-US" dirty="0"/>
                    </a:p>
                  </a:txBody>
                  <a:tcPr>
                    <a:solidFill>
                      <a:srgbClr val="F1E6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&gt;0% but &lt;2%</a:t>
                      </a:r>
                      <a:endParaRPr lang="en-US" dirty="0"/>
                    </a:p>
                  </a:txBody>
                  <a:tcPr>
                    <a:solidFill>
                      <a:srgbClr val="F1E6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Short term 6 mo f/u</a:t>
                      </a:r>
                      <a:endParaRPr lang="en-US" dirty="0"/>
                    </a:p>
                  </a:txBody>
                  <a:tcPr>
                    <a:solidFill>
                      <a:srgbClr val="F1E6C6"/>
                    </a:solidFill>
                  </a:tcPr>
                </a:tc>
              </a:tr>
              <a:tr h="378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BIRADS 4</a:t>
                      </a:r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Suspicious abnormality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2%-95%</a:t>
                      </a:r>
                    </a:p>
                    <a:p>
                      <a:pPr algn="ctr"/>
                      <a:r>
                        <a:rPr lang="en-US" dirty="0" smtClean="0"/>
                        <a:t>4a.</a:t>
                      </a:r>
                      <a:r>
                        <a:rPr lang="en-US" baseline="0" dirty="0" smtClean="0"/>
                        <a:t> Low suspicion </a:t>
                      </a:r>
                    </a:p>
                    <a:p>
                      <a:pPr algn="ctr"/>
                      <a:r>
                        <a:rPr lang="en-US" baseline="0" dirty="0" smtClean="0"/>
                        <a:t>&gt;2% but &lt;10%</a:t>
                      </a:r>
                    </a:p>
                    <a:p>
                      <a:pPr algn="ctr"/>
                      <a:r>
                        <a:rPr lang="en-US" baseline="0" dirty="0" smtClean="0"/>
                        <a:t>4b. Moderate suspicion </a:t>
                      </a:r>
                    </a:p>
                    <a:p>
                      <a:pPr algn="ctr"/>
                      <a:r>
                        <a:rPr lang="en-US" baseline="0" dirty="0" smtClean="0"/>
                        <a:t>&gt;10% but &lt;50%</a:t>
                      </a:r>
                    </a:p>
                    <a:p>
                      <a:pPr algn="ctr"/>
                      <a:r>
                        <a:rPr lang="en-US" baseline="0" dirty="0" smtClean="0"/>
                        <a:t>4c. High suspicion</a:t>
                      </a:r>
                    </a:p>
                    <a:p>
                      <a:pPr algn="ctr"/>
                      <a:r>
                        <a:rPr lang="en-US" baseline="0" dirty="0" smtClean="0"/>
                        <a:t>&gt;50% but &lt;95%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Biopsy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</a:tr>
              <a:tr h="378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BIRADS 5</a:t>
                      </a:r>
                    </a:p>
                  </a:txBody>
                  <a:tcPr>
                    <a:solidFill>
                      <a:srgbClr val="F1E6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Highly suggestive of malignancy</a:t>
                      </a:r>
                      <a:endParaRPr lang="en-US" dirty="0"/>
                    </a:p>
                  </a:txBody>
                  <a:tcPr>
                    <a:solidFill>
                      <a:srgbClr val="F1E6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&gt;95%</a:t>
                      </a:r>
                      <a:endParaRPr lang="en-US" dirty="0"/>
                    </a:p>
                  </a:txBody>
                  <a:tcPr>
                    <a:solidFill>
                      <a:srgbClr val="F1E6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Biopsy</a:t>
                      </a:r>
                      <a:endParaRPr lang="en-US" dirty="0"/>
                    </a:p>
                  </a:txBody>
                  <a:tcPr>
                    <a:solidFill>
                      <a:srgbClr val="F1E6C6"/>
                    </a:solidFill>
                  </a:tcPr>
                </a:tc>
              </a:tr>
              <a:tr h="378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BIRADS 6</a:t>
                      </a:r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Known biopsy proven malignancy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>
                    <a:solidFill>
                      <a:srgbClr val="E7D48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4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 Density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Required in mammogram report</a:t>
            </a:r>
          </a:p>
          <a:p>
            <a:r>
              <a:rPr lang="en-US" dirty="0" smtClean="0"/>
              <a:t>3D </a:t>
            </a:r>
            <a:r>
              <a:rPr lang="en-US" dirty="0" err="1"/>
              <a:t>tomosynthesis</a:t>
            </a:r>
            <a:r>
              <a:rPr lang="en-US" dirty="0"/>
              <a:t> helpful for category B through </a:t>
            </a:r>
            <a:r>
              <a:rPr lang="en-US" dirty="0" smtClean="0"/>
              <a:t>D</a:t>
            </a:r>
            <a:endParaRPr lang="en-US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 – Almost entirely </a:t>
            </a:r>
            <a:r>
              <a:rPr lang="en-US" sz="3200" dirty="0"/>
              <a:t>f</a:t>
            </a:r>
            <a:r>
              <a:rPr lang="en-US" sz="3200" dirty="0" smtClean="0"/>
              <a:t>atty </a:t>
            </a:r>
          </a:p>
          <a:p>
            <a:pPr marL="0" indent="0">
              <a:buNone/>
            </a:pPr>
            <a:r>
              <a:rPr lang="en-US" sz="3200" dirty="0" smtClean="0"/>
              <a:t>B – Scattered </a:t>
            </a:r>
            <a:r>
              <a:rPr lang="en-US" sz="3200" dirty="0" err="1" smtClean="0"/>
              <a:t>fibroglandular</a:t>
            </a:r>
            <a:r>
              <a:rPr lang="en-US" sz="3200" dirty="0" smtClean="0"/>
              <a:t> densities </a:t>
            </a:r>
          </a:p>
          <a:p>
            <a:pPr marL="0" indent="0">
              <a:buNone/>
            </a:pPr>
            <a:r>
              <a:rPr lang="en-US" sz="3200" dirty="0" smtClean="0"/>
              <a:t>C – Heterogeneously dense</a:t>
            </a:r>
          </a:p>
          <a:p>
            <a:pPr marL="0" indent="0">
              <a:buNone/>
            </a:pPr>
            <a:r>
              <a:rPr lang="en-US" sz="3200" dirty="0" smtClean="0"/>
              <a:t>D – Extremely dense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937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22" y="1645920"/>
            <a:ext cx="4275282" cy="4673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" name="Picture 3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6324" y="1645920"/>
            <a:ext cx="4777676" cy="4673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45628" y="277614"/>
            <a:ext cx="41670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E3BF41"/>
                </a:solidFill>
              </a:rPr>
              <a:t>A – Almost entirely fatty </a:t>
            </a:r>
          </a:p>
        </p:txBody>
      </p:sp>
    </p:spTree>
    <p:extLst>
      <p:ext uri="{BB962C8B-B14F-4D97-AF65-F5344CB8AC3E}">
        <p14:creationId xmlns:p14="http://schemas.microsoft.com/office/powerpoint/2010/main" val="234638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4376433" cy="42418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7" name="Picture 3" descr="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9121" y="1615440"/>
            <a:ext cx="4754879" cy="422656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97736" y="297934"/>
            <a:ext cx="6726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E3BF41"/>
                </a:solidFill>
              </a:rPr>
              <a:t>B – Scattered </a:t>
            </a:r>
            <a:r>
              <a:rPr lang="en-US" sz="2800" dirty="0" err="1">
                <a:solidFill>
                  <a:srgbClr val="E3BF41"/>
                </a:solidFill>
              </a:rPr>
              <a:t>fibroglandular</a:t>
            </a:r>
            <a:r>
              <a:rPr lang="en-US" sz="2800" dirty="0">
                <a:solidFill>
                  <a:srgbClr val="E3BF41"/>
                </a:solidFill>
              </a:rPr>
              <a:t> densities </a:t>
            </a:r>
          </a:p>
        </p:txBody>
      </p:sp>
    </p:spTree>
    <p:extLst>
      <p:ext uri="{BB962C8B-B14F-4D97-AF65-F5344CB8AC3E}">
        <p14:creationId xmlns:p14="http://schemas.microsoft.com/office/powerpoint/2010/main" val="365218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83360"/>
            <a:ext cx="4145280" cy="49258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9" name="Picture 3" descr="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5680" y="1483360"/>
            <a:ext cx="3881120" cy="49258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66131" y="264160"/>
            <a:ext cx="50101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E3BF41"/>
                </a:solidFill>
              </a:rPr>
              <a:t>C – Heterogeneously Dense</a:t>
            </a:r>
          </a:p>
        </p:txBody>
      </p:sp>
    </p:spTree>
    <p:extLst>
      <p:ext uri="{BB962C8B-B14F-4D97-AF65-F5344CB8AC3E}">
        <p14:creationId xmlns:p14="http://schemas.microsoft.com/office/powerpoint/2010/main" val="383463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58239"/>
            <a:ext cx="3627120" cy="5416839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1" name="Picture 3" descr="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5340" y="1150857"/>
            <a:ext cx="3675380" cy="534138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09600" y="233680"/>
            <a:ext cx="4526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E3BF41"/>
                </a:solidFill>
              </a:rPr>
              <a:t>D – Extremely dense </a:t>
            </a:r>
          </a:p>
        </p:txBody>
      </p:sp>
    </p:spTree>
    <p:extLst>
      <p:ext uri="{BB962C8B-B14F-4D97-AF65-F5344CB8AC3E}">
        <p14:creationId xmlns:p14="http://schemas.microsoft.com/office/powerpoint/2010/main" val="346909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Something </a:t>
            </a:r>
            <a:r>
              <a:rPr lang="en-US" dirty="0" smtClean="0"/>
              <a:t>was found on screening mammogram</a:t>
            </a:r>
          </a:p>
          <a:p>
            <a:pPr lvl="2"/>
            <a:r>
              <a:rPr lang="en-US" dirty="0" smtClean="0"/>
              <a:t>New or enlarging mass, suspicious calcifications, new asymmetries or </a:t>
            </a:r>
            <a:r>
              <a:rPr lang="en-US" dirty="0" smtClean="0"/>
              <a:t>architectural distortion</a:t>
            </a:r>
            <a:endParaRPr lang="en-US" dirty="0" smtClean="0"/>
          </a:p>
          <a:p>
            <a:pPr lvl="1"/>
            <a:r>
              <a:rPr lang="en-US" dirty="0" smtClean="0"/>
              <a:t>Patient has focal pain</a:t>
            </a:r>
          </a:p>
          <a:p>
            <a:pPr lvl="1"/>
            <a:r>
              <a:rPr lang="en-US" dirty="0" smtClean="0"/>
              <a:t>Patient has a palpable mass</a:t>
            </a:r>
          </a:p>
          <a:p>
            <a:pPr lvl="2"/>
            <a:r>
              <a:rPr lang="en-US" dirty="0" smtClean="0"/>
              <a:t>Under 30 years of age?  </a:t>
            </a:r>
            <a:r>
              <a:rPr lang="en-US" dirty="0" smtClean="0">
                <a:sym typeface="Wingdings"/>
              </a:rPr>
              <a:t> start with ultrasound  </a:t>
            </a:r>
          </a:p>
          <a:p>
            <a:pPr lvl="2"/>
            <a:r>
              <a:rPr lang="en-US" dirty="0" smtClean="0">
                <a:sym typeface="Wingdings"/>
              </a:rPr>
              <a:t>Over 30?  </a:t>
            </a:r>
          </a:p>
          <a:p>
            <a:pPr lvl="3"/>
            <a:r>
              <a:rPr lang="en-US" dirty="0" smtClean="0">
                <a:sym typeface="Wingdings"/>
              </a:rPr>
              <a:t>Not breastfeeding  start with mammogram</a:t>
            </a:r>
          </a:p>
          <a:p>
            <a:pPr lvl="3"/>
            <a:r>
              <a:rPr lang="en-US" dirty="0" smtClean="0"/>
              <a:t>Breastfeeding </a:t>
            </a:r>
            <a:r>
              <a:rPr lang="en-US" dirty="0" smtClean="0">
                <a:sym typeface="Wingdings"/>
              </a:rPr>
              <a:t> ultrasound </a:t>
            </a:r>
            <a:endParaRPr lang="en-US" dirty="0" smtClean="0"/>
          </a:p>
          <a:p>
            <a:pPr lvl="1"/>
            <a:r>
              <a:rPr lang="en-US" dirty="0" smtClean="0"/>
              <a:t>If they are status post lumpectomy, their yearly “screening” will be treated as a diagnostic case for at least 7 years</a:t>
            </a:r>
          </a:p>
          <a:p>
            <a:pPr lvl="2"/>
            <a:r>
              <a:rPr lang="en-US" dirty="0" smtClean="0"/>
              <a:t>This allows for same day additional imaging with mammogram or </a:t>
            </a:r>
            <a:r>
              <a:rPr lang="en-US" dirty="0" smtClean="0"/>
              <a:t>ultrasound, as well as a spot magnification view over the lumpectomy site.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965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 Biopsy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204" y="1047533"/>
            <a:ext cx="8155311" cy="5544614"/>
          </a:xfrm>
        </p:spPr>
        <p:txBody>
          <a:bodyPr>
            <a:normAutofit/>
          </a:bodyPr>
          <a:lstStyle/>
          <a:p>
            <a:r>
              <a:rPr lang="en-US" dirty="0" smtClean="0"/>
              <a:t>Outpatient procedures using local anesthetic</a:t>
            </a:r>
            <a:endParaRPr lang="en-US" dirty="0"/>
          </a:p>
          <a:p>
            <a:r>
              <a:rPr lang="en-US" dirty="0" smtClean="0"/>
              <a:t>Once a suspicious area has been identified the following modalities are available to obtain tissue samples</a:t>
            </a:r>
          </a:p>
          <a:p>
            <a:pPr lvl="1"/>
            <a:r>
              <a:rPr lang="en-US" dirty="0" smtClean="0"/>
              <a:t>Ultrasound</a:t>
            </a:r>
          </a:p>
          <a:p>
            <a:pPr lvl="2"/>
            <a:r>
              <a:rPr lang="en-US" dirty="0" smtClean="0"/>
              <a:t>Most common for masses and lymph nodes</a:t>
            </a:r>
          </a:p>
          <a:p>
            <a:pPr lvl="1"/>
            <a:r>
              <a:rPr lang="en-US" dirty="0" smtClean="0"/>
              <a:t>Stereotactic </a:t>
            </a:r>
          </a:p>
          <a:p>
            <a:pPr lvl="2"/>
            <a:r>
              <a:rPr lang="en-US" dirty="0" smtClean="0"/>
              <a:t>Best for suspicious </a:t>
            </a:r>
            <a:r>
              <a:rPr lang="en-US" dirty="0" smtClean="0"/>
              <a:t>calcifications, areas of architectural distortion, </a:t>
            </a:r>
            <a:r>
              <a:rPr lang="en-US" dirty="0" smtClean="0"/>
              <a:t>and very small masses</a:t>
            </a:r>
          </a:p>
          <a:p>
            <a:pPr lvl="2"/>
            <a:r>
              <a:rPr lang="en-US" dirty="0" smtClean="0"/>
              <a:t>Can be done in 2D or 3D</a:t>
            </a:r>
          </a:p>
          <a:p>
            <a:pPr lvl="2"/>
            <a:r>
              <a:rPr lang="en-US" dirty="0" smtClean="0"/>
              <a:t>Can be done with patient sitting upright or laying prone</a:t>
            </a:r>
          </a:p>
          <a:p>
            <a:pPr lvl="1"/>
            <a:r>
              <a:rPr lang="en-US" dirty="0" smtClean="0"/>
              <a:t>MRI</a:t>
            </a:r>
          </a:p>
          <a:p>
            <a:pPr lvl="2"/>
            <a:r>
              <a:rPr lang="en-US" dirty="0" smtClean="0"/>
              <a:t>Less </a:t>
            </a:r>
            <a:r>
              <a:rPr lang="en-US" dirty="0" smtClean="0"/>
              <a:t>frequent, </a:t>
            </a:r>
            <a:r>
              <a:rPr lang="en-US" dirty="0" smtClean="0"/>
              <a:t>but sometimes necessary for </a:t>
            </a:r>
            <a:r>
              <a:rPr lang="en-US" dirty="0" smtClean="0"/>
              <a:t>findings without reliable sonographic or mammographic correlates</a:t>
            </a:r>
            <a:endParaRPr lang="en-US" dirty="0" smtClean="0"/>
          </a:p>
          <a:p>
            <a:pPr lvl="2"/>
            <a:r>
              <a:rPr lang="en-US" dirty="0" smtClean="0"/>
              <a:t>Patient needs to be able to tolerate laying prone and still for long periods of time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10887" y="1048736"/>
            <a:ext cx="4259683" cy="4808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rgbClr val="E3BF4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17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 disease in the male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912"/>
            <a:ext cx="8229600" cy="5403119"/>
          </a:xfrm>
        </p:spPr>
        <p:txBody>
          <a:bodyPr>
            <a:normAutofit/>
          </a:bodyPr>
          <a:lstStyle/>
          <a:p>
            <a:r>
              <a:rPr lang="en-US" dirty="0" err="1" smtClean="0"/>
              <a:t>Gynecomastia</a:t>
            </a:r>
            <a:endParaRPr lang="en-US" dirty="0" smtClean="0"/>
          </a:p>
          <a:p>
            <a:pPr lvl="1"/>
            <a:r>
              <a:rPr lang="en-US" dirty="0" smtClean="0"/>
              <a:t>Most common complaint</a:t>
            </a:r>
          </a:p>
          <a:p>
            <a:pPr lvl="1"/>
            <a:r>
              <a:rPr lang="en-US" dirty="0" smtClean="0"/>
              <a:t>Typically painful and usually bilateral</a:t>
            </a:r>
          </a:p>
          <a:p>
            <a:pPr lvl="1"/>
            <a:r>
              <a:rPr lang="en-US" dirty="0" smtClean="0"/>
              <a:t>Mammogram +/- US can further assess</a:t>
            </a:r>
          </a:p>
          <a:p>
            <a:pPr lvl="1"/>
            <a:r>
              <a:rPr lang="en-US" dirty="0" smtClean="0"/>
              <a:t>May point to hormonal imbalances or side effects to drug </a:t>
            </a:r>
          </a:p>
          <a:p>
            <a:pPr lvl="1"/>
            <a:r>
              <a:rPr lang="en-US" dirty="0" smtClean="0"/>
              <a:t>Some cases may require surgical excision for cosmetic/symptom relief</a:t>
            </a:r>
          </a:p>
          <a:p>
            <a:r>
              <a:rPr lang="en-US" dirty="0" smtClean="0"/>
              <a:t>Breast Cancer</a:t>
            </a:r>
          </a:p>
          <a:p>
            <a:pPr lvl="1"/>
            <a:r>
              <a:rPr lang="en-US" dirty="0" smtClean="0"/>
              <a:t>“Male </a:t>
            </a:r>
            <a:r>
              <a:rPr lang="en-US" dirty="0"/>
              <a:t>breast cancer makes up less than 1% of all cancers in men and less than 1% of all breast cancers in the United </a:t>
            </a:r>
            <a:r>
              <a:rPr lang="en-US" dirty="0" smtClean="0"/>
              <a:t>States”</a:t>
            </a:r>
            <a:r>
              <a:rPr lang="en-US" baseline="30000" dirty="0" smtClean="0"/>
              <a:t>6</a:t>
            </a:r>
          </a:p>
          <a:p>
            <a:pPr lvl="1"/>
            <a:r>
              <a:rPr lang="en-US" dirty="0" smtClean="0"/>
              <a:t>Detection is usually delayed, thus typically presents at a later stage</a:t>
            </a:r>
          </a:p>
          <a:p>
            <a:pPr lvl="1"/>
            <a:r>
              <a:rPr lang="en-US" dirty="0" smtClean="0"/>
              <a:t>Like in women, genetic mutations like BRCA significantly increase the risk of breast cancer in men and routine screening can be considered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98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3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35 </a:t>
            </a:r>
            <a:r>
              <a:rPr lang="en-US" dirty="0" err="1" smtClean="0"/>
              <a:t>yo</a:t>
            </a:r>
            <a:r>
              <a:rPr lang="en-US" dirty="0" smtClean="0"/>
              <a:t> female with cyclical unilateral lower axillary fullness and tenderness without focal palpable mass.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What mammographic finding would best explain her symptoms?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High density lymph nodes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Adenopathy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Irregular mass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Axillary breast tissue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0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35 </a:t>
            </a:r>
            <a:r>
              <a:rPr lang="en-US" dirty="0" err="1" smtClean="0"/>
              <a:t>yo</a:t>
            </a:r>
            <a:r>
              <a:rPr lang="en-US" dirty="0" smtClean="0"/>
              <a:t> female with cyclical unilateral lower axillary fullness and tenderness without focal palpable mass.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What mammographic finding would best explain her symptoms?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High density lymph nodes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Adenopathy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Irregular mass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rgbClr val="F8C80D"/>
                </a:solidFill>
              </a:rPr>
              <a:t>Axillary breast tissue</a:t>
            </a:r>
            <a:endParaRPr lang="en-US" dirty="0"/>
          </a:p>
          <a:p>
            <a:pPr lvl="1"/>
            <a:r>
              <a:rPr lang="en-US" dirty="0"/>
              <a:t>Usually asymptomatic, but can present with cyclical pain and fullness related to menses.</a:t>
            </a:r>
          </a:p>
          <a:p>
            <a:pPr marL="82296" indent="0">
              <a:buNone/>
            </a:pPr>
            <a:endParaRPr lang="en-US" dirty="0">
              <a:solidFill>
                <a:srgbClr val="F8C8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1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45 y/o F with new mass on annual screening mammogram.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46666" t="40000" r="21667" b="10222"/>
          <a:stretch>
            <a:fillRect/>
          </a:stretch>
        </p:blipFill>
        <p:spPr bwMode="auto">
          <a:xfrm>
            <a:off x="792480" y="1889759"/>
            <a:ext cx="4312054" cy="4236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562600" y="1930399"/>
            <a:ext cx="36444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is the next step?</a:t>
            </a:r>
          </a:p>
          <a:p>
            <a:endParaRPr lang="en-US" sz="2400" dirty="0"/>
          </a:p>
          <a:p>
            <a:pPr marL="342900" indent="-342900">
              <a:buFont typeface="+mj-lt"/>
              <a:buAutoNum type="alphaUcPeriod"/>
            </a:pPr>
            <a:r>
              <a:rPr lang="en-US" sz="2400" dirty="0" smtClean="0"/>
              <a:t>6 mo. f/u diagnostic mammogram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dirty="0" smtClean="0"/>
              <a:t>Ultrasound for further evaluation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dirty="0" smtClean="0"/>
              <a:t>Stereotactic Biopsy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dirty="0" smtClean="0"/>
              <a:t>MR guided Biopsy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dirty="0" smtClean="0"/>
              <a:t>Return to screening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218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B. Ultrasound for further evaluation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46666" t="40222" r="21667" b="10000"/>
          <a:stretch>
            <a:fillRect/>
          </a:stretch>
        </p:blipFill>
        <p:spPr bwMode="auto">
          <a:xfrm>
            <a:off x="1371600" y="1676400"/>
            <a:ext cx="4343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96000" y="2057400"/>
            <a:ext cx="327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is the diagnosis?</a:t>
            </a:r>
          </a:p>
          <a:p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Simple cyst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Fibroadenoma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Cancer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800" dirty="0" smtClean="0"/>
              <a:t>Papilloma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9898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Simple cyst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What next?</a:t>
            </a: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rgbClr val="FFFFFF"/>
                </a:solidFill>
              </a:rPr>
              <a:t>Biopsy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rgbClr val="FFFFFF"/>
                </a:solidFill>
              </a:rPr>
              <a:t>Do nothing. Return to screening population.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rgbClr val="FFFFFF"/>
                </a:solidFill>
              </a:rPr>
              <a:t>If symptomatic, aspirate. If asymptomatic, do nothing and return to screening.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rgbClr val="FFFFFF"/>
                </a:solidFill>
              </a:rPr>
              <a:t>Surgical consult for surgical excision.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66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-101600"/>
            <a:ext cx="861568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C. If symptomatic, aspirate. If asymptomatic, do nothing and return to screening.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198880"/>
            <a:ext cx="821436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Patient was symptomatic. Cyst aspirated with return of yellow/green fluid.  Cyst collapsed/disappeared.  What next?</a:t>
            </a: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rgbClr val="FFFFFF"/>
                </a:solidFill>
              </a:rPr>
              <a:t>Discard fluid. Return to screening.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rgbClr val="FFFFFF"/>
                </a:solidFill>
              </a:rPr>
              <a:t>Send fluid for cytology.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rgbClr val="FFFFFF"/>
                </a:solidFill>
              </a:rPr>
              <a:t>Biopsy</a:t>
            </a:r>
          </a:p>
          <a:p>
            <a:pPr marL="596646" indent="-514350">
              <a:buFont typeface="+mj-lt"/>
              <a:buAutoNum type="alphaUcPeriod"/>
            </a:pPr>
            <a:endParaRPr lang="en-US" dirty="0"/>
          </a:p>
          <a:p>
            <a:pPr marL="82296" indent="0">
              <a:buNone/>
            </a:pPr>
            <a:r>
              <a:rPr lang="en-US" dirty="0" smtClean="0"/>
              <a:t>Answer: A. Discard fluid. Return to screening. </a:t>
            </a:r>
          </a:p>
          <a:p>
            <a:pPr lvl="1"/>
            <a:r>
              <a:rPr lang="en-US" dirty="0"/>
              <a:t>Only </a:t>
            </a:r>
            <a:r>
              <a:rPr lang="en-US" dirty="0" smtClean="0"/>
              <a:t>sanguineous </a:t>
            </a:r>
            <a:r>
              <a:rPr lang="en-US" dirty="0"/>
              <a:t>fluid is worrisome and sent for </a:t>
            </a:r>
            <a:r>
              <a:rPr lang="en-US" dirty="0" smtClean="0"/>
              <a:t>cytology.</a:t>
            </a:r>
          </a:p>
          <a:p>
            <a:pPr lvl="1"/>
            <a:r>
              <a:rPr lang="en-US" dirty="0" smtClean="0"/>
              <a:t>Or </a:t>
            </a:r>
            <a:r>
              <a:rPr lang="en-US" dirty="0"/>
              <a:t>if cyst cannot be completely aspirated/has solid component.</a:t>
            </a:r>
          </a:p>
          <a:p>
            <a:pPr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55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PET/CT was performed and an FDG-avid breast mass was identified.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Which of the following is NOT an indication for PET/CT in breast imaging?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Screening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Staging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Restaging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Response to therapy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50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PET/CT was performed and an FDG-avid breast mass was identified.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Which of the following is NOT an indication for PET/CT in breast imaging?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rgbClr val="F8C80D"/>
                </a:solidFill>
              </a:rPr>
              <a:t>Screening</a:t>
            </a:r>
          </a:p>
          <a:p>
            <a:pPr lvl="1"/>
            <a:r>
              <a:rPr lang="en-US" dirty="0"/>
              <a:t>Mammography is the gold standard for screening. </a:t>
            </a:r>
          </a:p>
          <a:p>
            <a:pPr lvl="1"/>
            <a:r>
              <a:rPr lang="en-US" dirty="0"/>
              <a:t>High risk patient?  – add Breast MRI</a:t>
            </a:r>
            <a:r>
              <a:rPr lang="en-US" dirty="0" smtClean="0"/>
              <a:t>.</a:t>
            </a:r>
            <a:endParaRPr lang="en-US" dirty="0" smtClean="0">
              <a:solidFill>
                <a:srgbClr val="F8C80D"/>
              </a:solidFill>
            </a:endParaRP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Staging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Restaging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Response to therapy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75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8840" y="0"/>
            <a:ext cx="57912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Which of the following calcifications requires biopsy (BIRADS 4)?</a:t>
            </a: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195" name="Picture 3" descr="Screen Shot 2014-10-21 at 9.54.28 PM.png"/>
          <p:cNvPicPr>
            <a:picLocks noChangeAspect="1"/>
          </p:cNvPicPr>
          <p:nvPr/>
        </p:nvPicPr>
        <p:blipFill>
          <a:blip r:embed="rId3" cstate="print"/>
          <a:srcRect b="20000"/>
          <a:stretch>
            <a:fillRect/>
          </a:stretch>
        </p:blipFill>
        <p:spPr bwMode="auto">
          <a:xfrm>
            <a:off x="1295400" y="1219200"/>
            <a:ext cx="1571625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3" descr="Screen Shot 2014-10-21 at 10.09.50 P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1295400"/>
            <a:ext cx="4853611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5" descr="Screen Shot 2014-10-21 at 9.52.08 PM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3810000"/>
            <a:ext cx="241628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3886200"/>
            <a:ext cx="2209800" cy="277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914400" y="31242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05200" y="28956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81200" y="617220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172200" y="6248400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98884" y="2911078"/>
            <a:ext cx="828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Lateral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245654" y="292123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44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8840" y="0"/>
            <a:ext cx="57912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Which of the following calcifications requires biopsy (BIRADS 4)?</a:t>
            </a: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195" name="Picture 3" descr="Screen Shot 2014-10-21 at 9.54.28 PM.png"/>
          <p:cNvPicPr>
            <a:picLocks noChangeAspect="1"/>
          </p:cNvPicPr>
          <p:nvPr/>
        </p:nvPicPr>
        <p:blipFill>
          <a:blip r:embed="rId3" cstate="print"/>
          <a:srcRect b="20000"/>
          <a:stretch>
            <a:fillRect/>
          </a:stretch>
        </p:blipFill>
        <p:spPr bwMode="auto">
          <a:xfrm>
            <a:off x="1892935" y="999172"/>
            <a:ext cx="1571625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3" descr="Screen Shot 2014-10-21 at 10.09.50 P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1047912"/>
            <a:ext cx="4853611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5" descr="Screen Shot 2014-10-21 at 9.52.08 PM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3632200"/>
            <a:ext cx="241628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3886200"/>
            <a:ext cx="2209800" cy="277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432560" y="31463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86199" y="3017920"/>
            <a:ext cx="52578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B. Milk of Calcium.  </a:t>
            </a:r>
            <a:r>
              <a:rPr lang="en-US" sz="1200" dirty="0" smtClean="0"/>
              <a:t>Note change in shape with positioning, layering on true lateral 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541274" y="5967244"/>
            <a:ext cx="160813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D. Suspicious</a:t>
            </a:r>
          </a:p>
          <a:p>
            <a:pPr algn="r"/>
            <a:r>
              <a:rPr lang="en-US" sz="1200" dirty="0" smtClean="0"/>
              <a:t>Fine, pleomorphic</a:t>
            </a:r>
          </a:p>
          <a:p>
            <a:pPr algn="r"/>
            <a:r>
              <a:rPr lang="en-US" sz="1200" dirty="0" smtClean="0"/>
              <a:t>Segmental distribution</a:t>
            </a:r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5498884" y="2668908"/>
            <a:ext cx="828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Lateral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298665" y="265343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CC</a:t>
            </a:r>
            <a:endParaRPr lang="en-US" dirty="0"/>
          </a:p>
        </p:txBody>
      </p:sp>
      <p:sp>
        <p:nvSpPr>
          <p:cNvPr id="6" name="Frame 5"/>
          <p:cNvSpPr/>
          <p:nvPr/>
        </p:nvSpPr>
        <p:spPr>
          <a:xfrm>
            <a:off x="6327356" y="3606800"/>
            <a:ext cx="2816644" cy="3251200"/>
          </a:xfrm>
          <a:prstGeom prst="frame">
            <a:avLst>
              <a:gd name="adj1" fmla="val 1672"/>
            </a:avLst>
          </a:prstGeom>
          <a:solidFill>
            <a:srgbClr val="F8C80D"/>
          </a:solidFill>
          <a:ln>
            <a:solidFill>
              <a:srgbClr val="F8C80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388" y="5857889"/>
            <a:ext cx="1223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C. Vascular </a:t>
            </a:r>
          </a:p>
          <a:p>
            <a:r>
              <a:rPr lang="en-US" sz="1200" dirty="0" smtClean="0"/>
              <a:t>“train tracks”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14250" y="2482656"/>
            <a:ext cx="177868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A. Secretory </a:t>
            </a:r>
          </a:p>
          <a:p>
            <a:pPr algn="r"/>
            <a:r>
              <a:rPr lang="en-US" sz="1200" dirty="0" smtClean="0"/>
              <a:t>Diffuse</a:t>
            </a:r>
            <a:r>
              <a:rPr lang="en-US" sz="1200" dirty="0"/>
              <a:t>, large rod-</a:t>
            </a:r>
            <a:r>
              <a:rPr lang="en-US" sz="1200" dirty="0" smtClean="0"/>
              <a:t>like</a:t>
            </a:r>
          </a:p>
          <a:p>
            <a:pPr algn="r"/>
            <a:r>
              <a:rPr lang="en-US" sz="1200" dirty="0" smtClean="0"/>
              <a:t>Projects </a:t>
            </a:r>
            <a:r>
              <a:rPr lang="en-US" sz="1200" dirty="0"/>
              <a:t>towards nipple</a:t>
            </a:r>
          </a:p>
          <a:p>
            <a:pPr algn="r"/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6614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5</a:t>
            </a:r>
            <a:endParaRPr lang="en-US" dirty="0"/>
          </a:p>
        </p:txBody>
      </p:sp>
      <p:pic>
        <p:nvPicPr>
          <p:cNvPr id="10242" name="Picture 10" descr="Screen shot 2015-10-28 at 1.11.15 AM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0920" y="2001520"/>
            <a:ext cx="3441270" cy="259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1315720"/>
            <a:ext cx="8426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52 </a:t>
            </a:r>
            <a:r>
              <a:rPr lang="en-US" sz="2400" dirty="0" err="1" smtClean="0"/>
              <a:t>yo</a:t>
            </a:r>
            <a:r>
              <a:rPr lang="en-US" sz="2400" dirty="0" smtClean="0"/>
              <a:t> female, asymptomatic. Recall from screening mammogram.</a:t>
            </a:r>
            <a:endParaRPr lang="en-US" sz="2400" dirty="0"/>
          </a:p>
        </p:txBody>
      </p:sp>
      <p:pic>
        <p:nvPicPr>
          <p:cNvPr id="10243" name="Picture 11" descr="Screen shot 2015-10-28 at 1.11.23 A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6720" y="1961355"/>
            <a:ext cx="2781300" cy="2645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219200" y="5029200"/>
            <a:ext cx="4075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dirty="0" smtClean="0"/>
              <a:t>Cyst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Normal </a:t>
            </a:r>
            <a:r>
              <a:rPr lang="en-US" sz="2400" dirty="0" err="1" smtClean="0"/>
              <a:t>fibroglandular</a:t>
            </a:r>
            <a:r>
              <a:rPr lang="en-US" sz="2400" dirty="0" smtClean="0"/>
              <a:t> tissue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Invasive breast cancer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Normal lymph node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10920" y="2001520"/>
            <a:ext cx="1946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Spot magnification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80480" y="4222016"/>
            <a:ext cx="122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Ultrasound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8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5</a:t>
            </a:r>
            <a:endParaRPr lang="en-US" dirty="0"/>
          </a:p>
        </p:txBody>
      </p:sp>
      <p:pic>
        <p:nvPicPr>
          <p:cNvPr id="10242" name="Picture 10" descr="Screen shot 2015-10-28 at 1.11.15 AM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6440" y="1595120"/>
            <a:ext cx="3441270" cy="259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919480"/>
            <a:ext cx="8426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52 </a:t>
            </a:r>
            <a:r>
              <a:rPr lang="en-US" sz="2400" dirty="0" err="1" smtClean="0"/>
              <a:t>yo</a:t>
            </a:r>
            <a:r>
              <a:rPr lang="en-US" sz="2400" dirty="0" smtClean="0"/>
              <a:t> female, asymptomatic. Recall from screening mammogram.</a:t>
            </a:r>
            <a:endParaRPr lang="en-US" sz="2400" dirty="0"/>
          </a:p>
        </p:txBody>
      </p:sp>
      <p:pic>
        <p:nvPicPr>
          <p:cNvPr id="10243" name="Picture 11" descr="Screen shot 2015-10-28 at 1.11.23 A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8880" y="4185596"/>
            <a:ext cx="2865120" cy="272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98585" y="1595120"/>
            <a:ext cx="4075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dirty="0" smtClean="0"/>
              <a:t>Cyst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Normal </a:t>
            </a:r>
            <a:r>
              <a:rPr lang="en-US" sz="2400" dirty="0" err="1" smtClean="0"/>
              <a:t>fibroglandular</a:t>
            </a:r>
            <a:r>
              <a:rPr lang="en-US" sz="2400" dirty="0" smtClean="0"/>
              <a:t> tissue</a:t>
            </a:r>
          </a:p>
          <a:p>
            <a:pPr marL="342900" indent="-342900">
              <a:buAutoNum type="alphaUcPeriod"/>
            </a:pPr>
            <a:r>
              <a:rPr lang="en-US" sz="2400" dirty="0" smtClean="0">
                <a:solidFill>
                  <a:srgbClr val="F8C80D"/>
                </a:solidFill>
              </a:rPr>
              <a:t>Invasive breast cancer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Normal lymph node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892800" y="1595120"/>
            <a:ext cx="1946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Spot magnification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70320" y="6474844"/>
            <a:ext cx="122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Ultrasound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22960" y="4164761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8C80D"/>
                </a:solidFill>
              </a:rPr>
              <a:t>Spot magnification demonstrates mass with:</a:t>
            </a:r>
            <a:endParaRPr lang="en-US" dirty="0">
              <a:solidFill>
                <a:srgbClr val="F8C80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8C80D"/>
                </a:solidFill>
              </a:rPr>
              <a:t>Oval shape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8C80D"/>
                </a:solidFill>
              </a:rPr>
              <a:t>Indistinct margin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8C80D"/>
                </a:solidFill>
              </a:rPr>
              <a:t>High density</a:t>
            </a:r>
          </a:p>
          <a:p>
            <a:endParaRPr lang="en-US" dirty="0">
              <a:solidFill>
                <a:srgbClr val="F8C80D"/>
              </a:solidFill>
            </a:endParaRPr>
          </a:p>
          <a:p>
            <a:r>
              <a:rPr lang="en-US" dirty="0" smtClean="0">
                <a:solidFill>
                  <a:srgbClr val="F8C80D"/>
                </a:solidFill>
              </a:rPr>
              <a:t>On same day ultrasound:</a:t>
            </a:r>
            <a:endParaRPr lang="en-US" dirty="0">
              <a:solidFill>
                <a:srgbClr val="F8C80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8C80D"/>
                </a:solidFill>
              </a:rPr>
              <a:t>Oval, angular/</a:t>
            </a:r>
            <a:r>
              <a:rPr lang="en-US" dirty="0" err="1">
                <a:solidFill>
                  <a:srgbClr val="F8C80D"/>
                </a:solidFill>
              </a:rPr>
              <a:t>microlobulated</a:t>
            </a:r>
            <a:r>
              <a:rPr lang="en-US" dirty="0">
                <a:solidFill>
                  <a:srgbClr val="F8C80D"/>
                </a:solidFill>
              </a:rPr>
              <a:t> margins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8C80D"/>
                </a:solidFill>
              </a:rPr>
              <a:t>Heterogeneously </a:t>
            </a:r>
            <a:r>
              <a:rPr lang="en-US" dirty="0" err="1">
                <a:solidFill>
                  <a:srgbClr val="F8C80D"/>
                </a:solidFill>
              </a:rPr>
              <a:t>hypoechoic</a:t>
            </a:r>
            <a:endParaRPr lang="en-US" dirty="0">
              <a:solidFill>
                <a:srgbClr val="F8C8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24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Invasive Breast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248" y="1073312"/>
            <a:ext cx="7840472" cy="5591648"/>
          </a:xfrm>
        </p:spPr>
        <p:txBody>
          <a:bodyPr numCol="2">
            <a:normAutofit/>
          </a:bodyPr>
          <a:lstStyle/>
          <a:p>
            <a:r>
              <a:rPr lang="en-US" dirty="0" smtClean="0"/>
              <a:t>Most common</a:t>
            </a:r>
          </a:p>
          <a:p>
            <a:pPr lvl="1"/>
            <a:r>
              <a:rPr lang="en-US" dirty="0" smtClean="0"/>
              <a:t>Ductal</a:t>
            </a:r>
          </a:p>
          <a:p>
            <a:pPr lvl="2"/>
            <a:r>
              <a:rPr lang="en-US" dirty="0" smtClean="0"/>
              <a:t>Invasive ductal NOS</a:t>
            </a:r>
          </a:p>
          <a:p>
            <a:pPr lvl="2"/>
            <a:r>
              <a:rPr lang="en-US" dirty="0" smtClean="0"/>
              <a:t>Tubular</a:t>
            </a:r>
          </a:p>
          <a:p>
            <a:pPr lvl="2"/>
            <a:r>
              <a:rPr lang="en-US" dirty="0" smtClean="0"/>
              <a:t>Papillary</a:t>
            </a:r>
          </a:p>
          <a:p>
            <a:pPr lvl="2"/>
            <a:r>
              <a:rPr lang="en-US" dirty="0" smtClean="0"/>
              <a:t>Mucinous</a:t>
            </a:r>
          </a:p>
          <a:p>
            <a:pPr lvl="2"/>
            <a:r>
              <a:rPr lang="en-US" dirty="0" smtClean="0"/>
              <a:t>Medullary</a:t>
            </a:r>
          </a:p>
          <a:p>
            <a:pPr lvl="1"/>
            <a:r>
              <a:rPr lang="en-US" dirty="0" smtClean="0"/>
              <a:t>Lobular</a:t>
            </a:r>
          </a:p>
          <a:p>
            <a:pPr lvl="2"/>
            <a:r>
              <a:rPr lang="en-US" dirty="0" smtClean="0"/>
              <a:t>Invasive lobular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Less common</a:t>
            </a:r>
          </a:p>
          <a:p>
            <a:pPr lvl="1"/>
            <a:r>
              <a:rPr lang="en-US" dirty="0"/>
              <a:t>Stromal</a:t>
            </a:r>
          </a:p>
          <a:p>
            <a:pPr lvl="2"/>
            <a:r>
              <a:rPr lang="en-US" dirty="0" err="1"/>
              <a:t>Phyllodes</a:t>
            </a:r>
            <a:endParaRPr lang="en-US" dirty="0"/>
          </a:p>
          <a:p>
            <a:pPr lvl="2"/>
            <a:r>
              <a:rPr lang="en-US" dirty="0" err="1"/>
              <a:t>Angiosarcoma</a:t>
            </a:r>
            <a:endParaRPr lang="en-US" dirty="0"/>
          </a:p>
          <a:p>
            <a:pPr lvl="2"/>
            <a:r>
              <a:rPr lang="en-US" dirty="0"/>
              <a:t>Adenoid cystic carcinoma</a:t>
            </a:r>
          </a:p>
          <a:p>
            <a:pPr lvl="2"/>
            <a:r>
              <a:rPr lang="en-US" dirty="0"/>
              <a:t>Osteosarcoma</a:t>
            </a:r>
          </a:p>
          <a:p>
            <a:pPr lvl="1"/>
            <a:r>
              <a:rPr lang="en-US" dirty="0"/>
              <a:t>Metastatic Disease</a:t>
            </a:r>
          </a:p>
          <a:p>
            <a:pPr lvl="1"/>
            <a:r>
              <a:rPr lang="en-US" dirty="0"/>
              <a:t>Other</a:t>
            </a:r>
          </a:p>
          <a:p>
            <a:pPr lvl="2"/>
            <a:r>
              <a:rPr lang="en-US" dirty="0"/>
              <a:t>Leukemia</a:t>
            </a:r>
          </a:p>
          <a:p>
            <a:pPr lvl="2"/>
            <a:r>
              <a:rPr lang="en-US" dirty="0" err="1"/>
              <a:t>Rhabdomyosarcoma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654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6</a:t>
            </a:r>
            <a:endParaRPr lang="en-US" dirty="0"/>
          </a:p>
        </p:txBody>
      </p:sp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732280" y="1798320"/>
            <a:ext cx="2819400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1445" y="1798320"/>
            <a:ext cx="2743200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250045" y="989075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64 y/o F with diffuse asymmetric right breast skin thickening, developed within the last several weeks.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0" y="5278120"/>
            <a:ext cx="701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dirty="0" smtClean="0"/>
              <a:t>Skin thickening secondary to edema from systemic cause (heart failure, other volume overload state)</a:t>
            </a:r>
          </a:p>
          <a:p>
            <a:pPr marL="342900" indent="-342900">
              <a:buAutoNum type="alphaUcPeriod"/>
            </a:pPr>
            <a:r>
              <a:rPr lang="en-US" dirty="0" smtClean="0"/>
              <a:t>Mastitis versus inflammatory breast cancer</a:t>
            </a:r>
          </a:p>
          <a:p>
            <a:pPr marL="342900" indent="-342900">
              <a:buAutoNum type="alphaUcPeriod"/>
            </a:pPr>
            <a:r>
              <a:rPr lang="en-US" dirty="0" smtClean="0"/>
              <a:t>Normal finding due to aging</a:t>
            </a:r>
          </a:p>
          <a:p>
            <a:pPr marL="342900" indent="-342900">
              <a:buAutoNum type="alphaUcPeriod"/>
            </a:pPr>
            <a:r>
              <a:rPr lang="en-US" dirty="0" smtClean="0"/>
              <a:t>Mondor Disease (thrombophlebitis)</a:t>
            </a:r>
          </a:p>
          <a:p>
            <a:pPr marL="342900" indent="-342900">
              <a:buAutoNum type="alphaUcPeriod"/>
            </a:pPr>
            <a:endParaRPr lang="en-US" dirty="0" smtClean="0"/>
          </a:p>
          <a:p>
            <a:pPr marL="342900" indent="-342900">
              <a:buAutoNum type="alphaUcPeriod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62480" y="2032000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RCC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194893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6</a:t>
            </a:r>
            <a:endParaRPr lang="en-US" dirty="0"/>
          </a:p>
        </p:txBody>
      </p:sp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732280" y="1798320"/>
            <a:ext cx="2819400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1445" y="1798320"/>
            <a:ext cx="2743200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250045" y="989075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64 y/o F with diffuse asymmetric right breast skin thickening, developed within the last several weeks.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0" y="5278120"/>
            <a:ext cx="701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dirty="0" smtClean="0"/>
              <a:t>Skin thickening secondary to edema from systemic cause (heart failure, other volume overload state)</a:t>
            </a:r>
          </a:p>
          <a:p>
            <a:pPr marL="342900" indent="-342900">
              <a:buAutoNum type="alphaUcPeriod"/>
            </a:pPr>
            <a:r>
              <a:rPr lang="en-US" dirty="0" smtClean="0">
                <a:solidFill>
                  <a:srgbClr val="F8C80D"/>
                </a:solidFill>
              </a:rPr>
              <a:t>Mastitis versus inflammatory breast cancer</a:t>
            </a:r>
          </a:p>
          <a:p>
            <a:pPr marL="342900" indent="-342900">
              <a:buAutoNum type="alphaUcPeriod"/>
            </a:pPr>
            <a:r>
              <a:rPr lang="en-US" dirty="0" smtClean="0"/>
              <a:t>Normal finding due to aging</a:t>
            </a:r>
          </a:p>
          <a:p>
            <a:pPr marL="342900" indent="-342900">
              <a:buAutoNum type="alphaUcPeriod"/>
            </a:pPr>
            <a:r>
              <a:rPr lang="en-US" dirty="0" smtClean="0"/>
              <a:t>Mondor Disease (thrombophlebitis)</a:t>
            </a:r>
          </a:p>
          <a:p>
            <a:pPr marL="342900" indent="-342900">
              <a:buAutoNum type="alphaUcPeriod"/>
            </a:pPr>
            <a:endParaRPr lang="en-US" dirty="0" smtClean="0"/>
          </a:p>
          <a:p>
            <a:pPr marL="342900" indent="-342900">
              <a:buAutoNum type="alphaUcPeriod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62480" y="2032000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RCC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194893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LCC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619043" y="4191718"/>
            <a:ext cx="323557" cy="2684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613719" y="2508836"/>
            <a:ext cx="200540" cy="234996"/>
          </a:xfrm>
          <a:prstGeom prst="straightConnector1">
            <a:avLst/>
          </a:prstGeom>
          <a:ln>
            <a:solidFill>
              <a:srgbClr val="F8C8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619042" y="2956715"/>
            <a:ext cx="323557" cy="2349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848869" y="3846079"/>
            <a:ext cx="235580" cy="211420"/>
          </a:xfrm>
          <a:prstGeom prst="straightConnector1">
            <a:avLst/>
          </a:prstGeom>
          <a:ln>
            <a:solidFill>
              <a:srgbClr val="F8C8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42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B. Mastitis versus Inflammatory Breast Cancer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Mastitis can present at any age, but is more common in breast feeding patients</a:t>
            </a:r>
          </a:p>
          <a:p>
            <a:pPr lvl="1"/>
            <a:r>
              <a:rPr lang="en-US" dirty="0" smtClean="0"/>
              <a:t>Recommend continued breast feeding</a:t>
            </a:r>
            <a:endParaRPr lang="en-US" dirty="0"/>
          </a:p>
          <a:p>
            <a:pPr lvl="1"/>
            <a:r>
              <a:rPr lang="en-US" dirty="0" smtClean="0"/>
              <a:t>Can trial a course of antibiotics, but if symptoms don’t resolve further evaluation is required</a:t>
            </a:r>
          </a:p>
          <a:p>
            <a:pPr lvl="2"/>
            <a:r>
              <a:rPr lang="en-US" dirty="0" smtClean="0"/>
              <a:t>Ultrasound to exclude abscess</a:t>
            </a:r>
          </a:p>
          <a:p>
            <a:pPr lvl="2"/>
            <a:r>
              <a:rPr lang="en-US" dirty="0" smtClean="0"/>
              <a:t>Skin punch biopsy to exclude inflammatory breast cancer</a:t>
            </a:r>
          </a:p>
          <a:p>
            <a:r>
              <a:rPr lang="en-US" dirty="0" smtClean="0"/>
              <a:t>Inflammatory Breast Cancer</a:t>
            </a:r>
          </a:p>
          <a:p>
            <a:pPr lvl="1"/>
            <a:r>
              <a:rPr lang="en-US" dirty="0" smtClean="0"/>
              <a:t>Additional presentation of invasive ductal</a:t>
            </a:r>
          </a:p>
          <a:p>
            <a:pPr lvl="1"/>
            <a:r>
              <a:rPr lang="en-US" dirty="0" smtClean="0"/>
              <a:t>May initially “respond” to </a:t>
            </a:r>
            <a:r>
              <a:rPr lang="en-US" dirty="0" err="1" smtClean="0"/>
              <a:t>ABx</a:t>
            </a:r>
            <a:r>
              <a:rPr lang="en-US" dirty="0" smtClean="0"/>
              <a:t> but will not resolve</a:t>
            </a:r>
          </a:p>
          <a:p>
            <a:pPr lvl="1"/>
            <a:r>
              <a:rPr lang="en-US" dirty="0" smtClean="0"/>
              <a:t>Usually does not have a distinct mass on mammogram</a:t>
            </a:r>
          </a:p>
          <a:p>
            <a:pPr lvl="1"/>
            <a:r>
              <a:rPr lang="en-US" dirty="0" smtClean="0"/>
              <a:t>Higher risk of metastasis: check for abnormal lymph nodes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04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7</a:t>
            </a:r>
            <a:endParaRPr lang="en-US" dirty="0"/>
          </a:p>
        </p:txBody>
      </p:sp>
      <p:pic>
        <p:nvPicPr>
          <p:cNvPr id="13314" name="Picture 4" descr="Screen shot 2015-10-29 at 3.03.19 AM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" y="1645920"/>
            <a:ext cx="3190240" cy="289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986135"/>
            <a:ext cx="7713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55 y/o F.  Asymptomatic. Recall from screening mammogram.</a:t>
            </a:r>
            <a:endParaRPr lang="en-US" sz="2400" dirty="0"/>
          </a:p>
        </p:txBody>
      </p:sp>
      <p:pic>
        <p:nvPicPr>
          <p:cNvPr id="13316" name="Picture 7" descr="Screen shot 2015-10-29 at 3.31.59 A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1680" y="1645920"/>
            <a:ext cx="2779989" cy="289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Screen shot 2015-10-29 at 3.32.43 AM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61669" y="1645920"/>
            <a:ext cx="3155610" cy="289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174240" y="4734560"/>
            <a:ext cx="379533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dirty="0" smtClean="0"/>
              <a:t>Normal lymph node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Lipoma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Invasive lobular carcinoma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Simple cyst</a:t>
            </a:r>
          </a:p>
          <a:p>
            <a:pPr marL="342900" indent="-342900"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02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7</a:t>
            </a:r>
            <a:endParaRPr lang="en-US" dirty="0"/>
          </a:p>
        </p:txBody>
      </p:sp>
      <p:pic>
        <p:nvPicPr>
          <p:cNvPr id="13314" name="Picture 4" descr="Screen shot 2015-10-29 at 3.03.19 AM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" y="1645920"/>
            <a:ext cx="3190240" cy="289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986135"/>
            <a:ext cx="7713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55 y/o F.  Asymptomatic. Recall from screening mammogram.</a:t>
            </a:r>
            <a:endParaRPr lang="en-US" sz="2400" dirty="0"/>
          </a:p>
        </p:txBody>
      </p:sp>
      <p:pic>
        <p:nvPicPr>
          <p:cNvPr id="13316" name="Picture 7" descr="Screen shot 2015-10-29 at 3.31.59 A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1680" y="1645920"/>
            <a:ext cx="2779989" cy="289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Screen shot 2015-10-29 at 3.32.43 AM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61669" y="1645920"/>
            <a:ext cx="3155610" cy="289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1440" y="4746288"/>
            <a:ext cx="38395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dirty="0" smtClean="0"/>
              <a:t>Normal lymph node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Lipoma</a:t>
            </a:r>
          </a:p>
          <a:p>
            <a:pPr marL="342900" indent="-342900">
              <a:buAutoNum type="alphaUcPeriod"/>
            </a:pPr>
            <a:r>
              <a:rPr lang="en-US" sz="2400" dirty="0" smtClean="0">
                <a:solidFill>
                  <a:srgbClr val="F8C80D"/>
                </a:solidFill>
              </a:rPr>
              <a:t>Invasive lobular carcinoma</a:t>
            </a:r>
          </a:p>
          <a:p>
            <a:pPr marL="342900" indent="-342900">
              <a:buAutoNum type="alphaUcPeriod"/>
            </a:pPr>
            <a:r>
              <a:rPr lang="en-US" sz="2400" dirty="0" smtClean="0"/>
              <a:t>Simple cyst</a:t>
            </a:r>
          </a:p>
          <a:p>
            <a:pPr marL="342900" indent="-342900">
              <a:buAutoNum type="alphaUcPeriod"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216400" y="492615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Spiculated</a:t>
            </a:r>
            <a:r>
              <a:rPr lang="en-US" dirty="0"/>
              <a:t> margins on </a:t>
            </a:r>
            <a:r>
              <a:rPr lang="en-US" dirty="0" smtClean="0"/>
              <a:t>mammogram, </a:t>
            </a:r>
            <a:r>
              <a:rPr lang="en-US" dirty="0"/>
              <a:t>ultrasound, and MRI = </a:t>
            </a:r>
            <a:r>
              <a:rPr lang="en-US" dirty="0" smtClean="0"/>
              <a:t>WORRISOME</a:t>
            </a:r>
          </a:p>
          <a:p>
            <a:endParaRPr lang="en-US" dirty="0" smtClean="0"/>
          </a:p>
          <a:p>
            <a:r>
              <a:rPr lang="en-US" dirty="0" smtClean="0"/>
              <a:t>On ultrasound – </a:t>
            </a:r>
            <a:r>
              <a:rPr lang="en-US" dirty="0" err="1" smtClean="0"/>
              <a:t>hypoechoic</a:t>
            </a:r>
            <a:r>
              <a:rPr lang="en-US" dirty="0" smtClean="0"/>
              <a:t> mass with irregular margins and posterior shadowing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58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pointers to look like a Pro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Send skin lesions to Derm, not Mammo (A zit on the breast is still a zit)</a:t>
            </a:r>
          </a:p>
          <a:p>
            <a:r>
              <a:rPr lang="en-US" dirty="0" smtClean="0"/>
              <a:t>No one recommends mammograms prior to age 25, even in very high risk patients</a:t>
            </a:r>
          </a:p>
          <a:p>
            <a:r>
              <a:rPr lang="en-US" dirty="0" smtClean="0"/>
              <a:t>Be clear on what constitutes a “STRONG” family history: first degree relative(s) </a:t>
            </a:r>
            <a:r>
              <a:rPr lang="en-US" i="1" dirty="0" smtClean="0"/>
              <a:t>prior </a:t>
            </a:r>
            <a:r>
              <a:rPr lang="en-US" dirty="0" smtClean="0"/>
              <a:t>to menopause</a:t>
            </a:r>
          </a:p>
          <a:p>
            <a:r>
              <a:rPr lang="en-US" b="1" u="sng" dirty="0" smtClean="0"/>
              <a:t>Bilateral or diffuse breast tenderness is not an indication for diagnostic mammography</a:t>
            </a:r>
            <a:r>
              <a:rPr lang="en-US" dirty="0" smtClean="0"/>
              <a:t> outside of a routine screening examination if the patient </a:t>
            </a:r>
            <a:r>
              <a:rPr lang="en-US" smtClean="0"/>
              <a:t>is </a:t>
            </a:r>
            <a:r>
              <a:rPr lang="en-US" smtClean="0"/>
              <a:t>due for </a:t>
            </a:r>
            <a:r>
              <a:rPr lang="en-US" dirty="0" smtClean="0"/>
              <a:t>one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49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74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400" dirty="0"/>
              <a:t>https://nbcf.org.au/about-national-breast-cancer-foundation/about-breast-cancer/what-you-need-to-know/breast-anatomy-cancer-starts</a:t>
            </a:r>
            <a:r>
              <a:rPr lang="en-US" sz="1400" dirty="0" smtClean="0"/>
              <a:t>/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/>
              <a:t>Saslow</a:t>
            </a:r>
            <a:r>
              <a:rPr lang="en-US" sz="1400" dirty="0"/>
              <a:t> D, </a:t>
            </a:r>
            <a:r>
              <a:rPr lang="en-US" sz="1400" dirty="0" err="1"/>
              <a:t>Boetes</a:t>
            </a:r>
            <a:r>
              <a:rPr lang="en-US" sz="1400" dirty="0"/>
              <a:t> C, Burke </a:t>
            </a:r>
            <a:r>
              <a:rPr lang="en-US" sz="1400" dirty="0" smtClean="0"/>
              <a:t>W, et al. </a:t>
            </a:r>
            <a:r>
              <a:rPr lang="en-US" sz="1400" dirty="0"/>
              <a:t>American Cancer Society Guidelines for Breast Screening with MRI as an Adjunct to Mammography. CA: A Cancer Journal for Clinicians. 2007;57(2):75-89. doi:10.3322/canjclin.57.2.75</a:t>
            </a:r>
            <a:r>
              <a:rPr lang="en-US" sz="1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https://www.cdc.gov/cancer/breast/pdf/</a:t>
            </a:r>
            <a:r>
              <a:rPr lang="en-US" sz="1400" dirty="0" smtClean="0"/>
              <a:t>BreastCancerScreeningGuidelines.pdf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smtClean="0"/>
              <a:t>ACR BI-RADS Atlas 5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Edition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http://www.radiologyassistant.nl/en/p53b4082c92130/bi-rads-for-mammography-and-ultrasound-2013.html#</a:t>
            </a:r>
            <a:r>
              <a:rPr lang="en-US" sz="1400" dirty="0" smtClean="0"/>
              <a:t>in53d4e9a9cf571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/>
              <a:t>Jemal</a:t>
            </a:r>
            <a:r>
              <a:rPr lang="en-US" sz="1400" dirty="0" smtClean="0"/>
              <a:t> </a:t>
            </a:r>
            <a:r>
              <a:rPr lang="en-US" sz="1400" dirty="0"/>
              <a:t>A, Siegel R, Ward </a:t>
            </a:r>
            <a:r>
              <a:rPr lang="en-US" sz="1400" dirty="0" smtClean="0"/>
              <a:t>E, et al. Cancer statistics, 2008. CA </a:t>
            </a:r>
            <a:r>
              <a:rPr lang="en-US" sz="1400" dirty="0"/>
              <a:t>Cancer J </a:t>
            </a:r>
            <a:r>
              <a:rPr lang="en-US" sz="1400" dirty="0" err="1"/>
              <a:t>Clin</a:t>
            </a:r>
            <a:r>
              <a:rPr lang="en-US" sz="1400" dirty="0"/>
              <a:t>. 2008 Mar-Apr; 58(2):71-96</a:t>
            </a:r>
            <a:r>
              <a:rPr lang="en-US" sz="1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http://</a:t>
            </a:r>
            <a:r>
              <a:rPr lang="en-US" sz="1400" dirty="0" err="1"/>
              <a:t>www.radiologyassistant.nl</a:t>
            </a:r>
            <a:r>
              <a:rPr lang="en-US" sz="1400" dirty="0"/>
              <a:t>/en/p47a585a7401a9/breast-</a:t>
            </a:r>
            <a:r>
              <a:rPr lang="en-US" sz="1400" dirty="0" err="1" smtClean="0"/>
              <a:t>mri.html</a:t>
            </a:r>
            <a:endParaRPr lang="en-US" sz="1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https://</a:t>
            </a:r>
            <a:r>
              <a:rPr lang="en-US" sz="1400" dirty="0" err="1"/>
              <a:t>radiopaedia.org</a:t>
            </a:r>
            <a:r>
              <a:rPr lang="en-US" sz="1400" dirty="0"/>
              <a:t>/articles/</a:t>
            </a:r>
            <a:r>
              <a:rPr lang="en-US" sz="1400" dirty="0" err="1"/>
              <a:t>breast-implant-rupture?lang</a:t>
            </a:r>
            <a:r>
              <a:rPr lang="en-US" sz="1400" dirty="0"/>
              <a:t>=us</a:t>
            </a:r>
            <a:endParaRPr lang="en-US" sz="1400" dirty="0" smtClean="0"/>
          </a:p>
          <a:p>
            <a:pPr marL="457200" indent="-457200">
              <a:buFont typeface="+mj-lt"/>
              <a:buAutoNum type="arabicPeriod"/>
            </a:pPr>
            <a:endParaRPr lang="en-US" sz="1400" dirty="0" smtClean="0"/>
          </a:p>
          <a:p>
            <a:pPr marL="457200" indent="-457200">
              <a:buFont typeface="+mj-lt"/>
              <a:buAutoNum type="arabicPeriod"/>
            </a:pPr>
            <a:endParaRPr lang="en-US" sz="1400" dirty="0" smtClean="0"/>
          </a:p>
          <a:p>
            <a:pPr marL="457200" indent="-457200">
              <a:buFont typeface="+mj-lt"/>
              <a:buAutoNum type="arabicPeriod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6360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8550</TotalTime>
  <Words>2106</Words>
  <Application>Microsoft Office PowerPoint</Application>
  <PresentationFormat>On-screen Show (4:3)</PresentationFormat>
  <Paragraphs>418</Paragraphs>
  <Slides>46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Black</vt:lpstr>
      <vt:lpstr>Breast Imaging</vt:lpstr>
      <vt:lpstr>Outline</vt:lpstr>
      <vt:lpstr>Breast Cancer Facts</vt:lpstr>
      <vt:lpstr>Anatomy</vt:lpstr>
      <vt:lpstr>Imaging modalities and technique</vt:lpstr>
      <vt:lpstr>Mammography</vt:lpstr>
      <vt:lpstr>CC</vt:lpstr>
      <vt:lpstr>MLO</vt:lpstr>
      <vt:lpstr>CC, MLO</vt:lpstr>
      <vt:lpstr>Ultrasound</vt:lpstr>
      <vt:lpstr>Breast MRI</vt:lpstr>
      <vt:lpstr>MRI</vt:lpstr>
      <vt:lpstr>General Screening Guidelines</vt:lpstr>
      <vt:lpstr>MRI screening</vt:lpstr>
      <vt:lpstr>BIRADS</vt:lpstr>
      <vt:lpstr>PowerPoint Presentation</vt:lpstr>
      <vt:lpstr>Breast Density</vt:lpstr>
      <vt:lpstr>PowerPoint Presentation</vt:lpstr>
      <vt:lpstr>PowerPoint Presentation</vt:lpstr>
      <vt:lpstr>PowerPoint Presentation</vt:lpstr>
      <vt:lpstr>PowerPoint Presentation</vt:lpstr>
      <vt:lpstr>Diagnostic imaging</vt:lpstr>
      <vt:lpstr>Breast Biopsy</vt:lpstr>
      <vt:lpstr>Breast disease in the male population</vt:lpstr>
      <vt:lpstr>Cases</vt:lpstr>
      <vt:lpstr>Case 1</vt:lpstr>
      <vt:lpstr>Case 1</vt:lpstr>
      <vt:lpstr>Case 2</vt:lpstr>
      <vt:lpstr>B. Ultrasound for further evaluation</vt:lpstr>
      <vt:lpstr>A. Simple cyst</vt:lpstr>
      <vt:lpstr>C. If symptomatic, aspirate. If asymptomatic, do nothing and return to screening.</vt:lpstr>
      <vt:lpstr>Case 3</vt:lpstr>
      <vt:lpstr>Case 3</vt:lpstr>
      <vt:lpstr>Case 4</vt:lpstr>
      <vt:lpstr>Case 4</vt:lpstr>
      <vt:lpstr>Case 5</vt:lpstr>
      <vt:lpstr>Case 5</vt:lpstr>
      <vt:lpstr>Types of Invasive Breast Cancer</vt:lpstr>
      <vt:lpstr>Case 6</vt:lpstr>
      <vt:lpstr>Case 6</vt:lpstr>
      <vt:lpstr>B. Mastitis versus Inflammatory Breast Cancer </vt:lpstr>
      <vt:lpstr>Case 7</vt:lpstr>
      <vt:lpstr>Case 7</vt:lpstr>
      <vt:lpstr>Additional pointers to look like a Pro</vt:lpstr>
      <vt:lpstr>Thanks!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Breast Imaging</dc:title>
  <dc:creator>Jordan Walker</dc:creator>
  <cp:lastModifiedBy>ML</cp:lastModifiedBy>
  <cp:revision>53</cp:revision>
  <dcterms:created xsi:type="dcterms:W3CDTF">2019-02-08T01:06:51Z</dcterms:created>
  <dcterms:modified xsi:type="dcterms:W3CDTF">2019-03-06T20:38:09Z</dcterms:modified>
</cp:coreProperties>
</file>